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5"/>
  </p:notesMasterIdLst>
  <p:handoutMasterIdLst>
    <p:handoutMasterId r:id="rId16"/>
  </p:handoutMasterIdLst>
  <p:sldIdLst>
    <p:sldId id="684" r:id="rId2"/>
    <p:sldId id="705" r:id="rId3"/>
    <p:sldId id="706" r:id="rId4"/>
    <p:sldId id="717" r:id="rId5"/>
    <p:sldId id="718" r:id="rId6"/>
    <p:sldId id="719" r:id="rId7"/>
    <p:sldId id="721" r:id="rId8"/>
    <p:sldId id="715" r:id="rId9"/>
    <p:sldId id="716" r:id="rId10"/>
    <p:sldId id="725" r:id="rId11"/>
    <p:sldId id="722" r:id="rId12"/>
    <p:sldId id="723" r:id="rId13"/>
    <p:sldId id="724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99"/>
    <a:srgbClr val="FFFFCC"/>
    <a:srgbClr val="0000FF"/>
    <a:srgbClr val="339933"/>
    <a:srgbClr val="00918E"/>
    <a:srgbClr val="FF0066"/>
    <a:srgbClr val="00FF00"/>
    <a:srgbClr val="006600"/>
    <a:srgbClr val="FFFFFF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7" autoAdjust="0"/>
    <p:restoredTop sz="94630" autoAdjust="0"/>
  </p:normalViewPr>
  <p:slideViewPr>
    <p:cSldViewPr>
      <p:cViewPr varScale="1">
        <p:scale>
          <a:sx n="51" d="100"/>
          <a:sy n="51" d="100"/>
        </p:scale>
        <p:origin x="-12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8" rIns="91437" bIns="4571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8" rIns="91437" bIns="4571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E71FBA1-7FB9-46E2-906B-7EA1F4929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2180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9141465-104C-4A3D-8564-4F620B4EF0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9651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D98637-DCB5-4727-8E96-DAD093F30FAD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B1AC94-6C0F-4D3B-AEB6-B64D1C50B7BA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B1AC94-6C0F-4D3B-AEB6-B64D1C50B7BA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38019E-B8CC-42AA-ADA6-435AE8CB284A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AE3123-88B4-45AB-8F31-6D5C0DC445A5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D98637-DCB5-4727-8E96-DAD093F30FA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B1AC94-6C0F-4D3B-AEB6-B64D1C50B7BA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B1AC94-6C0F-4D3B-AEB6-B64D1C50B7B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BF3962-05D4-4B79-BA00-606DC5C583DC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972A0B-1B7E-4BBC-8F1C-772EBB570CB7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1D46043-BC4C-485B-AB23-8C82158D2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A3178-A372-4D63-B08F-43F70516E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273AC-C347-4FFE-8F83-0721EBA7F8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4D15B-FBC8-451E-B04C-22EBE741F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FE741B-8224-4BFD-B785-B91A45062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C785F1-C2EA-4F83-BC00-960FDAFE1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2D4795-EE32-4798-8042-DDB47408E7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C345E6-FBA7-4726-BA75-4DF63DB71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87956-1B17-438C-B527-45128DCD30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E2EFC3-CB46-4F3F-B3B6-31EADC789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13BDB10-337A-48B4-B206-24C079D57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BA45447-5B5E-4225-9907-A7BCDFFB0C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75" r:id="rId2"/>
    <p:sldLayoutId id="2147484480" r:id="rId3"/>
    <p:sldLayoutId id="2147484481" r:id="rId4"/>
    <p:sldLayoutId id="2147484482" r:id="rId5"/>
    <p:sldLayoutId id="2147484483" r:id="rId6"/>
    <p:sldLayoutId id="2147484476" r:id="rId7"/>
    <p:sldLayoutId id="2147484484" r:id="rId8"/>
    <p:sldLayoutId id="2147484485" r:id="rId9"/>
    <p:sldLayoutId id="2147484477" r:id="rId10"/>
    <p:sldLayoutId id="2147484478" r:id="rId11"/>
  </p:sldLayoutIdLst>
  <p:transition spd="slow">
    <p:cover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B2D17EEC-BAEE-4F04-A235-C763C46645DE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1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ltGray">
          <a:xfrm>
            <a:off x="684213" y="57150"/>
            <a:ext cx="777716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endParaRPr lang="ru-RU" sz="2000" dirty="0">
              <a:solidFill>
                <a:srgbClr val="000099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Финансирование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программы капитального ремонта</a:t>
            </a:r>
          </a:p>
          <a:p>
            <a:pPr algn="ctr">
              <a:defRPr/>
            </a:pPr>
            <a:endParaRPr lang="ru-RU" sz="20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36165137"/>
              </p:ext>
            </p:extLst>
          </p:nvPr>
        </p:nvGraphicFramePr>
        <p:xfrm>
          <a:off x="323528" y="1412776"/>
          <a:ext cx="8352927" cy="4221161"/>
        </p:xfrm>
        <a:graphic>
          <a:graphicData uri="http://schemas.openxmlformats.org/drawingml/2006/table">
            <a:tbl>
              <a:tblPr/>
              <a:tblGrid>
                <a:gridCol w="2642517"/>
                <a:gridCol w="1903470"/>
                <a:gridCol w="1903470"/>
                <a:gridCol w="1903470"/>
              </a:tblGrid>
              <a:tr h="1058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Источники финансирования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Лимит,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тыс. рублей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Перечислено на счета УК и ТСЖ, тыс. рублей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6318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Фонд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558 878,2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ECFF"/>
                    </a:solidFill>
                  </a:tcPr>
                </a:tc>
              </a:tr>
              <a:tr h="6318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РТ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1 373 131,0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CCFFCC"/>
                    </a:solidFill>
                  </a:tcPr>
                </a:tc>
              </a:tr>
              <a:tr h="6334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1 076 072,0 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284 666,8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6318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Собственники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1 348 505,9 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269 983,8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FFCCCC"/>
                    </a:solidFill>
                  </a:tcPr>
                </a:tc>
              </a:tr>
              <a:tr h="6334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ИТОГО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4 356 587,1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554 650,6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4ABFF1C9-AD57-4201-A4AD-C6D7FA413502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10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42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268760"/>
          <a:ext cx="8784976" cy="4320480"/>
        </p:xfrm>
        <a:graphic>
          <a:graphicData uri="http://schemas.openxmlformats.org/drawingml/2006/table">
            <a:tbl>
              <a:tblPr/>
              <a:tblGrid>
                <a:gridCol w="2027929"/>
                <a:gridCol w="1644479"/>
                <a:gridCol w="1584176"/>
                <a:gridCol w="2008056"/>
                <a:gridCol w="1520336"/>
              </a:tblGrid>
              <a:tr h="205575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Общее количество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данным ГЖИ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Кол-во полученных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web-</a:t>
                      </a: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кабинетов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«Активные» (публикуются подомовые расходы)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«Активных»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Сделок на сумму,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тыс.руб.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</a:tr>
              <a:tr h="226472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16 138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15 298</a:t>
                      </a:r>
                      <a:endParaRPr kumimoji="0" lang="ru-RU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14 800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96</a:t>
                      </a:r>
                      <a:endParaRPr kumimoji="0" lang="ru-RU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3 651 382</a:t>
                      </a:r>
                      <a:endParaRPr kumimoji="0" lang="ru-RU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47664" y="188640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О внесении изменений </a:t>
            </a:r>
          </a:p>
          <a:p>
            <a:pPr algn="ctr"/>
            <a:r>
              <a:rPr lang="ru-RU" sz="3200" b="1" dirty="0" smtClean="0"/>
              <a:t>в ЭТИС</a:t>
            </a:r>
            <a:endParaRPr lang="ru-RU" sz="3200" b="1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1042988" y="188913"/>
            <a:ext cx="77057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/>
              <a:t>Программа капитального ремонта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общеобразовательных </a:t>
            </a:r>
            <a:r>
              <a:rPr lang="ru-RU" sz="2000" b="1" dirty="0"/>
              <a:t>учреждений </a:t>
            </a:r>
          </a:p>
          <a:p>
            <a:pPr algn="ctr"/>
            <a:r>
              <a:rPr lang="ru-RU" sz="2000" b="1" dirty="0"/>
              <a:t>Республики Татарстан на 2012 год</a:t>
            </a:r>
          </a:p>
        </p:txBody>
      </p:sp>
      <p:pic>
        <p:nvPicPr>
          <p:cNvPr id="9219" name="Object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1289715"/>
          <a:ext cx="8280920" cy="4567684"/>
        </p:xfrm>
        <a:graphic>
          <a:graphicData uri="http://schemas.openxmlformats.org/drawingml/2006/table">
            <a:tbl>
              <a:tblPr/>
              <a:tblGrid>
                <a:gridCol w="559502"/>
                <a:gridCol w="5561178"/>
                <a:gridCol w="2160240"/>
              </a:tblGrid>
              <a:tr h="10273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12" marR="6212" marT="62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Наименование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12" marR="6212" marT="62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Сумма финансирования, на 2012 г. , тыс.руб.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12" marR="6212" marT="62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119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212" marR="6212" marT="62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24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Капитальный ремонт  муниципальных общеобразовательных школ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24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1 925 358,9 </a:t>
                      </a:r>
                    </a:p>
                  </a:txBody>
                  <a:tcPr marL="0" marR="288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212" marR="6212" marT="62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Капитальный ремонт специальных (коррекционных) общеобразовательных школ и школ-интернатов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0" lang="ru-RU" sz="24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254 044,4</a:t>
                      </a:r>
                    </a:p>
                    <a:p>
                      <a:pPr algn="r" fontAlgn="ctr"/>
                      <a:endParaRPr kumimoji="0" lang="ru-RU" sz="2400" b="1" i="0" u="none" strike="noStrike" kern="1200" dirty="0" smtClean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288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212" marR="6212" marT="62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Разработка проектно-сметной документации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24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25 000,0 </a:t>
                      </a:r>
                    </a:p>
                  </a:txBody>
                  <a:tcPr marL="0" marR="288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412175">
                <a:tc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6212" marR="6212" marT="62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dirty="0" smtClean="0">
                          <a:solidFill>
                            <a:srgbClr val="7030A0"/>
                          </a:solidFill>
                          <a:latin typeface="Calibri"/>
                          <a:ea typeface="+mn-ea"/>
                          <a:cs typeface="+mn-cs"/>
                        </a:rPr>
                        <a:t>ИТОГО:  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2400" b="1" i="0" u="none" strike="noStrike" kern="1200" dirty="0" smtClean="0">
                          <a:solidFill>
                            <a:srgbClr val="7030A0"/>
                          </a:solidFill>
                          <a:latin typeface="Calibri"/>
                          <a:ea typeface="+mn-ea"/>
                          <a:cs typeface="+mn-cs"/>
                        </a:rPr>
                        <a:t>2 204 403,3 </a:t>
                      </a:r>
                    </a:p>
                  </a:txBody>
                  <a:tcPr marL="0" marR="288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624C1441-BEAD-42C9-B0AA-C29EA8A33348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11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76056" y="1340768"/>
            <a:ext cx="3600400" cy="3888432"/>
          </a:xfrm>
        </p:spPr>
        <p:txBody>
          <a:bodyPr numCol="1">
            <a:noAutofit/>
          </a:bodyPr>
          <a:lstStyle/>
          <a:p>
            <a:pPr eaLnBrk="1" fontAlgn="ctr" hangingPunct="1">
              <a:buNone/>
            </a:pP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fontAlgn="ctr" hangingPunct="1">
              <a:spcBef>
                <a:spcPct val="0"/>
              </a:spcBef>
              <a:buNone/>
            </a:pPr>
            <a:r>
              <a:rPr lang="ru-RU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Мензелинский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fontAlgn="ctr" hangingPunct="1">
              <a:spcBef>
                <a:spcPct val="0"/>
              </a:spcBef>
              <a:buNone/>
            </a:pPr>
            <a:r>
              <a:rPr lang="ru-RU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Муслюмовский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fontAlgn="ctr" hangingPunct="1">
              <a:spcBef>
                <a:spcPct val="0"/>
              </a:spcBef>
              <a:buNone/>
            </a:pPr>
            <a:r>
              <a:rPr lang="ru-RU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Сабинский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fontAlgn="ctr" hangingPunct="1">
              <a:spcBef>
                <a:spcPct val="0"/>
              </a:spcBef>
              <a:buNone/>
            </a:pPr>
            <a:r>
              <a:rPr lang="ru-RU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Сармановский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fontAlgn="ctr" hangingPunct="1">
              <a:spcBef>
                <a:spcPct val="0"/>
              </a:spcBef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Спасский</a:t>
            </a:r>
          </a:p>
          <a:p>
            <a:pPr eaLnBrk="1" fontAlgn="ctr" hangingPunct="1">
              <a:spcBef>
                <a:spcPct val="0"/>
              </a:spcBef>
              <a:buNone/>
            </a:pPr>
            <a:r>
              <a:rPr lang="ru-RU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Тюлячинский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fontAlgn="ctr" hangingPunct="1">
              <a:spcBef>
                <a:spcPct val="0"/>
              </a:spcBef>
              <a:buNone/>
            </a:pPr>
            <a:r>
              <a:rPr lang="ru-RU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Ютазинский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МО, 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не представившие в Министерство соглашение  </a:t>
            </a:r>
            <a:b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</a:b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о реализации в 2012 году капитального ремонта общеобразовательных школ</a:t>
            </a:r>
            <a:b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</a:br>
            <a:endParaRPr lang="ru-RU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haroni" pitchFamily="2" charset="-79"/>
            </a:endParaRPr>
          </a:p>
        </p:txBody>
      </p:sp>
      <p:pic>
        <p:nvPicPr>
          <p:cNvPr id="4" name="Object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624C1441-BEAD-42C9-B0AA-C29EA8A33348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12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744241"/>
            <a:ext cx="4572000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ctr" hangingPunct="1">
              <a:lnSpc>
                <a:spcPct val="120000"/>
              </a:lnSpc>
              <a:buNone/>
            </a:pPr>
            <a:r>
              <a:rPr lang="ru-RU" sz="3200" b="1" dirty="0" err="1" smtClean="0">
                <a:solidFill>
                  <a:srgbClr val="C00000"/>
                </a:solidFill>
              </a:rPr>
              <a:t>Бавлинский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eaLnBrk="1" fontAlgn="ctr" hangingPunct="1">
              <a:lnSpc>
                <a:spcPct val="120000"/>
              </a:lnSpc>
              <a:buNone/>
            </a:pPr>
            <a:r>
              <a:rPr lang="ru-RU" sz="3200" b="1" dirty="0" err="1" smtClean="0">
                <a:solidFill>
                  <a:srgbClr val="C00000"/>
                </a:solidFill>
              </a:rPr>
              <a:t>Бугульминский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eaLnBrk="1" fontAlgn="ctr" hangingPunct="1">
              <a:lnSpc>
                <a:spcPct val="120000"/>
              </a:lnSpc>
              <a:buNone/>
            </a:pPr>
            <a:r>
              <a:rPr lang="ru-RU" sz="3200" b="1" dirty="0" err="1" smtClean="0">
                <a:solidFill>
                  <a:srgbClr val="C00000"/>
                </a:solidFill>
              </a:rPr>
              <a:t>Верхнеуслонский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eaLnBrk="1" fontAlgn="ctr" hangingPunct="1">
              <a:lnSpc>
                <a:spcPct val="120000"/>
              </a:lnSpc>
              <a:buNone/>
            </a:pPr>
            <a:r>
              <a:rPr lang="ru-RU" sz="3200" b="1" dirty="0" err="1" smtClean="0">
                <a:solidFill>
                  <a:srgbClr val="C00000"/>
                </a:solidFill>
              </a:rPr>
              <a:t>Дрожжановский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eaLnBrk="1" fontAlgn="ctr" hangingPunct="1">
              <a:lnSpc>
                <a:spcPct val="120000"/>
              </a:lnSpc>
              <a:buNone/>
            </a:pPr>
            <a:r>
              <a:rPr lang="ru-RU" sz="3200" b="1" dirty="0" err="1" smtClean="0">
                <a:solidFill>
                  <a:srgbClr val="C00000"/>
                </a:solidFill>
              </a:rPr>
              <a:t>Лениногорский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eaLnBrk="1" fontAlgn="ctr" hangingPunct="1">
              <a:lnSpc>
                <a:spcPct val="120000"/>
              </a:lnSpc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Менделеевский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99792" y="1556792"/>
            <a:ext cx="5266928" cy="4525962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Агрызский</a:t>
            </a:r>
            <a:endParaRPr lang="ru-RU" sz="32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Алексеевский</a:t>
            </a:r>
          </a:p>
          <a:p>
            <a:pPr>
              <a:lnSpc>
                <a:spcPct val="150000"/>
              </a:lnSpc>
              <a:buNone/>
            </a:pPr>
            <a:r>
              <a:rPr lang="ru-RU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Буинский</a:t>
            </a:r>
            <a:endParaRPr lang="ru-RU" sz="32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None/>
            </a:pPr>
            <a:r>
              <a:rPr lang="ru-RU" sz="32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Пестречинский</a:t>
            </a:r>
            <a:endParaRPr lang="ru-RU" sz="32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г.Набережные Челны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404664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ru-RU" sz="27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Перечисление средств на казначейские счета подрядных организаций</a:t>
            </a:r>
            <a:endParaRPr lang="ru-RU" sz="27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ject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4ABFF1C9-AD57-4201-A4AD-C6D7FA413502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2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6811553"/>
              </p:ext>
            </p:extLst>
          </p:nvPr>
        </p:nvGraphicFramePr>
        <p:xfrm>
          <a:off x="250825" y="115888"/>
          <a:ext cx="8640763" cy="5976934"/>
        </p:xfrm>
        <a:graphic>
          <a:graphicData uri="http://schemas.openxmlformats.org/drawingml/2006/table">
            <a:tbl>
              <a:tblPr/>
              <a:tblGrid>
                <a:gridCol w="1728887"/>
                <a:gridCol w="1152128"/>
                <a:gridCol w="1224136"/>
                <a:gridCol w="2088232"/>
                <a:gridCol w="1296144"/>
                <a:gridCol w="1151236"/>
              </a:tblGrid>
              <a:tr h="53209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Начаты работы по состоянию на 11 апреля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800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Кол-во домов по программе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Начаты работы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Кол-во домов по программе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Начаты работы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Агрызский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Буинский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Азнакаевский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Верхнеуслонский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Аксубаевский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Высокогорский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Актанышский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Дрожжановский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Алексеевский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Елабужский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Алькеевский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Заинский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Альметьевский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Зеленодольский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36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093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Апастовский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г. Казань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202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172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Арский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К-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Устьинский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Бавлинский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Кукморский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6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6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Балтасинский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Лаишевский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8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3729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Бугульминский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Лениногорский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pic>
        <p:nvPicPr>
          <p:cNvPr id="10242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C24E7DCC-623F-491A-B4FF-24E4B883CA91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3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36807"/>
              </p:ext>
            </p:extLst>
          </p:nvPr>
        </p:nvGraphicFramePr>
        <p:xfrm>
          <a:off x="250825" y="115888"/>
          <a:ext cx="8640763" cy="5834059"/>
        </p:xfrm>
        <a:graphic>
          <a:graphicData uri="http://schemas.openxmlformats.org/drawingml/2006/table">
            <a:tbl>
              <a:tblPr/>
              <a:tblGrid>
                <a:gridCol w="2016919"/>
                <a:gridCol w="1152128"/>
                <a:gridCol w="1296144"/>
                <a:gridCol w="1728192"/>
                <a:gridCol w="1296144"/>
                <a:gridCol w="1151236"/>
              </a:tblGrid>
              <a:tr h="58513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Начаты работы по состоянию на 11 апреля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83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Кол-во домов по программе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Начаты работы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Кол-во домов по программе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Начаты работы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Мамадышский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6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Сабинский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Менделеевский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Сармановский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Мензелинский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Спасский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Муслюмовский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Тетюшский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Наб.Челны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161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121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Тукаевский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13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Нижнекамский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98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Тюлячинский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Новошешминский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Черемшанский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Нурлатский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Чистопольский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Пестречинский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Ютазинский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13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Р-Слободский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Итого по РТ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849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746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</a:tbl>
          </a:graphicData>
        </a:graphic>
      </p:graphicFrame>
      <p:pic>
        <p:nvPicPr>
          <p:cNvPr id="11355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E57A0CFE-8F3B-4FBF-8499-E347FAC369D2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4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11626484"/>
              </p:ext>
            </p:extLst>
          </p:nvPr>
        </p:nvGraphicFramePr>
        <p:xfrm>
          <a:off x="228600" y="188640"/>
          <a:ext cx="8591872" cy="5617370"/>
        </p:xfrm>
        <a:graphic>
          <a:graphicData uri="http://schemas.openxmlformats.org/drawingml/2006/table">
            <a:tbl>
              <a:tblPr/>
              <a:tblGrid>
                <a:gridCol w="1860612"/>
                <a:gridCol w="1240408"/>
                <a:gridCol w="1032509"/>
                <a:gridCol w="2093188"/>
                <a:gridCol w="1317933"/>
                <a:gridCol w="1047222"/>
              </a:tblGrid>
              <a:tr h="85771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начаты работы по состоянию на 11 апреля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545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Кол-во домов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по программе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Не начаты работы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Кол-во домов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по программе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Не начаты работы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</a:tr>
              <a:tr h="6890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Азнакаевский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Наб.Челны</a:t>
                      </a: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161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6890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Алексеевский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Нижнекамский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105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6890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Бугульминский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50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Сабинский</a:t>
                      </a: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6890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г. Казань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202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30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Тукаевский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6890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Лениногорский</a:t>
                      </a: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Ютазинский</a:t>
                      </a: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13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6890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Итого по РТ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602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103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pic>
        <p:nvPicPr>
          <p:cNvPr id="12290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B2D17EEC-BAEE-4F04-A235-C763C46645DE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5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ltGray">
          <a:xfrm>
            <a:off x="827286" y="220578"/>
            <a:ext cx="77771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Отставание </a:t>
            </a:r>
            <a:r>
              <a:rPr lang="ru-RU" sz="20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 видам работ от графиков более чем на 20% </a:t>
            </a:r>
            <a:endParaRPr lang="ru-RU" sz="20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4021792"/>
              </p:ext>
            </p:extLst>
          </p:nvPr>
        </p:nvGraphicFramePr>
        <p:xfrm>
          <a:off x="323528" y="815417"/>
          <a:ext cx="8496944" cy="4845833"/>
        </p:xfrm>
        <a:graphic>
          <a:graphicData uri="http://schemas.openxmlformats.org/drawingml/2006/table">
            <a:tbl>
              <a:tblPr/>
              <a:tblGrid>
                <a:gridCol w="648072"/>
                <a:gridCol w="2739577"/>
                <a:gridCol w="1868935"/>
                <a:gridCol w="3240360"/>
              </a:tblGrid>
              <a:tr h="9303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п/п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Кол-во домов по Программе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Кол-во домов с отставанием от графиков более чем на 20%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78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Аксубаевский</a:t>
                      </a: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422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Актанышский</a:t>
                      </a: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5074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Алексеевский</a:t>
                      </a: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422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Верхнеуслонский</a:t>
                      </a: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422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Высокогорский</a:t>
                      </a: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422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Дрожжановский</a:t>
                      </a: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422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Муслюмовский</a:t>
                      </a:r>
                      <a:endParaRPr kumimoji="0" lang="ru-RU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422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Чистопольский</a:t>
                      </a:r>
                      <a:endParaRPr kumimoji="0" lang="ru-RU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422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Итого</a:t>
                      </a:r>
                    </a:p>
                  </a:txBody>
                  <a:tcPr marL="108000" marR="10799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144000" marR="144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462959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4ABFF1C9-AD57-4201-A4AD-C6D7FA413502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6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10471620"/>
              </p:ext>
            </p:extLst>
          </p:nvPr>
        </p:nvGraphicFramePr>
        <p:xfrm>
          <a:off x="179512" y="115888"/>
          <a:ext cx="8804619" cy="6062672"/>
        </p:xfrm>
        <a:graphic>
          <a:graphicData uri="http://schemas.openxmlformats.org/drawingml/2006/table">
            <a:tbl>
              <a:tblPr/>
              <a:tblGrid>
                <a:gridCol w="1506654"/>
                <a:gridCol w="864096"/>
                <a:gridCol w="1080120"/>
                <a:gridCol w="720080"/>
                <a:gridCol w="1681342"/>
                <a:gridCol w="1008112"/>
                <a:gridCol w="1152128"/>
                <a:gridCol w="792087"/>
              </a:tblGrid>
              <a:tr h="532095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Перечисление средств бюджетов МО на счета УК и ТСЖ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11 апреля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800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Лимит,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млн. руб.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Перечислено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УК и ТСЖ, млн. руб.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Лимит,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млн. руб.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Перечислено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УК и ТСЖ,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млн. руб.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%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Агрызский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6,40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2,15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33,61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Буинский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3,97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1,19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30,00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Азнакаевский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18,57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Верхнеуслонский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0,95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0,95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Аксубаевский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1,79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1,79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Высокогорский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7,92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7,92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Актанышский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4,00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Дрожжановский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0,27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Алексеевский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effectLst/>
                          <a:latin typeface="Arial Cyr"/>
                        </a:rPr>
                        <a:t>1,92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0,50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effectLst/>
                          <a:latin typeface="Arial Cyr"/>
                        </a:rPr>
                        <a:t>26,00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Елабужский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31,54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Алькеевский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0,37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0,17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45,95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Заинский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15,98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7,99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50,00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Альметьевский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effectLst/>
                          <a:latin typeface="Arial Cyr"/>
                        </a:rPr>
                        <a:t>83,15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16,20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19,48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Зеленодольский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48,93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093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Апастовский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0,77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0,77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г. Казань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effectLst/>
                          <a:latin typeface="Arial Cyr"/>
                        </a:rPr>
                        <a:t>290,89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34,38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Арский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2,61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1,31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50,00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К-</a:t>
                      </a: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Устьинский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1,71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1,71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Бавлинский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effectLst/>
                          <a:latin typeface="Arial Cyr"/>
                        </a:rPr>
                        <a:t>7,61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Кукморский</a:t>
                      </a:r>
                      <a:endParaRPr kumimoji="0" lang="ru-RU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4,39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22,79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4274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Балтасинский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1,13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Лаишевский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4,51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4,51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3729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Бугульминский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49,22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18,86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38,33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Лениногорский</a:t>
                      </a:r>
                      <a:endParaRPr kumimoji="0" 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27,07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8,12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30,00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pic>
        <p:nvPicPr>
          <p:cNvPr id="10242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521928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4ABFF1C9-AD57-4201-A4AD-C6D7FA413502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7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80867976"/>
              </p:ext>
            </p:extLst>
          </p:nvPr>
        </p:nvGraphicFramePr>
        <p:xfrm>
          <a:off x="54835" y="115888"/>
          <a:ext cx="8981661" cy="5721490"/>
        </p:xfrm>
        <a:graphic>
          <a:graphicData uri="http://schemas.openxmlformats.org/drawingml/2006/table">
            <a:tbl>
              <a:tblPr/>
              <a:tblGrid>
                <a:gridCol w="1961631"/>
                <a:gridCol w="720080"/>
                <a:gridCol w="1080120"/>
                <a:gridCol w="720080"/>
                <a:gridCol w="1691439"/>
                <a:gridCol w="864095"/>
                <a:gridCol w="1008112"/>
                <a:gridCol w="936104"/>
              </a:tblGrid>
              <a:tr h="601075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Перечисление средств бюджетов МО на счета УК и ТСЖ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11 апреля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509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Лимит,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млн. руб.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Перечислено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УК и ТСЖ, млн. руб.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Лимит,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млн. руб.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Перечислено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УК и ТСЖ,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млн. руб.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%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A3D5D9"/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Мамадышский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4,27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Сабинский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2,25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2,25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Менделеевский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12,92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Сармановский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9,13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Мензелинский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6,30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6,30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Спасский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1,51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1,40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92,90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Муслюмовский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1,92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Тетюшский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1,83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54,76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Наб.Челны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267,35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80,20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30,00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Тукаевский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6,72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2,02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30,00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Нижнекамский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104,51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12,00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11,48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Тюлячинский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0,15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0,15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Новошешминский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1,38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1,07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77,72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Черемшанский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0,62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849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Нурлатский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11,29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Чистопольский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19,79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0,27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1,35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Пестречинский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 Cyr"/>
                        </a:rPr>
                        <a:t>2,46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2,46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100,00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Ютазинский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4,66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68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Р-Слободский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1,40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0,40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28,49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 по РТ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1 076,07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284,67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 Cyr"/>
                        </a:rPr>
                        <a:t>26,45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42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136187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2FE6A504-8EB9-4A94-8B08-8D137378EEC8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8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00724193"/>
              </p:ext>
            </p:extLst>
          </p:nvPr>
        </p:nvGraphicFramePr>
        <p:xfrm>
          <a:off x="250825" y="115888"/>
          <a:ext cx="8640763" cy="5992868"/>
        </p:xfrm>
        <a:graphic>
          <a:graphicData uri="http://schemas.openxmlformats.org/drawingml/2006/table">
            <a:tbl>
              <a:tblPr/>
              <a:tblGrid>
                <a:gridCol w="1728887"/>
                <a:gridCol w="1152128"/>
                <a:gridCol w="1224136"/>
                <a:gridCol w="2088232"/>
                <a:gridCol w="1296144"/>
                <a:gridCol w="1151236"/>
              </a:tblGrid>
              <a:tr h="54857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Перечисление средств граждан на счета ГИСУ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состоянию на 11 апреля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796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Прогноз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3 месяца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Зачислено на счета ГИСУ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Прогноз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3 месяца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Зачислено на счета ГИСУ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A3D5D9"/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Агрызский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2,76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1,69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Буинский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2,90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2,65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Азнакаевский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9,70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5,58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Верхнеуслонский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0,44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0,42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Аксубаевский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0,72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0,77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Высокогорский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2,18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1,58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Актанышский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0,95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1,09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Дрожжановский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0,21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0,28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Алексеевский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0,97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0,73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Елабужский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15,04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15,00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Алькеевский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0,09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0,09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Заинский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8,04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7,68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Альметьевский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32,35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35,09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Зеленодольский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20,88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17,52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Апастовский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0,26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0,34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г. Казань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168,82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87,61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Арский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1,77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1,84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К-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Устьинский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0,87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0,91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Бавлинский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3,36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3,93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Кукморский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1,98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2,16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274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Балтасинский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0,55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0,52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Лаишевский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1,87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 smtClean="0">
                          <a:effectLst/>
                          <a:latin typeface="Arial"/>
                        </a:rPr>
                        <a:t>2,1</a:t>
                      </a:r>
                      <a:endParaRPr lang="ru-RU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29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Бугульминский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21,56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23,29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Лениногорский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14,12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15,09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</a:tbl>
          </a:graphicData>
        </a:graphic>
      </p:graphicFrame>
      <p:pic>
        <p:nvPicPr>
          <p:cNvPr id="15362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"/>
          <p:cNvSpPr txBox="1">
            <a:spLocks noGrp="1"/>
          </p:cNvSpPr>
          <p:nvPr/>
        </p:nvSpPr>
        <p:spPr>
          <a:xfrm>
            <a:off x="0" y="64008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F5A9DA2D-FC9F-492E-B82A-C12B4E9EC4B9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>
                <a:defRPr/>
              </a:pPr>
              <a:t>9</a:t>
            </a:fld>
            <a:endParaRPr lang="ru-RU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4552133"/>
              </p:ext>
            </p:extLst>
          </p:nvPr>
        </p:nvGraphicFramePr>
        <p:xfrm>
          <a:off x="250825" y="115888"/>
          <a:ext cx="8640763" cy="5834059"/>
        </p:xfrm>
        <a:graphic>
          <a:graphicData uri="http://schemas.openxmlformats.org/drawingml/2006/table">
            <a:tbl>
              <a:tblPr/>
              <a:tblGrid>
                <a:gridCol w="2016919"/>
                <a:gridCol w="1152128"/>
                <a:gridCol w="1296144"/>
                <a:gridCol w="1728192"/>
                <a:gridCol w="1296144"/>
                <a:gridCol w="1151236"/>
              </a:tblGrid>
              <a:tr h="58513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Перечисление средств граждан на счета ГИСУ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состоянию на 11 апреля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83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Прогноз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3 месяца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Зачислено на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счета ГИСУ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Прогноз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 3 месяца</a:t>
                      </a:r>
                      <a:endParaRPr kumimoji="0" lang="ru-RU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Зачислено на счета ГИСУ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Мамадышский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1,62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1,62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Сабинский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1,06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0,98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Менделеевский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5,35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4,27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Сармановский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4,47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5,77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Мензелинский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2,19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2,11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Спасский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0,89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0,96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Муслюмовский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0,54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1,07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Тетюшский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1,02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1,24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Наб.Челны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117,80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122,12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Тукаевский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3,26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2,87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Нижнекамский</a:t>
                      </a: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57,90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49,77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Тюлячинский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0,11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0,14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Новошешминский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0,41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0,33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Черемшанский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0,29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0,28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Нурлатский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5,48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5,01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Чистопольский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10,00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9,75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Пестречинский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0,56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0,60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Ютазинский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2,70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2,30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00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Р-Слободский</a:t>
                      </a:r>
                      <a:endParaRPr kumimoji="0" lang="ru-RU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0,55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effectLst/>
                          <a:latin typeface="Arial"/>
                        </a:rPr>
                        <a:t>0,47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Итого по РТ</a:t>
                      </a:r>
                      <a:endParaRPr kumimoji="0" lang="ru-RU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71998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effectLst/>
                          <a:latin typeface="Arial"/>
                        </a:rPr>
                        <a:t>528,59</a:t>
                      </a: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 smtClean="0">
                          <a:effectLst/>
                          <a:latin typeface="Arial"/>
                        </a:rPr>
                        <a:t>439,62</a:t>
                      </a:r>
                      <a:endParaRPr lang="ru-RU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2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A3D5D9"/>
                    </a:solidFill>
                  </a:tcPr>
                </a:tc>
              </a:tr>
            </a:tbl>
          </a:graphicData>
        </a:graphic>
      </p:graphicFrame>
      <p:pic>
        <p:nvPicPr>
          <p:cNvPr id="16386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25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22875</TotalTime>
  <Words>977</Words>
  <Application>Microsoft Office PowerPoint</Application>
  <PresentationFormat>Экран (4:3)</PresentationFormat>
  <Paragraphs>692</Paragraphs>
  <Slides>13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МО, не представившие в Министерство соглашение   о реализации в 2012 году капитального ремонта общеобразовательных школ </vt:lpstr>
      <vt:lpstr>Перечисление средств на казначейские счета подрядных организаций</vt:lpstr>
    </vt:vector>
  </TitlesOfParts>
  <Company>msgkh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</dc:creator>
  <cp:lastModifiedBy>Самохина</cp:lastModifiedBy>
  <cp:revision>1889</cp:revision>
  <cp:lastPrinted>2012-03-01T21:12:00Z</cp:lastPrinted>
  <dcterms:created xsi:type="dcterms:W3CDTF">2004-01-12T11:03:08Z</dcterms:created>
  <dcterms:modified xsi:type="dcterms:W3CDTF">2012-04-12T17:13:53Z</dcterms:modified>
</cp:coreProperties>
</file>