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840" r:id="rId2"/>
  </p:sldMasterIdLst>
  <p:notesMasterIdLst>
    <p:notesMasterId r:id="rId52"/>
  </p:notesMasterIdLst>
  <p:sldIdLst>
    <p:sldId id="256" r:id="rId3"/>
    <p:sldId id="273" r:id="rId4"/>
    <p:sldId id="295" r:id="rId5"/>
    <p:sldId id="29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259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36" r:id="rId22"/>
    <p:sldId id="310" r:id="rId23"/>
    <p:sldId id="263" r:id="rId24"/>
    <p:sldId id="361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37" r:id="rId33"/>
    <p:sldId id="346" r:id="rId34"/>
    <p:sldId id="345" r:id="rId35"/>
    <p:sldId id="319" r:id="rId36"/>
    <p:sldId id="320" r:id="rId37"/>
    <p:sldId id="322" r:id="rId38"/>
    <p:sldId id="324" r:id="rId39"/>
    <p:sldId id="323" r:id="rId40"/>
    <p:sldId id="325" r:id="rId41"/>
    <p:sldId id="326" r:id="rId42"/>
    <p:sldId id="327" r:id="rId43"/>
    <p:sldId id="328" r:id="rId44"/>
    <p:sldId id="329" r:id="rId45"/>
    <p:sldId id="330" r:id="rId46"/>
    <p:sldId id="363" r:id="rId47"/>
    <p:sldId id="364" r:id="rId48"/>
    <p:sldId id="362" r:id="rId49"/>
    <p:sldId id="334" r:id="rId50"/>
    <p:sldId id="272" r:id="rId5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44" y="-6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&#1057;&#1086;&#1083;&#1090;&#1099;&#1085;&#1089;&#1082;&#1080;&#1081;\Desktop\&#1051;&#1080;&#1089;&#1090;%20Microsoft%20Office%20Exce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304028112188633E-2"/>
          <c:y val="1.6748139095656145E-2"/>
          <c:w val="0.88217373654739573"/>
          <c:h val="0.87967851662315999"/>
        </c:manualLayout>
      </c:layout>
      <c:lineChart>
        <c:grouping val="stacked"/>
        <c:ser>
          <c:idx val="0"/>
          <c:order val="0"/>
          <c:tx>
            <c:strRef>
              <c:f>Лист2!$F$8</c:f>
              <c:strCache>
                <c:ptCount val="1"/>
                <c:pt idx="0">
                  <c:v>ввод жилья</c:v>
                </c:pt>
              </c:strCache>
            </c:strRef>
          </c:tx>
          <c:spPr>
            <a:ln w="76200">
              <a:solidFill>
                <a:srgbClr val="0080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0464384100747728E-2"/>
                  <c:y val="3.582501249861147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1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778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5.1948051948051972E-2"/>
                  <c:y val="-3.03134721142096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041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9909484454939E-2"/>
                  <c:y val="-3.03134721142096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 </a:t>
                    </a:r>
                    <a:r>
                      <a:rPr lang="en-US" sz="12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222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3.4632034632034632E-2"/>
                  <c:y val="3.858078269081215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010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2.2038567493113122E-2"/>
                  <c:y val="3.031347211420973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027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5.1948051948051972E-2"/>
                  <c:y val="-4.684809326741471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390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2.9909484454939E-2"/>
                  <c:y val="-4.409232307521413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480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-2.5186934277843402E-2"/>
                  <c:y val="3.858078269081215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321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-3.9354584809130178E-2"/>
                  <c:y val="-4.960386345961581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555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9"/>
              <c:layout>
                <c:manualLayout>
                  <c:x val="-9.445100354191301E-3"/>
                  <c:y val="3.858056570103323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810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7.556080283353013E-2"/>
                  <c:y val="-2.2046161537607002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3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957</a:t>
                    </a:r>
                    <a:endParaRPr lang="en-US" sz="12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numRef>
              <c:f>Лист2!$G$7:$R$7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1">
                  <c:v>2020</c:v>
                </c:pt>
              </c:numCache>
            </c:numRef>
          </c:cat>
          <c:val>
            <c:numRef>
              <c:f>Лист2!$G$8:$R$8</c:f>
              <c:numCache>
                <c:formatCode>General</c:formatCode>
                <c:ptCount val="12"/>
                <c:pt idx="0">
                  <c:v>1778</c:v>
                </c:pt>
                <c:pt idx="1">
                  <c:v>2041</c:v>
                </c:pt>
                <c:pt idx="2">
                  <c:v>2222</c:v>
                </c:pt>
                <c:pt idx="3">
                  <c:v>2010</c:v>
                </c:pt>
                <c:pt idx="4">
                  <c:v>2027</c:v>
                </c:pt>
                <c:pt idx="5">
                  <c:v>2390</c:v>
                </c:pt>
                <c:pt idx="6">
                  <c:v>2480</c:v>
                </c:pt>
                <c:pt idx="7">
                  <c:v>2321</c:v>
                </c:pt>
                <c:pt idx="8">
                  <c:v>2555</c:v>
                </c:pt>
                <c:pt idx="9">
                  <c:v>2810</c:v>
                </c:pt>
                <c:pt idx="10">
                  <c:v>3383</c:v>
                </c:pt>
                <c:pt idx="11">
                  <c:v>3957</c:v>
                </c:pt>
              </c:numCache>
            </c:numRef>
          </c:val>
        </c:ser>
        <c:dLbls>
          <c:showVal val="1"/>
        </c:dLbls>
        <c:marker val="1"/>
        <c:axId val="78164736"/>
        <c:axId val="78166272"/>
      </c:lineChart>
      <c:catAx>
        <c:axId val="78164736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crossAx val="78166272"/>
        <c:crosses val="autoZero"/>
        <c:auto val="1"/>
        <c:lblAlgn val="ctr"/>
        <c:lblOffset val="100"/>
      </c:catAx>
      <c:valAx>
        <c:axId val="78166272"/>
        <c:scaling>
          <c:orientation val="minMax"/>
          <c:max val="4000"/>
          <c:min val="1500"/>
        </c:scaling>
        <c:axPos val="l"/>
        <c:majorGridlines/>
        <c:numFmt formatCode="General" sourceLinked="1"/>
        <c:majorTickMark val="none"/>
        <c:tickLblPos val="nextTo"/>
        <c:crossAx val="78164736"/>
        <c:crosses val="autoZero"/>
        <c:crossBetween val="between"/>
      </c:valAx>
      <c:spPr>
        <a:ln>
          <a:solidFill>
            <a:srgbClr val="CCFFCC"/>
          </a:solidFill>
        </a:ln>
      </c:spPr>
    </c:plotArea>
    <c:plotVisOnly val="1"/>
    <c:dispBlanksAs val="zero"/>
  </c:chart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0.94038</cdr:x>
      <cdr:y>0.90625</cdr:y>
    </cdr:from>
    <cdr:to>
      <cdr:x>1</cdr:x>
      <cdr:y>0.95313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04856" y="4176464"/>
          <a:ext cx="48096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год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5BB27-21B0-401E-9CBB-6369DABE3A70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323DB-C116-45BB-88D5-694709C211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49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1487BA-6CD4-42E3-9D23-CEE629BDC78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D98637-DCB5-4727-8E96-DAD093F30FAD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82DDC7-DE84-4BB1-8768-CD474ECA6E8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4805D-3EC7-41EC-AB39-71B760FE50E9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78946-E8A8-4F86-BEA1-72945CC1921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467CC8-8BC4-45B0-B722-777194AA9FB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57DEB-FAE3-47FA-B660-1D96ECA07A4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905F88-CA36-44D4-B0EC-808C2CACD33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96B52C-3CBD-4EB7-95B2-4E03B15A1EE1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51584-3962-4ADB-A8B8-2AA183FC4604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4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4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4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4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33185D-ED8D-4136-8348-772F61A3EFC5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2A0CC6-D52E-4D7A-B1C7-F5900BE55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lum brigh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46" y="38055"/>
            <a:ext cx="9148446" cy="681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6381328"/>
            <a:ext cx="6126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Апрель 2012</a:t>
            </a:r>
            <a:endParaRPr lang="ru-RU" b="1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1989996"/>
            <a:ext cx="87129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atar Korinna" pitchFamily="18" charset="0"/>
                <a:ea typeface="Calibri" pitchFamily="34" charset="0"/>
                <a:cs typeface="Times New Roman" pitchFamily="18" charset="0"/>
              </a:rPr>
              <a:t>Обучающий семинар-совещание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atar Korinna" pitchFamily="18" charset="0"/>
                <a:ea typeface="Calibri" pitchFamily="34" charset="0"/>
                <a:cs typeface="Times New Roman" pitchFamily="18" charset="0"/>
              </a:rPr>
              <a:t>для глав поселений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tar Korinna" pitchFamily="18" charset="0"/>
                <a:ea typeface="Calibri" pitchFamily="34" charset="0"/>
                <a:cs typeface="Times New Roman" pitchFamily="18" charset="0"/>
              </a:rPr>
              <a:t>Республики Татарстан</a:t>
            </a:r>
          </a:p>
          <a:p>
            <a:pPr algn="ctr"/>
            <a:endParaRPr lang="ru-RU" sz="1200" b="1" dirty="0" smtClean="0"/>
          </a:p>
          <a:p>
            <a:pPr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latin typeface="Tatar Korinna" pitchFamily="18" charset="0"/>
                <a:cs typeface="Arial" pitchFamily="34" charset="0"/>
              </a:rPr>
              <a:t>Строительство, архитектура и жилищно-коммунальное хозяйство Республики Татарстан</a:t>
            </a:r>
          </a:p>
        </p:txBody>
      </p:sp>
      <p:pic>
        <p:nvPicPr>
          <p:cNvPr id="13314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1468513" cy="1488777"/>
          </a:xfrm>
          <a:prstGeom prst="rect">
            <a:avLst/>
          </a:prstGeom>
          <a:noFill/>
        </p:spPr>
      </p:pic>
      <p:pic>
        <p:nvPicPr>
          <p:cNvPr id="6" name="Рисунок 5" descr="1111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52320" y="188640"/>
            <a:ext cx="151216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строительства и капитального ремонта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Фельдшерско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–акушерских пунктов (ФАП)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2012г.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1927373"/>
            <a:ext cx="8784976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Объем финансирования             	– 330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Строительство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ФАПов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	– 115,4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Кап. ремонт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ФАПов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	– 194,3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Приобретение сумок-укладок  	–   20,3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Конструкция здания – быстровозводимые модульные конструкции заводской готовности.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Производитель: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Азнакаевский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завод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Нефтемаш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83671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строительства и капитального ремонта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Фельдшерско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–акушерских пунктов (ФАП)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2012г.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179512" y="2496633"/>
            <a:ext cx="88569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35038">
              <a:tabLst>
                <a:tab pos="3582988" algn="l"/>
              </a:tabLst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Актанышский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район      – </a:t>
            </a:r>
            <a:r>
              <a:rPr lang="ru-RU" sz="2400" b="1" u="sng" dirty="0" err="1" smtClean="0">
                <a:latin typeface="Arial" pitchFamily="34" charset="0"/>
                <a:cs typeface="Arial" pitchFamily="34" charset="0"/>
              </a:rPr>
              <a:t>Куяновский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 ФАП</a:t>
            </a:r>
          </a:p>
          <a:p>
            <a:pPr>
              <a:tabLst>
                <a:tab pos="3582988" algn="l"/>
              </a:tabLst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Заинский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район            	– </a:t>
            </a:r>
            <a:r>
              <a:rPr lang="ru-RU" sz="2400" b="1" u="sng" dirty="0" err="1" smtClean="0">
                <a:latin typeface="Arial" pitchFamily="34" charset="0"/>
                <a:cs typeface="Arial" pitchFamily="34" charset="0"/>
              </a:rPr>
              <a:t>Аксаринский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 ФАП</a:t>
            </a:r>
          </a:p>
          <a:p>
            <a:pPr>
              <a:tabLst>
                <a:tab pos="3582988" algn="l"/>
              </a:tabLst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Мензелинский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район  	– </a:t>
            </a:r>
            <a:r>
              <a:rPr lang="ru-RU" sz="2400" b="1" u="sng" dirty="0" err="1" smtClean="0">
                <a:latin typeface="Arial" pitchFamily="34" charset="0"/>
                <a:cs typeface="Arial" pitchFamily="34" charset="0"/>
              </a:rPr>
              <a:t>Дружбинский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 ФАП</a:t>
            </a:r>
          </a:p>
          <a:p>
            <a:pPr defTabSz="839788">
              <a:tabLst>
                <a:tab pos="3582988" algn="l"/>
              </a:tabLst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Муслюмовский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район 	– </a:t>
            </a:r>
            <a:r>
              <a:rPr lang="ru-RU" sz="2400" b="1" u="sng" dirty="0" err="1" smtClean="0">
                <a:latin typeface="Arial" pitchFamily="34" charset="0"/>
                <a:cs typeface="Arial" pitchFamily="34" charset="0"/>
              </a:rPr>
              <a:t>Баланнинский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 ФАП</a:t>
            </a:r>
          </a:p>
          <a:p>
            <a:pPr>
              <a:tabLst>
                <a:tab pos="3582988" algn="l"/>
              </a:tabLst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Нижнекамский район  	– </a:t>
            </a:r>
            <a:r>
              <a:rPr lang="ru-RU" sz="2400" b="1" u="sng" dirty="0" err="1" smtClean="0">
                <a:latin typeface="Arial" pitchFamily="34" charset="0"/>
                <a:cs typeface="Arial" pitchFamily="34" charset="0"/>
              </a:rPr>
              <a:t>Балчыклинский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 ФАП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		– </a:t>
            </a:r>
            <a:r>
              <a:rPr lang="ru-RU" sz="2400" b="1" u="sng" dirty="0" err="1" smtClean="0">
                <a:latin typeface="Arial" pitchFamily="34" charset="0"/>
                <a:cs typeface="Arial" pitchFamily="34" charset="0"/>
              </a:rPr>
              <a:t>Нижне-Уратьминский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 ФАП</a:t>
            </a:r>
          </a:p>
          <a:p>
            <a:pPr>
              <a:tabLst>
                <a:tab pos="3582988" algn="l"/>
              </a:tabLst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Сармановский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район   	–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Сулы-Сакловский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ФАП</a:t>
            </a:r>
          </a:p>
          <a:p>
            <a:pPr>
              <a:tabLst>
                <a:tab pos="3582988" algn="l"/>
              </a:tabLst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Тукаевский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район         	–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Куперлинский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ФАП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99592" y="260648"/>
            <a:ext cx="70567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Ввод жилья в РТ 2006-2020 гг.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(тыс. кв. метров)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539552" y="1628800"/>
          <a:ext cx="806767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7092280" y="1196752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1 кв.м. /чел.</a:t>
            </a:r>
            <a:endParaRPr lang="ru-RU" sz="2000" b="1" dirty="0"/>
          </a:p>
        </p:txBody>
      </p:sp>
      <p:sp>
        <p:nvSpPr>
          <p:cNvPr id="20" name="Овал 19"/>
          <p:cNvSpPr/>
          <p:nvPr/>
        </p:nvSpPr>
        <p:spPr>
          <a:xfrm>
            <a:off x="7812360" y="1556792"/>
            <a:ext cx="288032" cy="288032"/>
          </a:xfrm>
          <a:prstGeom prst="ellipse">
            <a:avLst/>
          </a:prstGeom>
          <a:solidFill>
            <a:srgbClr val="FF0000">
              <a:alpha val="51000"/>
            </a:srgbClr>
          </a:solidFill>
          <a:ln w="2222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3"/>
          <p:cNvSpPr txBox="1">
            <a:spLocks noChangeArrowheads="1"/>
          </p:cNvSpPr>
          <p:nvPr/>
        </p:nvSpPr>
        <p:spPr bwMode="auto">
          <a:xfrm>
            <a:off x="342900" y="144463"/>
            <a:ext cx="87852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/>
              <a:t>Жилищное строительство 2012 года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(на 11.04.2012г.)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F8C43DD6-2F7D-4A39-9030-5661C0FE251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19" y="1117267"/>
          <a:ext cx="8816222" cy="4550107"/>
        </p:xfrm>
        <a:graphic>
          <a:graphicData uri="http://schemas.openxmlformats.org/drawingml/2006/table">
            <a:tbl>
              <a:tblPr/>
              <a:tblGrid>
                <a:gridCol w="294135"/>
                <a:gridCol w="1708277"/>
                <a:gridCol w="992656"/>
                <a:gridCol w="1152435"/>
                <a:gridCol w="979333"/>
                <a:gridCol w="1001442"/>
                <a:gridCol w="1478874"/>
                <a:gridCol w="1209070"/>
              </a:tblGrid>
              <a:tr h="754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 РТ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кв.м.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 плана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Остаток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кв.м.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Обеспеченность жильем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(кв.м/чел.)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Ввод жилья на 1 человека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(кв.м/чел.)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FFCC"/>
                    </a:solidFill>
                  </a:tcPr>
                </a:tc>
              </a:tr>
              <a:tr h="542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Актанышский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latin typeface="Times New Roman"/>
                        </a:rPr>
                        <a:t>1</a:t>
                      </a:r>
                      <a:r>
                        <a:rPr lang="ru-RU" sz="2000" b="1" i="0" u="none" strike="noStrike" dirty="0" smtClean="0">
                          <a:latin typeface="Times New Roman"/>
                        </a:rPr>
                        <a:t>6 </a:t>
                      </a:r>
                      <a:r>
                        <a:rPr lang="ru-RU" sz="2000" b="1" i="0" u="none" strike="noStrike" dirty="0">
                          <a:latin typeface="Times New Roman"/>
                        </a:rPr>
                        <a:t>5</a:t>
                      </a:r>
                      <a:r>
                        <a:rPr lang="ru-RU" sz="2000" b="1" i="0" u="none" strike="noStrike" dirty="0" smtClean="0">
                          <a:latin typeface="Times New Roman"/>
                        </a:rPr>
                        <a:t>00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latin typeface="Times New Roman"/>
                        </a:rPr>
                        <a:t>6</a:t>
                      </a:r>
                      <a:r>
                        <a:rPr lang="ru-RU" sz="2000" b="1" i="0" u="none" strike="noStrike" baseline="0" dirty="0" smtClean="0">
                          <a:latin typeface="Times New Roman"/>
                        </a:rPr>
                        <a:t> 135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37,2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10</a:t>
                      </a:r>
                      <a:r>
                        <a:rPr lang="ru-RU" sz="2000" b="1" i="0" u="none" strike="noStrike" baseline="0" dirty="0" smtClean="0">
                          <a:latin typeface="Times New Roman"/>
                        </a:rPr>
                        <a:t> 365</a:t>
                      </a:r>
                      <a:r>
                        <a:rPr lang="ru-RU" sz="2000" b="1" i="0" u="none" strike="noStrike" dirty="0" smtClean="0">
                          <a:latin typeface="Times New Roman"/>
                        </a:rPr>
                        <a:t> 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22,9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0,301</a:t>
                      </a:r>
                      <a:endParaRPr lang="ru-RU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Заинский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25 </a:t>
                      </a:r>
                      <a:r>
                        <a:rPr lang="ru-RU" sz="2000" b="1" i="0" u="none" strike="noStrike" dirty="0">
                          <a:latin typeface="Times New Roman"/>
                        </a:rPr>
                        <a:t>000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latin typeface="Times New Roman"/>
                        </a:rPr>
                        <a:t>5</a:t>
                      </a:r>
                      <a:r>
                        <a:rPr lang="ru-RU" sz="2000" b="1" i="0" u="none" strike="noStrike" baseline="0" dirty="0" smtClean="0">
                          <a:latin typeface="Times New Roman"/>
                        </a:rPr>
                        <a:t> 325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21,3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19 675 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22,7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0,329</a:t>
                      </a:r>
                      <a:endParaRPr lang="ru-RU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Мензелинский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16 </a:t>
                      </a:r>
                      <a:r>
                        <a:rPr lang="ru-RU" sz="2000" b="1" i="0" u="none" strike="noStrike" dirty="0">
                          <a:latin typeface="Times New Roman"/>
                        </a:rPr>
                        <a:t>000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latin typeface="Times New Roman"/>
                        </a:rPr>
                        <a:t>4</a:t>
                      </a:r>
                      <a:r>
                        <a:rPr lang="ru-RU" sz="2000" b="1" i="0" u="none" strike="noStrike" baseline="0" dirty="0" smtClean="0">
                          <a:latin typeface="Times New Roman"/>
                        </a:rPr>
                        <a:t> 149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25,9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11</a:t>
                      </a:r>
                      <a:r>
                        <a:rPr lang="ru-RU" sz="2000" b="1" i="0" u="none" strike="noStrike" baseline="0" dirty="0" smtClean="0">
                          <a:latin typeface="Times New Roman"/>
                        </a:rPr>
                        <a:t> 851</a:t>
                      </a:r>
                      <a:r>
                        <a:rPr lang="ru-RU" sz="2000" b="1" i="0" u="none" strike="noStrike" dirty="0" smtClean="0">
                          <a:latin typeface="Times New Roman"/>
                        </a:rPr>
                        <a:t> 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21,0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0,432</a:t>
                      </a:r>
                      <a:endParaRPr lang="ru-RU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Муслюмовский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8 </a:t>
                      </a:r>
                      <a:r>
                        <a:rPr lang="ru-RU" sz="2000" b="1" i="0" u="none" strike="noStrike" dirty="0">
                          <a:latin typeface="Times New Roman"/>
                        </a:rPr>
                        <a:t>000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latin typeface="Times New Roman"/>
                        </a:rPr>
                        <a:t>2 </a:t>
                      </a:r>
                      <a:r>
                        <a:rPr lang="ru-RU" sz="2000" b="1" i="0" u="none" strike="noStrike" dirty="0" smtClean="0">
                          <a:latin typeface="Times New Roman"/>
                        </a:rPr>
                        <a:t>074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25,9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5</a:t>
                      </a:r>
                      <a:r>
                        <a:rPr lang="ru-RU" sz="2000" b="1" i="0" u="none" strike="noStrike" baseline="0" dirty="0" smtClean="0">
                          <a:latin typeface="Times New Roman"/>
                        </a:rPr>
                        <a:t> 926</a:t>
                      </a:r>
                      <a:r>
                        <a:rPr lang="ru-RU" sz="2000" b="1" i="0" u="none" strike="noStrike" dirty="0" smtClean="0">
                          <a:latin typeface="Times New Roman"/>
                        </a:rPr>
                        <a:t> 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26,7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0,287</a:t>
                      </a:r>
                      <a:endParaRPr lang="ru-RU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Нижнекамский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148 </a:t>
                      </a:r>
                      <a:r>
                        <a:rPr lang="ru-RU" sz="2000" b="1" i="0" u="none" strike="noStrike" dirty="0">
                          <a:latin typeface="Times New Roman"/>
                        </a:rPr>
                        <a:t>000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26 377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17,8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121</a:t>
                      </a:r>
                      <a:r>
                        <a:rPr lang="ru-RU" sz="2000" b="1" i="0" u="none" strike="noStrike" baseline="0" dirty="0" smtClean="0">
                          <a:latin typeface="Times New Roman"/>
                        </a:rPr>
                        <a:t> 623</a:t>
                      </a:r>
                      <a:r>
                        <a:rPr lang="ru-RU" sz="2000" b="1" i="0" u="none" strike="noStrike" dirty="0" smtClean="0">
                          <a:latin typeface="Times New Roman"/>
                        </a:rPr>
                        <a:t> 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22,0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0,305</a:t>
                      </a:r>
                      <a:endParaRPr lang="ru-RU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Сармановский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latin typeface="Times New Roman"/>
                        </a:rPr>
                        <a:t>7</a:t>
                      </a:r>
                      <a:r>
                        <a:rPr lang="ru-RU" sz="2000" b="1" i="0" u="none" strike="noStrike" dirty="0" smtClean="0">
                          <a:latin typeface="Times New Roman"/>
                        </a:rPr>
                        <a:t> 000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>
                          <a:latin typeface="Times New Roman"/>
                        </a:rPr>
                        <a:t>2 </a:t>
                      </a:r>
                      <a:r>
                        <a:rPr lang="ru-RU" sz="2000" b="1" i="0" u="none" strike="noStrike" dirty="0" smtClean="0">
                          <a:latin typeface="Times New Roman"/>
                        </a:rPr>
                        <a:t>185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31,2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4</a:t>
                      </a:r>
                      <a:r>
                        <a:rPr lang="ru-RU" sz="2000" b="1" i="0" u="none" strike="noStrike" baseline="0" dirty="0" smtClean="0">
                          <a:latin typeface="Times New Roman"/>
                        </a:rPr>
                        <a:t> 815</a:t>
                      </a:r>
                      <a:r>
                        <a:rPr lang="ru-RU" sz="2000" b="1" i="0" u="none" strike="noStrike" dirty="0" smtClean="0">
                          <a:latin typeface="Times New Roman"/>
                        </a:rPr>
                        <a:t> 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23,8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0,110</a:t>
                      </a:r>
                      <a:endParaRPr lang="ru-RU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Тукаевский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30</a:t>
                      </a:r>
                      <a:r>
                        <a:rPr lang="ru-RU" sz="2000" b="1" i="0" u="none" strike="noStrike" baseline="0" dirty="0" smtClean="0">
                          <a:latin typeface="Times New Roman"/>
                        </a:rPr>
                        <a:t> 000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10</a:t>
                      </a:r>
                      <a:r>
                        <a:rPr lang="ru-RU" sz="2000" b="1" i="0" u="none" strike="noStrike" baseline="0" dirty="0" smtClean="0">
                          <a:latin typeface="Times New Roman"/>
                        </a:rPr>
                        <a:t> 899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36,3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19</a:t>
                      </a:r>
                      <a:r>
                        <a:rPr lang="ru-RU" sz="2000" b="1" i="0" u="none" strike="noStrike" baseline="0" dirty="0" smtClean="0">
                          <a:latin typeface="Times New Roman"/>
                        </a:rPr>
                        <a:t> 101</a:t>
                      </a:r>
                      <a:r>
                        <a:rPr lang="ru-RU" sz="2000" b="1" i="0" u="none" strike="noStrike" dirty="0" smtClean="0">
                          <a:latin typeface="Times New Roman"/>
                        </a:rPr>
                        <a:t> 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25,2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0,740</a:t>
                      </a:r>
                      <a:endParaRPr lang="ru-RU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3568" y="5949280"/>
            <a:ext cx="7704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/>
              <a:t>Обеспеченность жильем по Республике Татарстан – 23,3 кв.м./чел</a:t>
            </a:r>
          </a:p>
        </p:txBody>
      </p:sp>
      <p:pic>
        <p:nvPicPr>
          <p:cNvPr id="7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358775" y="332656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Ввод жилья в </a:t>
            </a:r>
          </a:p>
          <a:p>
            <a:pPr algn="ctr"/>
            <a:r>
              <a:rPr lang="ru-RU" sz="2800" b="1" dirty="0" err="1">
                <a:solidFill>
                  <a:srgbClr val="0000FF"/>
                </a:solidFill>
              </a:rPr>
              <a:t>Актанышском</a:t>
            </a:r>
            <a:r>
              <a:rPr lang="ru-RU" sz="2800" b="1" dirty="0">
                <a:solidFill>
                  <a:srgbClr val="0000FF"/>
                </a:solidFill>
              </a:rPr>
              <a:t> МО 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83079B0-C421-4D16-AFD3-5D06F5D1B620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33113" y="2060848"/>
          <a:ext cx="8659368" cy="3516690"/>
        </p:xfrm>
        <a:graphic>
          <a:graphicData uri="http://schemas.openxmlformats.org/drawingml/2006/table">
            <a:tbl>
              <a:tblPr/>
              <a:tblGrid>
                <a:gridCol w="1869093"/>
                <a:gridCol w="4586540"/>
                <a:gridCol w="1221426"/>
                <a:gridCol w="982309"/>
              </a:tblGrid>
              <a:tr h="826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18139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Республиканская адресная программа переселения граждан из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аварийного жилищного фонда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/>
                        </a:rPr>
                        <a:t>2-х кв. ж.д. по </a:t>
                      </a:r>
                      <a:r>
                        <a:rPr lang="ru-RU" sz="1600" b="0" i="0" u="none" strike="noStrike" dirty="0" err="1" smtClean="0">
                          <a:latin typeface="Times New Roman"/>
                        </a:rPr>
                        <a:t>ул.Алма-Ата,в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пос. им.Кирова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2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96,3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18139"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/>
                        </a:rPr>
                        <a:t>2-х кв. ж.д. по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ул.Ленина,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в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пос. им.Кирова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2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96,3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18139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/>
                        </a:rPr>
                        <a:t>2-х кв. ж.д. по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ул.Кирова,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в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пос. им.Кирова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2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96,3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25016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Итого: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6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288,9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25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молодых семей и специалистов на селе (АПК)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/>
                        </a:rPr>
                        <a:t>15 индивидуальных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жилых домов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15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050,0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25016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Итого: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15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1 050,0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25016"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16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139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9</a:t>
                      </a:r>
                      <a:r>
                        <a:rPr lang="ru-RU" sz="1600" b="1" i="0" u="none" strike="noStrike" baseline="0" dirty="0" smtClean="0">
                          <a:latin typeface="Times New Roman"/>
                        </a:rPr>
                        <a:t> 026</a:t>
                      </a:r>
                      <a:r>
                        <a:rPr lang="ru-RU" sz="1600" b="1" i="0" u="none" strike="noStrike" dirty="0" smtClean="0">
                          <a:latin typeface="Times New Roman"/>
                        </a:rPr>
                        <a:t>,1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358775" y="26064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Ввод жилья в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Заинском МО 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72FBCBF7-D408-4C70-B022-C1304294704D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33112" y="1772816"/>
          <a:ext cx="8731376" cy="3766029"/>
        </p:xfrm>
        <a:graphic>
          <a:graphicData uri="http://schemas.openxmlformats.org/drawingml/2006/table">
            <a:tbl>
              <a:tblPr/>
              <a:tblGrid>
                <a:gridCol w="2307980"/>
                <a:gridCol w="4586230"/>
                <a:gridCol w="846689"/>
                <a:gridCol w="990477"/>
              </a:tblGrid>
              <a:tr h="1103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575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 ипотека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65 кв. ж.д. по ул.Жукова,7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в г.Заинск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65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2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775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3393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Итого: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65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2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775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7855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молодых семей и специалистов на селе (АПК)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latin typeface="Times New Roman"/>
                        </a:rPr>
                        <a:t>10 индивидуальных жилых домов</a:t>
                      </a:r>
                    </a:p>
                    <a:p>
                      <a:pPr algn="l" fontAlgn="ctr"/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630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33934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10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630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33934">
                <a:tc gridSpan="2"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18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161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16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270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58775" y="188640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Ввод жилья в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Мензелинском МО 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F95382AB-0632-4932-878C-89C4CE029A49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1322929"/>
          <a:ext cx="8910888" cy="4770367"/>
        </p:xfrm>
        <a:graphic>
          <a:graphicData uri="http://schemas.openxmlformats.org/drawingml/2006/table">
            <a:tbl>
              <a:tblPr/>
              <a:tblGrid>
                <a:gridCol w="2859487"/>
                <a:gridCol w="4176464"/>
                <a:gridCol w="864096"/>
                <a:gridCol w="1010841"/>
              </a:tblGrid>
              <a:tr h="9660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6147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Социальная ипотека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latin typeface="Times New Roman"/>
                        </a:rPr>
                        <a:t>36-ти кв. ж.д.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г.Мензелинск,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ул.Изыскателей,4/8А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36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510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79912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Итого: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36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510</a:t>
                      </a:r>
                      <a:r>
                        <a:rPr lang="ru-RU" sz="1800" b="1" i="0" u="none" strike="noStrike" dirty="0" smtClean="0">
                          <a:latin typeface="Times New Roman"/>
                        </a:rPr>
                        <a:t> 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91688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Республиканская адресная программа переселения граждан из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аварийного жилищного фонда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latin typeface="Times New Roman"/>
                        </a:rPr>
                        <a:t>36-ти кв. ж.д. г.Мензелинск,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ул.Изыскателей,4/8Б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36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1 510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79912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36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1 510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753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молодых семей и специалистов на селе (АПК)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latin typeface="Times New Roman"/>
                        </a:rPr>
                        <a:t>10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индивидуальных жилых домов</a:t>
                      </a:r>
                      <a:endParaRPr lang="ru-RU" sz="1800" b="0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720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79912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10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720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7991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18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162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8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831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58775" y="26064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Ввод жилья в </a:t>
            </a:r>
          </a:p>
          <a:p>
            <a:pPr algn="ctr"/>
            <a:r>
              <a:rPr lang="ru-RU" sz="2800" b="1" dirty="0" err="1">
                <a:solidFill>
                  <a:srgbClr val="0000FF"/>
                </a:solidFill>
              </a:rPr>
              <a:t>Муслюмовском</a:t>
            </a:r>
            <a:r>
              <a:rPr lang="ru-RU" sz="2800" b="1" dirty="0">
                <a:solidFill>
                  <a:srgbClr val="0000FF"/>
                </a:solidFill>
              </a:rPr>
              <a:t> МО 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325D4705-B95B-4C63-8405-DBD94AA81DA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33112" y="1700808"/>
          <a:ext cx="8731376" cy="3978278"/>
        </p:xfrm>
        <a:graphic>
          <a:graphicData uri="http://schemas.openxmlformats.org/drawingml/2006/table">
            <a:tbl>
              <a:tblPr/>
              <a:tblGrid>
                <a:gridCol w="2801882"/>
                <a:gridCol w="4092328"/>
                <a:gridCol w="846689"/>
                <a:gridCol w="990477"/>
              </a:tblGrid>
              <a:tr h="1106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7040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улучшения жилищных условий ветеранов ВОВ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latin typeface="Times New Roman"/>
                        </a:rPr>
                        <a:t>15 кв. ж.д.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с.Муслюмово,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ул.Колхозная</a:t>
                      </a:r>
                      <a:r>
                        <a:rPr lang="ru-RU" sz="1800" b="0" i="0" u="none" strike="noStrike" dirty="0">
                          <a:latin typeface="Times New Roman"/>
                        </a:rPr>
                        <a:t>, д.56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15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552,4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35113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15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552,4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8624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Республиканская адресная программа переселения граждан из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аварийного жилищного фонда</a:t>
                      </a:r>
                      <a:endParaRPr lang="ru-RU" sz="14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latin typeface="Times New Roman"/>
                        </a:rPr>
                        <a:t>24 кв. ж.д. по ул.Колхозная,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д.26,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smtClean="0">
                          <a:latin typeface="Times New Roman"/>
                        </a:rPr>
                        <a:t>в </a:t>
                      </a:r>
                      <a:r>
                        <a:rPr lang="ru-RU" sz="1800" b="0" i="0" u="none" strike="noStrike" dirty="0">
                          <a:latin typeface="Times New Roman"/>
                        </a:rPr>
                        <a:t>с.Муслюмово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24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1 096,8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35113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24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096,8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351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18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40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4276,8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23528" y="170657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Ввод жилья в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Нижнекамском МО 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60D475D8-52C3-46C1-8B0C-974EE8810772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8337" y="1106907"/>
          <a:ext cx="8836151" cy="4978143"/>
        </p:xfrm>
        <a:graphic>
          <a:graphicData uri="http://schemas.openxmlformats.org/drawingml/2006/table">
            <a:tbl>
              <a:tblPr/>
              <a:tblGrid>
                <a:gridCol w="1835847"/>
                <a:gridCol w="5141092"/>
                <a:gridCol w="856849"/>
                <a:gridCol w="1002363"/>
              </a:tblGrid>
              <a:tr h="731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30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социальной ипотеки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smtClean="0">
                          <a:latin typeface="Times New Roman"/>
                        </a:rPr>
                        <a:t>220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 кв.ж.д. №5 мкр.45, г.Нижнекамск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latin typeface="Times New Roman"/>
                        </a:rPr>
                        <a:t>220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latin typeface="Times New Roman"/>
                        </a:rPr>
                        <a:t>11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 996,1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3000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smtClean="0">
                          <a:latin typeface="Times New Roman"/>
                        </a:rPr>
                        <a:t>220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 кв.ж.д. №9 мкр.45, г.Нижнекамск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latin typeface="Times New Roman"/>
                        </a:rPr>
                        <a:t>220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latin typeface="Times New Roman"/>
                        </a:rPr>
                        <a:t>13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 714,1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3000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180 кв.ж.д. №10 мкр.45, г.Нижнекамск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latin typeface="Times New Roman"/>
                        </a:rPr>
                        <a:t>180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latin typeface="Times New Roman"/>
                        </a:rPr>
                        <a:t>12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 277,9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3000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198 кв.ж.д. №14 мкр.44, г.Нижнекамск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latin typeface="Times New Roman"/>
                        </a:rPr>
                        <a:t>198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latin typeface="Times New Roman"/>
                        </a:rPr>
                        <a:t>8 329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3000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 smtClean="0">
                          <a:latin typeface="Times New Roman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latin typeface="Times New Roman"/>
                        </a:rPr>
                        <a:t>818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 smtClean="0">
                          <a:latin typeface="Times New Roman"/>
                        </a:rPr>
                        <a:t>46</a:t>
                      </a:r>
                      <a:r>
                        <a:rPr lang="ru-RU" sz="1500" b="1" i="0" u="none" strike="noStrike" baseline="0" dirty="0" smtClean="0">
                          <a:latin typeface="Times New Roman"/>
                        </a:rPr>
                        <a:t> 317,1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3000">
                <a:tc rowSpan="9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Инвестиционное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 жилье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smtClean="0">
                          <a:latin typeface="Times New Roman"/>
                        </a:rPr>
                        <a:t>110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 кв.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ж/</a:t>
                      </a:r>
                      <a:r>
                        <a:rPr lang="ru-RU" sz="1500" b="0" i="0" u="none" strike="noStrike" dirty="0" err="1" smtClean="0">
                          <a:latin typeface="Times New Roman"/>
                        </a:rPr>
                        <a:t>д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 по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пр.Шинников</a:t>
                      </a:r>
                      <a:r>
                        <a:rPr lang="ru-RU" sz="15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11,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 г.Нижнекамск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latin typeface="Times New Roman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latin typeface="Times New Roman"/>
                        </a:rPr>
                        <a:t>4 943,7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3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smtClean="0">
                          <a:latin typeface="Times New Roman"/>
                        </a:rPr>
                        <a:t>88 кв. ж/</a:t>
                      </a:r>
                      <a:r>
                        <a:rPr lang="ru-RU" sz="1500" b="0" i="0" u="none" strike="noStrike" dirty="0" err="1" smtClean="0">
                          <a:latin typeface="Times New Roman"/>
                        </a:rPr>
                        <a:t>д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 по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пр.Шинников</a:t>
                      </a:r>
                      <a:r>
                        <a:rPr lang="ru-RU" sz="1500" b="0" i="0" u="none" strike="noStrike" dirty="0">
                          <a:latin typeface="Times New Roman"/>
                        </a:rPr>
                        <a:t>, 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13, 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г.Нижнекамск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latin typeface="Times New Roman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latin typeface="Times New Roman"/>
                        </a:rPr>
                        <a:t>6 884,7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3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smtClean="0">
                          <a:latin typeface="Times New Roman"/>
                        </a:rPr>
                        <a:t>147 кв.ж/</a:t>
                      </a:r>
                      <a:r>
                        <a:rPr lang="ru-RU" sz="1500" b="0" i="0" u="none" strike="noStrike" dirty="0" err="1" smtClean="0">
                          <a:latin typeface="Times New Roman"/>
                        </a:rPr>
                        <a:t>д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500" b="0" i="0" u="none" strike="noStrike" dirty="0">
                          <a:latin typeface="Times New Roman"/>
                        </a:rPr>
                        <a:t>№ 13А 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по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пр.Шинников,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 г.Нижнекамск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latin typeface="Times New Roman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latin typeface="Times New Roman"/>
                        </a:rPr>
                        <a:t>6 571,0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3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smtClean="0">
                          <a:latin typeface="Times New Roman"/>
                        </a:rPr>
                        <a:t>110 кв. ж/</a:t>
                      </a:r>
                      <a:r>
                        <a:rPr lang="ru-RU" sz="1500" b="0" i="0" u="none" strike="noStrike" dirty="0" err="1" smtClean="0">
                          <a:latin typeface="Times New Roman"/>
                        </a:rPr>
                        <a:t>д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500" b="0" i="0" u="none" strike="noStrike" dirty="0">
                          <a:latin typeface="Times New Roman"/>
                        </a:rPr>
                        <a:t>№ 23А 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по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пр.Шинников, 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г.Нижнекамск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latin typeface="Times New Roman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latin typeface="Times New Roman"/>
                        </a:rPr>
                        <a:t>4 943,7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3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smtClean="0">
                          <a:latin typeface="Times New Roman"/>
                        </a:rPr>
                        <a:t>144 кв. ж/</a:t>
                      </a:r>
                      <a:r>
                        <a:rPr lang="ru-RU" sz="1500" b="0" i="0" u="none" strike="noStrike" dirty="0" err="1" smtClean="0">
                          <a:latin typeface="Times New Roman"/>
                        </a:rPr>
                        <a:t>д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500" b="0" i="0" u="none" strike="noStrike" dirty="0">
                          <a:latin typeface="Times New Roman"/>
                        </a:rPr>
                        <a:t>№ 27 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по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пр.Шинников,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 г.Нижнекамск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latin typeface="Times New Roman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latin typeface="Times New Roman"/>
                        </a:rPr>
                        <a:t>6 509,7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3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smtClean="0">
                          <a:latin typeface="Times New Roman"/>
                        </a:rPr>
                        <a:t>72 кв. ж/</a:t>
                      </a:r>
                      <a:r>
                        <a:rPr lang="ru-RU" sz="1500" b="0" i="0" u="none" strike="noStrike" dirty="0" err="1" smtClean="0">
                          <a:latin typeface="Times New Roman"/>
                        </a:rPr>
                        <a:t>д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500" b="0" i="0" u="none" strike="noStrike" dirty="0">
                          <a:latin typeface="Times New Roman"/>
                        </a:rPr>
                        <a:t>№7 мкр.29б 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ГСК-4, 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г.Нижнекамск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latin typeface="Times New Roman"/>
                        </a:rPr>
                        <a:t>5 483,1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3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latin typeface="Times New Roman"/>
                        </a:rPr>
                        <a:t>42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 кв.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 ж.д</a:t>
                      </a:r>
                      <a:r>
                        <a:rPr lang="ru-RU" sz="1500" b="0" i="0" u="none" strike="noStrike" dirty="0">
                          <a:latin typeface="Times New Roman"/>
                        </a:rPr>
                        <a:t>. №4/3 </a:t>
                      </a:r>
                      <a:r>
                        <a:rPr lang="ru-RU" sz="1500" b="0" i="0" u="none" strike="noStrike" dirty="0" err="1">
                          <a:latin typeface="Times New Roman"/>
                        </a:rPr>
                        <a:t>мкр</a:t>
                      </a:r>
                      <a:r>
                        <a:rPr lang="ru-RU" sz="1500" b="0" i="0" u="none" strike="noStrike" dirty="0">
                          <a:latin typeface="Times New Roman"/>
                        </a:rPr>
                        <a:t>. 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35а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г.Нижнекамск 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(обманутые </a:t>
                      </a:r>
                      <a:r>
                        <a:rPr lang="ru-RU" sz="1500" b="0" i="0" u="none" strike="noStrike" dirty="0">
                          <a:latin typeface="Times New Roman"/>
                        </a:rPr>
                        <a:t>дольщики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)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latin typeface="Times New Roman"/>
                        </a:rPr>
                        <a:t>2 636,1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24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smtClean="0">
                          <a:latin typeface="Times New Roman"/>
                        </a:rPr>
                        <a:t>120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 кв. 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ж/</a:t>
                      </a:r>
                      <a:r>
                        <a:rPr lang="ru-RU" sz="1500" b="0" i="0" u="none" strike="noStrike" dirty="0" err="1" smtClean="0">
                          <a:latin typeface="Times New Roman"/>
                        </a:rPr>
                        <a:t>д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500" b="0" i="0" u="none" strike="noStrike" dirty="0">
                          <a:latin typeface="Times New Roman"/>
                        </a:rPr>
                        <a:t>стр.№8 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мкр.35а, 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г.Нижнекамск 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(обманутые дольщики)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latin typeface="Times New Roman"/>
                        </a:rPr>
                        <a:t>120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latin typeface="Times New Roman"/>
                        </a:rPr>
                        <a:t>7 1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81,2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16582">
                <a:tc vMerge="1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smtClean="0">
                          <a:latin typeface="Times New Roman"/>
                        </a:rPr>
                        <a:t>72 кв. ж/</a:t>
                      </a:r>
                      <a:r>
                        <a:rPr lang="ru-RU" sz="1500" b="0" i="0" u="none" strike="noStrike" dirty="0" err="1" smtClean="0">
                          <a:latin typeface="Times New Roman"/>
                        </a:rPr>
                        <a:t>д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 по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пр</a:t>
                      </a:r>
                      <a:r>
                        <a:rPr lang="ru-RU" sz="1500" b="0" i="0" u="none" strike="noStrike" dirty="0">
                          <a:latin typeface="Times New Roman"/>
                        </a:rPr>
                        <a:t>. </a:t>
                      </a:r>
                      <a:r>
                        <a:rPr lang="ru-RU" sz="1500" b="0" i="0" u="none" strike="noStrike" dirty="0" err="1">
                          <a:latin typeface="Times New Roman"/>
                        </a:rPr>
                        <a:t>Вахитова</a:t>
                      </a:r>
                      <a:r>
                        <a:rPr lang="ru-RU" sz="1500" b="0" i="0" u="none" strike="noStrike" dirty="0">
                          <a:latin typeface="Times New Roman"/>
                        </a:rPr>
                        <a:t> (I очередь</a:t>
                      </a:r>
                      <a:r>
                        <a:rPr lang="ru-RU" sz="1500" b="0" i="0" u="none" strike="noStrike" dirty="0" smtClean="0">
                          <a:latin typeface="Times New Roman"/>
                        </a:rPr>
                        <a:t>), </a:t>
                      </a:r>
                      <a:r>
                        <a:rPr lang="ru-RU" sz="1500" b="0" i="0" u="none" strike="noStrike" baseline="0" dirty="0" smtClean="0">
                          <a:latin typeface="Times New Roman"/>
                        </a:rPr>
                        <a:t>г.Нижнекамск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>
                          <a:latin typeface="Times New Roman"/>
                        </a:rPr>
                        <a:t>4 035,7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3000">
                <a:tc gridSpan="2">
                  <a:txBody>
                    <a:bodyPr/>
                    <a:lstStyle/>
                    <a:p>
                      <a:pPr algn="r"/>
                      <a:r>
                        <a:rPr lang="ru-RU" sz="15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latin typeface="Times New Roman"/>
                        </a:rPr>
                        <a:t>905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 smtClean="0">
                          <a:latin typeface="Times New Roman"/>
                        </a:rPr>
                        <a:t>49 188,8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253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15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latin typeface="Times New Roman"/>
                        </a:rPr>
                        <a:t>308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1" i="0" u="none" strike="noStrike" dirty="0" smtClean="0">
                          <a:latin typeface="Times New Roman"/>
                        </a:rPr>
                        <a:t>26</a:t>
                      </a:r>
                      <a:r>
                        <a:rPr lang="ru-RU" sz="1500" b="1" i="0" u="none" strike="noStrike" baseline="0" dirty="0" smtClean="0">
                          <a:latin typeface="Times New Roman"/>
                        </a:rPr>
                        <a:t> 117,1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263525" y="222474"/>
            <a:ext cx="8785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Ввод жилья в </a:t>
            </a:r>
          </a:p>
          <a:p>
            <a:pPr algn="ctr"/>
            <a:r>
              <a:rPr lang="ru-RU" sz="2400" b="1" dirty="0" err="1">
                <a:solidFill>
                  <a:srgbClr val="0000FF"/>
                </a:solidFill>
              </a:rPr>
              <a:t>Сармановском</a:t>
            </a:r>
            <a:r>
              <a:rPr lang="ru-RU" sz="2400" b="1" dirty="0">
                <a:solidFill>
                  <a:srgbClr val="0000FF"/>
                </a:solidFill>
              </a:rPr>
              <a:t> МО РТ в 2012 году</a:t>
            </a: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6868854F-B69F-4674-9E2C-FAFE7F65571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19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8199" y="1317911"/>
          <a:ext cx="8910888" cy="2111089"/>
        </p:xfrm>
        <a:graphic>
          <a:graphicData uri="http://schemas.openxmlformats.org/drawingml/2006/table">
            <a:tbl>
              <a:tblPr/>
              <a:tblGrid>
                <a:gridCol w="2859487"/>
                <a:gridCol w="4176464"/>
                <a:gridCol w="864096"/>
                <a:gridCol w="1010841"/>
              </a:tblGrid>
              <a:tr h="877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445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Программа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молодых семей и специалистов на селе (АПК)</a:t>
                      </a:r>
                      <a:endParaRPr lang="ru-RU" sz="1400" b="0" i="0" u="none" strike="noStrike" dirty="0" smtClean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5 индивидуальных</a:t>
                      </a:r>
                      <a:r>
                        <a:rPr lang="ru-RU" sz="1800" b="0" i="0" u="none" strike="noStrike" baseline="0" dirty="0" smtClean="0">
                          <a:latin typeface="Times New Roman"/>
                        </a:rPr>
                        <a:t> жилых домов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5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462,0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44525">
                <a:tc gridSpan="2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/>
                        </a:rPr>
                        <a:t>Итого</a:t>
                      </a: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5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462,0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34494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18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70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4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353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4725144"/>
          <a:ext cx="8803384" cy="1484289"/>
        </p:xfrm>
        <a:graphic>
          <a:graphicData uri="http://schemas.openxmlformats.org/drawingml/2006/table">
            <a:tbl>
              <a:tblPr/>
              <a:tblGrid>
                <a:gridCol w="2824989"/>
                <a:gridCol w="4126078"/>
                <a:gridCol w="853671"/>
                <a:gridCol w="998646"/>
              </a:tblGrid>
              <a:tr h="1008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Программа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Наименование объекта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Кол-во квартир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Общая площадь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кв.м.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7617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Малоэтажное строительство (в т.ч. ИЖС)</a:t>
                      </a:r>
                      <a:endParaRPr lang="ru-RU" sz="18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64" marR="4164" marT="41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198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/>
                        </a:rPr>
                        <a:t>19</a:t>
                      </a:r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 101</a:t>
                      </a:r>
                      <a:endParaRPr lang="ru-RU" sz="1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250825" y="3644280"/>
            <a:ext cx="86407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Ввод жилья в </a:t>
            </a:r>
          </a:p>
          <a:p>
            <a:pPr algn="ctr"/>
            <a:r>
              <a:rPr lang="ru-RU" sz="2400" b="1" dirty="0" err="1">
                <a:solidFill>
                  <a:srgbClr val="0000FF"/>
                </a:solidFill>
              </a:rPr>
              <a:t>Тукаевском</a:t>
            </a:r>
            <a:r>
              <a:rPr lang="ru-RU" sz="2400" b="1" dirty="0">
                <a:solidFill>
                  <a:srgbClr val="0000FF"/>
                </a:solidFill>
              </a:rPr>
              <a:t> МО РТ в 2012 году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7147" y="1052737"/>
          <a:ext cx="8727341" cy="2865120"/>
        </p:xfrm>
        <a:graphic>
          <a:graphicData uri="http://schemas.openxmlformats.org/drawingml/2006/table">
            <a:tbl>
              <a:tblPr/>
              <a:tblGrid>
                <a:gridCol w="2330922"/>
                <a:gridCol w="1469169"/>
                <a:gridCol w="1817378"/>
                <a:gridCol w="1607253"/>
                <a:gridCol w="1502619"/>
              </a:tblGrid>
              <a:tr h="416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поселений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Нет необходимости 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подготовки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Утверждено генеральных планов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Необходимо утвердить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90" marR="666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Актанышский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Заинский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Мензелинский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Муслюмовский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Сармановский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Тукаевский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08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Нижнекамский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75656" y="4437112"/>
          <a:ext cx="6120680" cy="1947256"/>
        </p:xfrm>
        <a:graphic>
          <a:graphicData uri="http://schemas.openxmlformats.org/drawingml/2006/table">
            <a:tbl>
              <a:tblPr/>
              <a:tblGrid>
                <a:gridCol w="2098519"/>
                <a:gridCol w="4022161"/>
              </a:tblGrid>
              <a:tr h="213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Актанышский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р.ц.Актаныш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13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Заинский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г. Заинск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213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Мензелинский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г. Мензелинск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013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Сармановский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с. Сарманово, п.г.т.Джалиль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6414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Нижнекамский</a:t>
                      </a:r>
                      <a:endParaRPr lang="ru-RU" sz="1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г. Нижнекамск,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п.г.т.Камские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Поляны,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Красноключинское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сельское поселение 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27885" y="3933056"/>
            <a:ext cx="43483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Утвержденные документы: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78297" y="219998"/>
            <a:ext cx="54713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Состояние подготовки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градостроительной документации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8775" y="260648"/>
            <a:ext cx="8785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План ввода жилья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по программе АПК в 2012 году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536" y="1268760"/>
          <a:ext cx="8352929" cy="4896545"/>
        </p:xfrm>
        <a:graphic>
          <a:graphicData uri="http://schemas.openxmlformats.org/drawingml/2006/table">
            <a:tbl>
              <a:tblPr/>
              <a:tblGrid>
                <a:gridCol w="511931"/>
                <a:gridCol w="3586382"/>
                <a:gridCol w="2360270"/>
                <a:gridCol w="1894346"/>
              </a:tblGrid>
              <a:tr h="39945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 района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Arial" pitchFamily="34" charset="0"/>
                          <a:cs typeface="Arial" pitchFamily="34" charset="0"/>
                        </a:rPr>
                        <a:t>План на 2012 г.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6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сумма субсидий в 2012 </a:t>
                      </a:r>
                      <a:r>
                        <a:rPr lang="ru-RU" sz="24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г, руб.</a:t>
                      </a:r>
                      <a:endParaRPr lang="ru-RU" sz="2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количество объектов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72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Актанышский</a:t>
                      </a:r>
                      <a:endParaRPr lang="ru-RU" sz="2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latin typeface="Arial" pitchFamily="34" charset="0"/>
                          <a:cs typeface="Arial" pitchFamily="34" charset="0"/>
                        </a:rPr>
                        <a:t>13 951 401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672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Заинский</a:t>
                      </a:r>
                      <a:endParaRPr lang="ru-RU" sz="2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11 216 430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672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latin typeface="Arial" pitchFamily="34" charset="0"/>
                          <a:cs typeface="Arial" pitchFamily="34" charset="0"/>
                        </a:rPr>
                        <a:t>Мензелинский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latin typeface="Arial" pitchFamily="34" charset="0"/>
                          <a:cs typeface="Arial" pitchFamily="34" charset="0"/>
                        </a:rPr>
                        <a:t>8 952 135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672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latin typeface="Arial" pitchFamily="34" charset="0"/>
                          <a:cs typeface="Arial" pitchFamily="34" charset="0"/>
                        </a:rPr>
                        <a:t>Муслюмовский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latin typeface="Arial" pitchFamily="34" charset="0"/>
                          <a:cs typeface="Arial" pitchFamily="34" charset="0"/>
                        </a:rPr>
                        <a:t>10 813 324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672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latin typeface="Arial" pitchFamily="34" charset="0"/>
                          <a:cs typeface="Arial" pitchFamily="34" charset="0"/>
                        </a:rPr>
                        <a:t>Нижнекамский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latin typeface="Arial" pitchFamily="34" charset="0"/>
                          <a:cs typeface="Arial" pitchFamily="34" charset="0"/>
                        </a:rPr>
                        <a:t>7 626 156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672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latin typeface="Arial" pitchFamily="34" charset="0"/>
                          <a:cs typeface="Arial" pitchFamily="34" charset="0"/>
                        </a:rPr>
                        <a:t>Сармановский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latin typeface="Arial" pitchFamily="34" charset="0"/>
                          <a:cs typeface="Arial" pitchFamily="34" charset="0"/>
                        </a:rPr>
                        <a:t>9 072 000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672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latin typeface="Arial" pitchFamily="34" charset="0"/>
                          <a:cs typeface="Arial" pitchFamily="34" charset="0"/>
                        </a:rPr>
                        <a:t>Тукаевский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>
                          <a:latin typeface="Arial" pitchFamily="34" charset="0"/>
                          <a:cs typeface="Arial" pitchFamily="34" charset="0"/>
                        </a:rPr>
                        <a:t>9 072 000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1C8B10E5-BEBE-4B94-BDBA-020F502CDAC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8988" y="1196751"/>
          <a:ext cx="9085913" cy="5040560"/>
        </p:xfrm>
        <a:graphic>
          <a:graphicData uri="http://schemas.openxmlformats.org/drawingml/2006/table">
            <a:tbl>
              <a:tblPr/>
              <a:tblGrid>
                <a:gridCol w="1305116"/>
                <a:gridCol w="501525"/>
                <a:gridCol w="508690"/>
                <a:gridCol w="480030"/>
                <a:gridCol w="580335"/>
                <a:gridCol w="501525"/>
                <a:gridCol w="580335"/>
                <a:gridCol w="515854"/>
                <a:gridCol w="616159"/>
                <a:gridCol w="551677"/>
                <a:gridCol w="653428"/>
                <a:gridCol w="448494"/>
                <a:gridCol w="659147"/>
                <a:gridCol w="659147"/>
                <a:gridCol w="524451"/>
              </a:tblGrid>
              <a:tr h="112464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Район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Уволенные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военно-служащие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 01.01.2005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Вынужденные переселенцы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Граждане, выехавшие из районов Крайнего Севера не ранее 1992 г.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Участники ликвидации последствий аварий на ЧАЭС и МАЯК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Дети-сироты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Многодетные семьи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 в 2012г.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из них: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7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Заяв-лено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Улуч-шили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чел.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Заявлено семей, имеющих 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Улучшили семей, имеющих: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и более детей 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5 и более детей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 и более детей 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 и более детей</a:t>
                      </a:r>
                    </a:p>
                  </a:txBody>
                  <a:tcPr marL="2885" marR="2885" marT="28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Актанышский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Заинский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Мензелинский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Муслюмовский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Нижнекамский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Сармановский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288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Тукаевский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27584" y="188640"/>
            <a:ext cx="7488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00FF"/>
                </a:solidFill>
              </a:rPr>
              <a:t>Информация по обеспечению жильем отдельных категорий граждан в 2012 году по состоянию на 09.04.2012 г</a:t>
            </a:r>
            <a:endParaRPr lang="ru-RU" sz="17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755576" y="116632"/>
            <a:ext cx="7705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капитального ремонта </a:t>
            </a: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общеобразовательных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179512" y="1556792"/>
            <a:ext cx="8784976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 счет средств бюджета РТ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будут выполнены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6 видов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работ: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ремонт кровли,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ремонт входной группы,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ремонт внутренних инженерных сетей,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замена окон,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замена межкомнатных дверей,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ремонт санитарных узлов.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Остальные виды работ будут выполняться за счет внебюджетных источников финансирования.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755576" y="188640"/>
            <a:ext cx="7705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капитального ремонта </a:t>
            </a: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общеобразовательных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179512" y="1541251"/>
            <a:ext cx="878497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Актанышский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,7 млн. рублей,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с. </a:t>
            </a: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Актаныш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Новое </a:t>
            </a: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Алимово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Заинский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- 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,6 млн. рублей, </a:t>
            </a:r>
          </a:p>
          <a:p>
            <a:pPr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г.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Заин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ск, с.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Савалеево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Сарзас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Багряж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Аксарино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Нижнее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Бишево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  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</a:p>
          <a:p>
            <a:pPr marR="0" lvl="0" indent="4429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Светлое Озеро.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Мензелинский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- 16,5 млн.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2- г. Мензелинск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Муслюмовский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- 21,5 млн. 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Кубяково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с.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Мари-Буляр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Большой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Чекмаш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Баюково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Нижнекамский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133,4 млн.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г.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Нижнекамск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с.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Шереметьевка,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Каенлы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Сармановский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- 17,6 млн.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Пгт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Джалиль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Тукаевский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23,7млн. рублей,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Бетьки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п. Новый.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68"/>
          <a:ext cx="8712968" cy="3816423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7407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44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296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Актанышский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48825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Строительство  водопровода в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р.ц.Актаныш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 12-й и 57-й  кварталы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68"/>
          <a:ext cx="8712968" cy="4547599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10801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0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65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Заинский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83926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1 скважины в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с.Сарсаз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Багряж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1 скважины в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с.Тюгеевка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4 900,00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80318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1 скважины в с. Сармаш-Баш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3 600,00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68"/>
          <a:ext cx="8712968" cy="4554979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8775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4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02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Мензелинский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3456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г.Мензелинска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2 200,00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32853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1 ВНБ и бурением скважины в с.Николаевка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2 400,00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0616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1 ВНБ и бурением скважины в с.Тулубаево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5 400,00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1412774"/>
          <a:ext cx="8712968" cy="4248474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13226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1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8735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Муслюмовский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122537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Проектирование и реконструкция сетей водоснабжения в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р.ц</a:t>
                      </a:r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Муслюмово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70"/>
          <a:ext cx="8712968" cy="4392487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13383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10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687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Нижнекамский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7781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скважины в с.Борок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84903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с установкой 2 ВНБ и бурением скважины в п.Трудовая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29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268760"/>
          <a:ext cx="8712968" cy="4392488"/>
        </p:xfrm>
        <a:graphic>
          <a:graphicData uri="http://schemas.openxmlformats.org/drawingml/2006/table">
            <a:tbl>
              <a:tblPr/>
              <a:tblGrid>
                <a:gridCol w="5677203"/>
                <a:gridCol w="1710938"/>
                <a:gridCol w="1324827"/>
              </a:tblGrid>
              <a:tr h="11064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4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715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Сармановский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Реконструкция сетей водопровода с.Петровский завод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сетей водопровода д.Сулюково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водопровода д.Мустафино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Реконструкция сетей водопровода </a:t>
                      </a:r>
                      <a:r>
                        <a:rPr kumimoji="0" lang="ru-RU" sz="1800" b="0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с.Азалаково</a:t>
                      </a:r>
                      <a:endParaRPr kumimoji="0" lang="ru-RU" sz="1800" b="0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16841" y="404664"/>
            <a:ext cx="6994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Содержание Генерального плана поселения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79512" y="1484784"/>
            <a:ext cx="878497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marR="0" lvl="0" indent="-15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положение о территориальном планировании;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2) карта планируемого размещения объектов местного значения поселения;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3) карта границ населенных пунктов, входящих в состав поселения;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4) карта функциональных зон поселения или городского округа.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11560" y="188640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 водоснабжении сельских поселений Республики Татарстан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340768"/>
          <a:ext cx="8712968" cy="3959059"/>
        </p:xfrm>
        <a:graphic>
          <a:graphicData uri="http://schemas.openxmlformats.org/drawingml/2006/table">
            <a:tbl>
              <a:tblPr/>
              <a:tblGrid>
                <a:gridCol w="5256584"/>
                <a:gridCol w="2131557"/>
                <a:gridCol w="1324827"/>
              </a:tblGrid>
              <a:tr h="9361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Проектная  мощность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Сумма,                                               тыс. рублей</a:t>
                      </a: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6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Протяженность,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460" marR="1460" marT="1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64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Тукаевский</a:t>
                      </a:r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57 270,00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37164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системы водоснабжения п.Комсомолец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413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системы водоснабжения п.Комсомолец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распоряжению  КМ РТ от 01.03.2012 № 323-р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2 270,00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4131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Реконструкция водопроводной системы в д.Круглое Поле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распоряжению  КМ РТ от 01.03.2012 № 323-р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8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59632" y="116632"/>
          <a:ext cx="6552728" cy="979170"/>
        </p:xfrm>
        <a:graphic>
          <a:graphicData uri="http://schemas.openxmlformats.org/drawingml/2006/table">
            <a:tbl>
              <a:tblPr/>
              <a:tblGrid>
                <a:gridCol w="6552728"/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Лимит капитальных вложений на 2012 год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по ФЦП "Социальное развитие села до 2013 года" </a:t>
                      </a:r>
                      <a:endParaRPr lang="ru-RU" sz="20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Республике </a:t>
                      </a:r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Татарстан,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тыс. руб.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9550" y="1196752"/>
          <a:ext cx="8280922" cy="5482824"/>
        </p:xfrm>
        <a:graphic>
          <a:graphicData uri="http://schemas.openxmlformats.org/drawingml/2006/table">
            <a:tbl>
              <a:tblPr/>
              <a:tblGrid>
                <a:gridCol w="3599378"/>
                <a:gridCol w="1729215"/>
                <a:gridCol w="1376131"/>
                <a:gridCol w="1576198"/>
              </a:tblGrid>
              <a:tr h="2270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районов, объектов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Лимит на 2012 год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Всего/</a:t>
                      </a:r>
                      <a:b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мощность (м)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РФ (34%)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РТ (66%)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230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Газоснабжение 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253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b="1" i="0" u="sng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Актанышский</a:t>
                      </a:r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2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Расширение газораспределительных сетей 57-го и 12-го кварталов в с.Актаныш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253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b="1" i="0" u="sng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Муслюмовский</a:t>
                      </a:r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2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Газоснабжение ул.Колхозная с.Муслюмово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253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Нижнекамский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2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Газоснабжение ул.Луговая и Лесная с.Смыловка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253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400" b="1" i="0" u="sng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Тукаевский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2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Газоснабжение жилых домов н.п. Кувады и Новый Мусабай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2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Газоснабжение жилых домов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н.п. Верхний и Нижний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Суыксу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2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Газоснабжение жилых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домов</a:t>
                      </a: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н.п. Новотроицкое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2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Газоснабжение жилых домов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н.п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Шильнебаш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2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Газоснабжение д.Суровка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59632" y="116632"/>
          <a:ext cx="6552728" cy="979170"/>
        </p:xfrm>
        <a:graphic>
          <a:graphicData uri="http://schemas.openxmlformats.org/drawingml/2006/table">
            <a:tbl>
              <a:tblPr/>
              <a:tblGrid>
                <a:gridCol w="6552728"/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Лимит капитальных вложений на 2012 год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по ФЦП "Социальное развитие села до 2013 года" </a:t>
                      </a:r>
                      <a:endParaRPr lang="ru-RU" sz="20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Республике </a:t>
                      </a:r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Татарстан,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тыс. руб.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5536" y="1196752"/>
          <a:ext cx="8568952" cy="5543784"/>
        </p:xfrm>
        <a:graphic>
          <a:graphicData uri="http://schemas.openxmlformats.org/drawingml/2006/table">
            <a:tbl>
              <a:tblPr/>
              <a:tblGrid>
                <a:gridCol w="4284476"/>
                <a:gridCol w="1474983"/>
                <a:gridCol w="1178471"/>
                <a:gridCol w="1631022"/>
              </a:tblGrid>
              <a:tr h="2373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районов, объектов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Лимит на 2012 год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Всего/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мощность (м)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РФ (34%)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РТ (66%)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73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 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sng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Актанышский</a:t>
                      </a:r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27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водопроводной сети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н.п.Атясево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н.п.Апачево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2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7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водопроводной сети в н.п. Старое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Тлякеево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2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Алькеевский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27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Водопроводные сети для индивидуальных жилых домов по ул. Молодежная  н.п.Базарные Матаки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2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7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Водопроводные сети для индивидуальных жилых домов по ул. 40 лет Победы  н.п.Базарные Матаки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2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7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систем водоснабжения в н.п. Салманы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2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7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Наружные сети водопровода н.п.Новые Челны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2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Мензелинский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27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Водоснабжение н.п. Бикбулово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2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7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Водоснабжение н.п. Аю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2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Водоснабжение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д.Суровка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59632" y="44624"/>
          <a:ext cx="6552728" cy="979170"/>
        </p:xfrm>
        <a:graphic>
          <a:graphicData uri="http://schemas.openxmlformats.org/drawingml/2006/table">
            <a:tbl>
              <a:tblPr/>
              <a:tblGrid>
                <a:gridCol w="6552728"/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Лимит капитальных вложений на 2012 год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по ФЦП "Социальное развитие села до 2013 года" </a:t>
                      </a:r>
                      <a:endParaRPr lang="ru-RU" sz="2000" b="1" i="0" u="none" strike="noStrike" dirty="0" smtClean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2000" b="1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Республике </a:t>
                      </a:r>
                      <a:r>
                        <a:rPr lang="ru-RU" sz="2000" b="1" i="0" u="none" strike="noStrike" dirty="0" smtClean="0">
                          <a:solidFill>
                            <a:srgbClr val="0000FF"/>
                          </a:solidFill>
                          <a:latin typeface="Times New Roman"/>
                        </a:rPr>
                        <a:t>Татарстан, </a:t>
                      </a: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тыс. руб.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7543" y="1052736"/>
          <a:ext cx="8280922" cy="5703804"/>
        </p:xfrm>
        <a:graphic>
          <a:graphicData uri="http://schemas.openxmlformats.org/drawingml/2006/table">
            <a:tbl>
              <a:tblPr/>
              <a:tblGrid>
                <a:gridCol w="3960441"/>
                <a:gridCol w="1368152"/>
                <a:gridCol w="144016"/>
                <a:gridCol w="1232115"/>
                <a:gridCol w="1576198"/>
              </a:tblGrid>
              <a:tr h="13062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районов, объектов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Лимит на 2012 год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Всего/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мощность (м)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РФ (34%)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РТ (66%)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240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 </a:t>
                      </a:r>
                    </a:p>
                  </a:txBody>
                  <a:tcPr marL="6726" marR="6726" marT="67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sng" strike="noStrike" dirty="0" err="1">
                          <a:solidFill>
                            <a:srgbClr val="000000"/>
                          </a:solidFill>
                          <a:latin typeface="Times New Roman Cyr"/>
                        </a:rPr>
                        <a:t>Муслюмовский</a:t>
                      </a:r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1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Водоснабжение н.п.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 Cyr"/>
                        </a:rPr>
                        <a:t>Уразметьево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 Cyr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1320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1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 Cyr"/>
                        </a:rPr>
                        <a:t>Водоснабжение н.п.Михайловка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1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Нижнекамский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1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Водоснабжение н.п.Малые Ерыклы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1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Водоснабжение н.п. Наримановка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sng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Тукаевский</a:t>
                      </a:r>
                      <a:r>
                        <a:rPr lang="ru-RU" sz="14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1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системы водоснабжения н.п.Новый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1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системы водоснабжения н.п. Нижний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Суык-су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 Верхний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Суык-Су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1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системы водоснабжения н.п.Шильнебаш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1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системы водоснабжения н.п.Новотроицкое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1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Водоснабжение д.Суровка.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  <a:prstDash val="soli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1331641" y="274638"/>
            <a:ext cx="6193110" cy="56197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Вариант типового ограждения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типовой хозяйственной постройки</a:t>
            </a:r>
          </a:p>
        </p:txBody>
      </p:sp>
      <p:pic>
        <p:nvPicPr>
          <p:cNvPr id="1843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245" r="10638" b="21306"/>
          <a:stretch>
            <a:fillRect/>
          </a:stretch>
        </p:blipFill>
        <p:spPr>
          <a:xfrm>
            <a:off x="179512" y="981074"/>
            <a:ext cx="8784976" cy="5328246"/>
          </a:xfrm>
        </p:spPr>
      </p:pic>
      <p:pic>
        <p:nvPicPr>
          <p:cNvPr id="4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5021" t="5147" r="7855" b="6802"/>
          <a:stretch>
            <a:fillRect/>
          </a:stretch>
        </p:blipFill>
        <p:spPr>
          <a:xfrm>
            <a:off x="179512" y="260648"/>
            <a:ext cx="8784976" cy="6264696"/>
          </a:xfrm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179512" y="131148"/>
            <a:ext cx="8640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под благоустройством мест захоронения понимается осуществление мероприятий, предусматривающих следующие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</a:rPr>
              <a:t>основные виды работ: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179512" y="1559689"/>
            <a:ext cx="87849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подъездные пути к территории мест захоронения;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ограждение территорий мест захоронения;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благоустройство центральных аллей и входных групп;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 строительство контейнерных площадок и установка урн;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строительство системы водоснабжения (сети и емкости);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е) строительство хозяйственных построек для хранения инвентаря;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ж) капитальный ремонт помещений охраны мест захоронения;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освещение.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B2D17EEC-BAEE-4F04-A235-C763C46645DE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ltGray">
          <a:xfrm>
            <a:off x="684213" y="57150"/>
            <a:ext cx="77771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Финансирование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программы капитального ремонта</a:t>
            </a:r>
          </a:p>
          <a:p>
            <a:pPr algn="ctr">
              <a:defRPr/>
            </a:pPr>
            <a:endParaRPr lang="ru-RU" sz="2000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755650" y="1439863"/>
          <a:ext cx="7704138" cy="4221161"/>
        </p:xfrm>
        <a:graphic>
          <a:graphicData uri="http://schemas.openxmlformats.org/drawingml/2006/table">
            <a:tbl>
              <a:tblPr/>
              <a:tblGrid>
                <a:gridCol w="3888070"/>
                <a:gridCol w="3816068"/>
              </a:tblGrid>
              <a:tr h="1058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Лимит,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 рублей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631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Фонд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558 878,2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ECFF"/>
                    </a:solidFill>
                  </a:tcPr>
                </a:tc>
              </a:tr>
              <a:tr h="631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РТ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1 373 131,0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633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1 076 072,0 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FFCC"/>
                    </a:solidFill>
                  </a:tcPr>
                </a:tc>
              </a:tr>
              <a:tr h="631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Собственники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1 348 505,9 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rgbClr val="FFCCCC"/>
                    </a:solidFill>
                  </a:tcPr>
                </a:tc>
              </a:tr>
              <a:tr h="6334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</a:t>
                      </a:r>
                    </a:p>
                  </a:txBody>
                  <a:tcPr marL="89999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4 356 587,1</a:t>
                      </a:r>
                    </a:p>
                  </a:txBody>
                  <a:tcPr marL="0" marR="10799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1268758"/>
          <a:ext cx="8424937" cy="4320482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2016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008112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ahoma"/>
                          <a:ea typeface="Times New Roman"/>
                          <a:cs typeface="Times New Roman"/>
                        </a:rPr>
                        <a:t>Актанышский</a:t>
                      </a: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Tahoma"/>
                          <a:ea typeface="Times New Roman"/>
                          <a:cs typeface="Times New Roman"/>
                        </a:rPr>
                        <a:t>район</a:t>
                      </a: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с. Актаныш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11 008 857,00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39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1268758"/>
          <a:ext cx="8424937" cy="4680522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1952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3201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Заинский район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г. Заинск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12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72 426 264,00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47664" y="116632"/>
            <a:ext cx="62712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Порядок разработки и утверждения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 генеральных планов поселений.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179512" y="1052736"/>
            <a:ext cx="878497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1. Глава местной администрации поселения принимает решение о разработке проекта генерального плана и направляет заявку на проектирование в проектную организацию.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 Орган местного самоуправления поселения организуют выставки, экспозиции демонстрационных материалов проекта генерального плана.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3. Орган местного самоуправления обеспечивает проведения публичных слушаний  по проекту генерального плана в срок  не  менее одного месяца и более трех месяцев с момента оповещения населения  о проведении слушаний.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Орган местного самоуправления обеспечивает публикацию Заключение о результатах публичных слушаний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и размещение в сети  "Интернет".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5.  Глава местной администрации с учетом заключения о результатах публичных слушаний принимает решение согласии с проектом генерального плана и направлении его в представительный орган муниципального образования.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40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1268758"/>
          <a:ext cx="8424937" cy="4536506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1843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32445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Мензелинский район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г. Мензелинск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19 729 484,00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41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1052736"/>
          <a:ext cx="8424937" cy="4032448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1598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13772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Муслюмовский район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с. Муслюмово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4 827 116,00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42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1268758"/>
          <a:ext cx="8424937" cy="4968555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13247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60729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Нижнекамский район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607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г. Нижнекамск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81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388 039 201,00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607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п. Красный Ключ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5 853 328,00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607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пгт. Камские Поляны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14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28 149 848,00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607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с. Большое Афанасово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3 130 000,00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607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с. Верхняя Уратьма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7 592 000,00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43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1268758"/>
          <a:ext cx="8424937" cy="5036338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2024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00388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Сармановский район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1003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пгт. Джалиль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32 711 239,41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003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ahoma"/>
                          <a:ea typeface="Times New Roman"/>
                          <a:cs typeface="Times New Roman"/>
                        </a:rPr>
                        <a:t>с. Сарманово</a:t>
                      </a:r>
                      <a:endParaRPr lang="ru-RU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ahoma"/>
                          <a:ea typeface="Times New Roman"/>
                          <a:cs typeface="Times New Roman"/>
                        </a:rPr>
                        <a:t>7 500 186,59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44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1124747"/>
          <a:ext cx="8424937" cy="5184572"/>
        </p:xfrm>
        <a:graphic>
          <a:graphicData uri="http://schemas.openxmlformats.org/drawingml/2006/table">
            <a:tbl>
              <a:tblPr/>
              <a:tblGrid>
                <a:gridCol w="526559"/>
                <a:gridCol w="3865929"/>
                <a:gridCol w="1440160"/>
                <a:gridCol w="2592289"/>
              </a:tblGrid>
              <a:tr h="1133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Наименование населенного пункта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Кол-во МКД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Стоимость капитального ремонта, рублей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68" marR="66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45085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ahoma"/>
                          <a:ea typeface="Times New Roman"/>
                          <a:cs typeface="Times New Roman"/>
                        </a:rPr>
                        <a:t>Тукаевский</a:t>
                      </a:r>
                      <a:r>
                        <a:rPr lang="ru-RU" sz="2000" b="1" dirty="0">
                          <a:latin typeface="Tahoma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д. Малая Шильна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/>
                          <a:ea typeface="Times New Roman"/>
                          <a:cs typeface="Times New Roman"/>
                        </a:rPr>
                        <a:t>1 272 415,73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314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п. Комсомолец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/>
                          <a:ea typeface="Times New Roman"/>
                          <a:cs typeface="Times New Roman"/>
                        </a:rPr>
                        <a:t>4 258 054,75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314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п. Круглое поле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/>
                          <a:ea typeface="Times New Roman"/>
                          <a:cs typeface="Times New Roman"/>
                        </a:rPr>
                        <a:t>4 768 736,13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314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п. Нефтебаза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/>
                          <a:ea typeface="Times New Roman"/>
                          <a:cs typeface="Times New Roman"/>
                        </a:rPr>
                        <a:t>1 651 885,28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314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п. Новый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/>
                          <a:ea typeface="Times New Roman"/>
                          <a:cs typeface="Times New Roman"/>
                        </a:rPr>
                        <a:t>1 396 240,29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314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п. Совхоза Татарстан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/>
                          <a:ea typeface="Times New Roman"/>
                          <a:cs typeface="Times New Roman"/>
                        </a:rPr>
                        <a:t>4 468 639,93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314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с. Бетьки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5 728 463,20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314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с. Иштеряково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/>
                          <a:ea typeface="Times New Roman"/>
                          <a:cs typeface="Times New Roman"/>
                        </a:rPr>
                        <a:t>680 076,24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314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с. Новотроицкое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/>
                          <a:ea typeface="Times New Roman"/>
                          <a:cs typeface="Times New Roman"/>
                        </a:rPr>
                        <a:t>1 733 621,61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314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с. Тлянче-Тамак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/>
                          <a:ea typeface="Times New Roman"/>
                          <a:cs typeface="Times New Roman"/>
                        </a:rPr>
                        <a:t>1 544 252,33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314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с. Шильнебаш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ahoma"/>
                          <a:ea typeface="Times New Roman"/>
                          <a:cs typeface="Times New Roman"/>
                        </a:rPr>
                        <a:t>1 824 335,51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03"/>
          <p:cNvGraphicFramePr>
            <a:graphicFrameLocks/>
          </p:cNvGraphicFramePr>
          <p:nvPr/>
        </p:nvGraphicFramePr>
        <p:xfrm>
          <a:off x="179512" y="1268760"/>
          <a:ext cx="8640639" cy="439248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48072"/>
                <a:gridCol w="4723461"/>
                <a:gridCol w="3269106"/>
              </a:tblGrid>
              <a:tr h="10196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Источник финансирования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Сумма (млн. руб.)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141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Фонда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336,03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412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2000" b="1" i="0" u="none" strike="noStrike" kern="1200" dirty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 РТ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198,79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94124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ru-RU" sz="2000" b="1" i="0" u="none" strike="noStrike" kern="1200" dirty="0" smtClean="0">
                        <a:solidFill>
                          <a:srgbClr val="0000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Местный</a:t>
                      </a:r>
                      <a:r>
                        <a:rPr kumimoji="0" lang="ru-RU" sz="2800" b="1" kern="1200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бюджет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0,048</a:t>
                      </a:r>
                      <a:endParaRPr lang="ru-RU" sz="2800" b="1" i="0" u="none" strike="noStrike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088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20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534,</a:t>
                      </a:r>
                      <a:r>
                        <a:rPr lang="ru-RU" sz="28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ru-RU" sz="2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Text Box 233"/>
          <p:cNvSpPr txBox="1">
            <a:spLocks noChangeArrowheads="1"/>
          </p:cNvSpPr>
          <p:nvPr/>
        </p:nvSpPr>
        <p:spPr bwMode="auto">
          <a:xfrm>
            <a:off x="250825" y="115888"/>
            <a:ext cx="8569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Объемы и источники финансирования Программы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9F4E173-467B-4CE8-8C6F-B7C5B0611C4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9F4E173-467B-4CE8-8C6F-B7C5B0611C4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1025383" y="332656"/>
            <a:ext cx="7435049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600" b="1" dirty="0" err="1" smtClean="0"/>
              <a:t>Актанышский</a:t>
            </a:r>
            <a:r>
              <a:rPr lang="ru-RU" sz="2600" b="1" dirty="0" smtClean="0"/>
              <a:t> - 7 973 640,00 рублей</a:t>
            </a:r>
          </a:p>
          <a:p>
            <a:pPr lvl="0"/>
            <a:r>
              <a:rPr lang="ru-RU" sz="2600" dirty="0" err="1" smtClean="0"/>
              <a:t>п</a:t>
            </a:r>
            <a:r>
              <a:rPr lang="ru-RU" sz="2600" dirty="0" smtClean="0"/>
              <a:t> Совхоза им Кирова, ул. Алма-Ата, д.67</a:t>
            </a:r>
          </a:p>
          <a:p>
            <a:endParaRPr lang="ru-RU" sz="2600" dirty="0" smtClean="0"/>
          </a:p>
          <a:p>
            <a:r>
              <a:rPr lang="ru-RU" sz="2600" b="1" dirty="0" err="1" smtClean="0"/>
              <a:t>Мензелинский</a:t>
            </a:r>
            <a:r>
              <a:rPr lang="ru-RU" sz="2600" b="1" dirty="0" smtClean="0"/>
              <a:t> - 16 489 620,00 рублей</a:t>
            </a:r>
          </a:p>
          <a:p>
            <a:pPr lvl="0"/>
            <a:r>
              <a:rPr lang="ru-RU" sz="2600" dirty="0" smtClean="0"/>
              <a:t>г.Мензелинск, ул. Изыскателей, д.1/14</a:t>
            </a:r>
          </a:p>
          <a:p>
            <a:r>
              <a:rPr lang="ru-RU" sz="2600" dirty="0" smtClean="0"/>
              <a:t> </a:t>
            </a:r>
          </a:p>
          <a:p>
            <a:r>
              <a:rPr lang="ru-RU" sz="2600" b="1" dirty="0" err="1" smtClean="0"/>
              <a:t>Муслюмовский</a:t>
            </a:r>
            <a:r>
              <a:rPr lang="ru-RU" sz="2600" b="1" dirty="0" smtClean="0"/>
              <a:t> - 18 754 847,10 рублей</a:t>
            </a:r>
          </a:p>
          <a:p>
            <a:pPr lvl="0"/>
            <a:r>
              <a:rPr lang="ru-RU" sz="2600" dirty="0" smtClean="0"/>
              <a:t>с </a:t>
            </a:r>
            <a:r>
              <a:rPr lang="ru-RU" sz="2600" dirty="0" err="1" smtClean="0"/>
              <a:t>Тойгильдино</a:t>
            </a:r>
            <a:r>
              <a:rPr lang="ru-RU" sz="2600" dirty="0" smtClean="0"/>
              <a:t>, ул. Центральная, д.1</a:t>
            </a:r>
          </a:p>
          <a:p>
            <a:endParaRPr lang="ru-RU" sz="2600" b="1" dirty="0" smtClean="0"/>
          </a:p>
          <a:p>
            <a:r>
              <a:rPr lang="ru-RU" sz="2600" b="1" dirty="0" smtClean="0"/>
              <a:t>Нижнекамский - 1 200 600,00 рублей</a:t>
            </a:r>
          </a:p>
          <a:p>
            <a:pPr lvl="0"/>
            <a:r>
              <a:rPr lang="ru-RU" sz="2600" dirty="0" err="1" smtClean="0"/>
              <a:t>п</a:t>
            </a:r>
            <a:r>
              <a:rPr lang="ru-RU" sz="2600" dirty="0" smtClean="0"/>
              <a:t> Камский, ул. Центральная, д.5</a:t>
            </a:r>
          </a:p>
          <a:p>
            <a:endParaRPr lang="ru-RU" sz="2600" b="1" dirty="0" smtClean="0"/>
          </a:p>
          <a:p>
            <a:r>
              <a:rPr lang="ru-RU" sz="2600" b="1" dirty="0" err="1" smtClean="0"/>
              <a:t>Тукаевский</a:t>
            </a:r>
            <a:r>
              <a:rPr lang="ru-RU" sz="2600" b="1" dirty="0" smtClean="0"/>
              <a:t> - 14 208 480,00 рублей</a:t>
            </a:r>
          </a:p>
          <a:p>
            <a:pPr lvl="0"/>
            <a:r>
              <a:rPr lang="ru-RU" sz="2600" dirty="0" err="1" smtClean="0"/>
              <a:t>п</a:t>
            </a:r>
            <a:r>
              <a:rPr lang="ru-RU" sz="2600" dirty="0" smtClean="0"/>
              <a:t> Совхоза Татарстан, ул. Временная, д.2;</a:t>
            </a:r>
          </a:p>
          <a:p>
            <a:pPr lvl="0"/>
            <a:r>
              <a:rPr lang="ru-RU" sz="2600" dirty="0" err="1" smtClean="0"/>
              <a:t>п</a:t>
            </a:r>
            <a:r>
              <a:rPr lang="ru-RU" sz="2600" dirty="0" smtClean="0"/>
              <a:t> Совхоза Татарстан, ул. Временная, д.3.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09F4E173-467B-4CE8-8C6F-B7C5B0611C4F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859996"/>
          <a:ext cx="8712969" cy="3657235"/>
        </p:xfrm>
        <a:graphic>
          <a:graphicData uri="http://schemas.openxmlformats.org/drawingml/2006/table">
            <a:tbl>
              <a:tblPr/>
              <a:tblGrid>
                <a:gridCol w="261171"/>
                <a:gridCol w="4779389"/>
                <a:gridCol w="1728192"/>
                <a:gridCol w="1944217"/>
              </a:tblGrid>
              <a:tr h="902833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557" marR="7557" marT="75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домов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квартир </a:t>
                      </a:r>
                    </a:p>
                  </a:txBody>
                  <a:tcPr marL="7557" marR="7557" marT="75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45906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Заинский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</a:tr>
              <a:tr h="45906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г. Заинск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5906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1" i="0" u="none" strike="noStrike" kern="12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Сармановский</a:t>
                      </a:r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rgbClr val="BFBFBF"/>
                    </a:solidFill>
                  </a:tcPr>
                </a:tc>
              </a:tr>
              <a:tr h="45906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0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пгт. Джалиль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5906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 Петровский Завод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59067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 Сарманово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200" b="0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31640" y="260648"/>
            <a:ext cx="65424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Перечень объектов включенных в Программу по переходу на поквартирные системы отопления жилых домов, установку блочных котельных в муниципальных образованиях Республики Татарстан на 2012 год.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1F83CCB-6F01-4783-B953-05E554496847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39" name="Rectangle 109"/>
          <p:cNvSpPr>
            <a:spLocks noGrp="1"/>
          </p:cNvSpPr>
          <p:nvPr>
            <p:ph type="ctrTitle" idx="4294967295"/>
          </p:nvPr>
        </p:nvSpPr>
        <p:spPr>
          <a:xfrm>
            <a:off x="683568" y="-315416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Предложения главам поселений Республики Татарстан 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по проведению санитарно-экологического двухмесячника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4340" name="Rectangle 110"/>
          <p:cNvSpPr>
            <a:spLocks noGrp="1"/>
          </p:cNvSpPr>
          <p:nvPr>
            <p:ph type="subTitle" idx="4294967295"/>
          </p:nvPr>
        </p:nvSpPr>
        <p:spPr>
          <a:xfrm>
            <a:off x="467544" y="1196876"/>
            <a:ext cx="8351837" cy="5112444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Создание специальной рабочей группы, осуществляющей контроль за проведением санитарно-экологического двухмесячника;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Обеспечение ликвидации мест несанкционированного размещения отходов на подведомственных территориях;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Оказание содействия в обеспечении участников двухмесячника достаточным количеством транспортных средств, необходимых для вывоза отходов на полигоны ТБО;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Закрепление за промышленными предприятиями и организациями конкретных территорий;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Привлечение молодежных, общественных и волонтерских организаций к проведению работ по очистке территории;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Решение вопроса о выделении средств на утилизацию отходов, собранных в ходе проведения санитарно-экологического двухмесячника.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Своевременное предоставление отчетной информации в соответствии с направленными запросами.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endParaRPr lang="ru-RU" sz="2000" b="1" dirty="0" smtClean="0">
              <a:latin typeface="Times New Roman" pitchFamily="18" charset="0"/>
            </a:endParaRPr>
          </a:p>
        </p:txBody>
      </p:sp>
      <p:pic>
        <p:nvPicPr>
          <p:cNvPr id="6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49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0" y="476672"/>
            <a:ext cx="56886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  <p:pic>
        <p:nvPicPr>
          <p:cNvPr id="14" name="Object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Герб РТ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5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19776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строительства сельских клубов 2012 г.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1844824"/>
            <a:ext cx="8712968" cy="42813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Объем финансирования 	– 500 млн. руб.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Количество объектов	</a:t>
            </a:r>
            <a:r>
              <a:rPr lang="ru-RU" sz="2700" b="1" dirty="0" smtClean="0"/>
              <a:t>	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46 шт.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Типы проектов: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на 100 мест (2 шт.)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на 200 мест (14 шт.)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- на 300 мест (30 шт.)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Залы трансформируются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 спортивные занятия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087" y="476672"/>
            <a:ext cx="873527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6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39752" y="6309320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Проектное предложение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7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88640"/>
            <a:ext cx="8229600" cy="9941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строительства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сельских клубов 2012 г.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23528" y="1196752"/>
            <a:ext cx="8784976" cy="50691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Актанышский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МО РТ: д.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Тыннамасово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Заинский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МО РТ: с.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Бухарай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Мензелинский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МО РТ: с. Подгорная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Такермен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Муслюмовский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МО РТ: с.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Уразметьева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Нижнекамский МО РТ: с. Благодатное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Сармановский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МО РТ: с. Катыш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Караново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Стоимость – 9,8 млн. рублей.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Тукаевский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МО РТ: с. Старые Ерыклы </a:t>
            </a:r>
          </a:p>
          <a:p>
            <a:pPr lvl="0"/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Стоимость – 9,8 млн. рублей.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8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«Доступная среда»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251520" y="1600200"/>
          <a:ext cx="8712968" cy="398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626478"/>
                <a:gridCol w="1856932"/>
                <a:gridCol w="2010354"/>
                <a:gridCol w="1058964"/>
              </a:tblGrid>
              <a:tr h="7348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программы,</a:t>
                      </a:r>
                      <a:r>
                        <a:rPr lang="ru-RU" sz="1200" baseline="0" dirty="0" smtClean="0"/>
                        <a:t> проекта, мероприятия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Сроки реализации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Госзаказчик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отвественный</a:t>
                      </a:r>
                      <a:r>
                        <a:rPr lang="ru-RU" sz="1200" dirty="0" smtClean="0"/>
                        <a:t> исполнитель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 и дата утверждения программы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Заявлено (тыс.руб.)</a:t>
                      </a:r>
                      <a:endParaRPr lang="ru-RU" sz="1200" dirty="0"/>
                    </a:p>
                  </a:txBody>
                  <a:tcPr anchor="ctr"/>
                </a:tc>
              </a:tr>
              <a:tr h="325421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Долгосрочная целевая программа Республики Татарстан 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«Доступная среда» на 2011-2015 годы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этап – 2011-2012 г.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этап – 2013-2015 г.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Кабинет Министров РТ,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Министерство труда, занятости и социальной защиты РТ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Утверждена постановлением КМ РТ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22.09.2011 №786, 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04.10.2011 №827 о внесении изменений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283 056</a:t>
                      </a: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 г.</a:t>
                      </a:r>
                      <a:endParaRPr lang="ru-RU" sz="1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0392" y="188640"/>
            <a:ext cx="82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0" y="64008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>
              <a:defRPr/>
            </a:pPr>
            <a:fld id="{484863D1-79D1-494D-956E-79E559061356}" type="slidenum">
              <a:rPr lang="ru-RU" sz="1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>
                <a:defRPr/>
              </a:pPr>
              <a:t>9</a:t>
            </a:fld>
            <a:endParaRPr lang="ru-RU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Герб 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792088" cy="80301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457795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«Доступная среда»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57200" y="1268760"/>
            <a:ext cx="822960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Количество объектов – 101 шт.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Виды выполняемых работ: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входные группы в виде пандусов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тактильные плитки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Информационные указатели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Оборудованные переходы через дорогу 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Специальные лифты и подъемники в существующих зданиях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Группы инвалидов: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Незрячие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Слабослышащие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Опорные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Corinthian columns design template">
  <a:themeElements>
    <a:clrScheme name="Тема Offic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Аспект">
    <a:fillStyleLst>
      <a:solidFill>
        <a:schemeClr val="phClr"/>
      </a:solidFill>
      <a:gradFill rotWithShape="1">
        <a:gsLst>
          <a:gs pos="0">
            <a:schemeClr val="phClr">
              <a:tint val="65000"/>
              <a:satMod val="270000"/>
            </a:schemeClr>
          </a:gs>
          <a:gs pos="25000">
            <a:schemeClr val="phClr">
              <a:tint val="60000"/>
              <a:satMod val="300000"/>
            </a:schemeClr>
          </a:gs>
          <a:gs pos="100000">
            <a:schemeClr val="phClr">
              <a:tint val="29000"/>
              <a:satMod val="40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5000"/>
              <a:satMod val="155000"/>
            </a:schemeClr>
          </a:gs>
          <a:gs pos="60000">
            <a:schemeClr val="phClr">
              <a:shade val="95000"/>
              <a:satMod val="150000"/>
            </a:schemeClr>
          </a:gs>
          <a:gs pos="100000">
            <a:schemeClr val="phClr">
              <a:tint val="87000"/>
              <a:satMod val="2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atMod val="150000"/>
          </a:schemeClr>
        </a:solidFill>
        <a:prstDash val="solid"/>
      </a:ln>
      <a:ln w="425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35000"/>
              <a:satMod val="150000"/>
            </a:schemeClr>
          </a:gs>
          <a:gs pos="45000">
            <a:schemeClr val="phClr">
              <a:shade val="68000"/>
              <a:satMod val="155000"/>
            </a:schemeClr>
          </a:gs>
          <a:gs pos="100000">
            <a:schemeClr val="phClr">
              <a:tint val="70000"/>
              <a:satMod val="175000"/>
            </a:schemeClr>
          </a:gs>
        </a:gsLst>
        <a:lin ang="16200000" scaled="0"/>
      </a:gradFill>
      <a:blipFill>
        <a:blip xmlns:r="http://schemas.openxmlformats.org/officeDocument/2006/relationships" r:embed="rId1">
          <a:duotone>
            <a:schemeClr val="phClr">
              <a:shade val="800"/>
              <a:satMod val="150000"/>
            </a:schemeClr>
            <a:schemeClr val="phClr">
              <a:tint val="80000"/>
              <a:satMod val="150000"/>
            </a:schemeClr>
          </a:duotone>
        </a:blip>
        <a:tile tx="0" ty="0" sx="75000" sy="7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</TotalTime>
  <Words>3094</Words>
  <Application>Microsoft Office PowerPoint</Application>
  <PresentationFormat>Экран (4:3)</PresentationFormat>
  <Paragraphs>1255</Paragraphs>
  <Slides>49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Corinthian columns design template</vt:lpstr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Вариант типового ограждения  типовой хозяйственной постройки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Предложения главам поселений Республики Татарстан  по проведению санитарно-экологического двухмесячника  </vt:lpstr>
      <vt:lpstr>Слайд 49</vt:lpstr>
    </vt:vector>
  </TitlesOfParts>
  <Company>МСАЖКХ РТ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Субботкин</dc:creator>
  <cp:lastModifiedBy>Субботкин</cp:lastModifiedBy>
  <cp:revision>142</cp:revision>
  <dcterms:created xsi:type="dcterms:W3CDTF">2012-02-14T11:06:56Z</dcterms:created>
  <dcterms:modified xsi:type="dcterms:W3CDTF">2012-04-12T05:14:11Z</dcterms:modified>
</cp:coreProperties>
</file>