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40" r:id="rId2"/>
  </p:sldMasterIdLst>
  <p:notesMasterIdLst>
    <p:notesMasterId r:id="rId56"/>
  </p:notesMasterIdLst>
  <p:sldIdLst>
    <p:sldId id="256" r:id="rId3"/>
    <p:sldId id="273" r:id="rId4"/>
    <p:sldId id="295" r:id="rId5"/>
    <p:sldId id="296" r:id="rId6"/>
    <p:sldId id="347" r:id="rId7"/>
    <p:sldId id="348" r:id="rId8"/>
    <p:sldId id="406" r:id="rId9"/>
    <p:sldId id="350" r:id="rId10"/>
    <p:sldId id="351" r:id="rId11"/>
    <p:sldId id="352" r:id="rId12"/>
    <p:sldId id="407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36" r:id="rId24"/>
    <p:sldId id="310" r:id="rId25"/>
    <p:sldId id="263" r:id="rId26"/>
    <p:sldId id="386" r:id="rId27"/>
    <p:sldId id="398" r:id="rId28"/>
    <p:sldId id="399" r:id="rId29"/>
    <p:sldId id="400" r:id="rId30"/>
    <p:sldId id="401" r:id="rId31"/>
    <p:sldId id="402" r:id="rId32"/>
    <p:sldId id="403" r:id="rId33"/>
    <p:sldId id="337" r:id="rId34"/>
    <p:sldId id="375" r:id="rId35"/>
    <p:sldId id="376" r:id="rId36"/>
    <p:sldId id="377" r:id="rId37"/>
    <p:sldId id="319" r:id="rId38"/>
    <p:sldId id="320" r:id="rId39"/>
    <p:sldId id="322" r:id="rId40"/>
    <p:sldId id="365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63" r:id="rId50"/>
    <p:sldId id="404" r:id="rId51"/>
    <p:sldId id="405" r:id="rId52"/>
    <p:sldId id="397" r:id="rId53"/>
    <p:sldId id="334" r:id="rId54"/>
    <p:sldId id="272" r:id="rId5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213" y="-6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7;&#1086;&#1083;&#1090;&#1099;&#1085;&#1089;&#1082;&#1080;&#1081;\Desktop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04028112188757E-2"/>
          <c:y val="1.6748139095656187E-2"/>
          <c:w val="0.88217373654739584"/>
          <c:h val="0.87967851662316254"/>
        </c:manualLayout>
      </c:layout>
      <c:lineChart>
        <c:grouping val="stacked"/>
        <c:ser>
          <c:idx val="0"/>
          <c:order val="0"/>
          <c:tx>
            <c:strRef>
              <c:f>Лист2!$F$8</c:f>
              <c:strCache>
                <c:ptCount val="1"/>
                <c:pt idx="0">
                  <c:v>ввод жилья</c:v>
                </c:pt>
              </c:strCache>
            </c:strRef>
          </c:tx>
          <c:spPr>
            <a:ln w="76200">
              <a:solidFill>
                <a:srgbClr val="008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464384100747728E-2"/>
                  <c:y val="3.582501249861155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778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1948051948051972E-2"/>
                  <c:y val="-3.031347211420969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041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9909484454939E-2"/>
                  <c:y val="-3.0313472114209691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 </a:t>
                    </a:r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222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463203463203463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2038567493113208E-2"/>
                  <c:y val="3.031347211420979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027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5.1948051948051972E-2"/>
                  <c:y val="-4.684809326741471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390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2.9909484454939E-2"/>
                  <c:y val="-4.409232307521420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480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2.518693427784340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321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3.9354584809130178E-2"/>
                  <c:y val="-4.96038634596158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555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-9.4451003541913218E-3"/>
                  <c:y val="3.858056570103323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810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7.5560802833530158E-2"/>
                  <c:y val="-2.204616153760700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3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957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Лист2!$G$7:$R$7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1">
                  <c:v>2020</c:v>
                </c:pt>
              </c:numCache>
            </c:numRef>
          </c:cat>
          <c:val>
            <c:numRef>
              <c:f>Лист2!$G$8:$R$8</c:f>
              <c:numCache>
                <c:formatCode>General</c:formatCode>
                <c:ptCount val="12"/>
                <c:pt idx="0">
                  <c:v>1778</c:v>
                </c:pt>
                <c:pt idx="1">
                  <c:v>2041</c:v>
                </c:pt>
                <c:pt idx="2">
                  <c:v>2222</c:v>
                </c:pt>
                <c:pt idx="3">
                  <c:v>2010</c:v>
                </c:pt>
                <c:pt idx="4">
                  <c:v>2027</c:v>
                </c:pt>
                <c:pt idx="5">
                  <c:v>2390</c:v>
                </c:pt>
                <c:pt idx="6">
                  <c:v>2480</c:v>
                </c:pt>
                <c:pt idx="7">
                  <c:v>2321</c:v>
                </c:pt>
                <c:pt idx="8">
                  <c:v>2555</c:v>
                </c:pt>
                <c:pt idx="9">
                  <c:v>2810</c:v>
                </c:pt>
                <c:pt idx="10">
                  <c:v>3383</c:v>
                </c:pt>
                <c:pt idx="11">
                  <c:v>3957</c:v>
                </c:pt>
              </c:numCache>
            </c:numRef>
          </c:val>
        </c:ser>
        <c:dLbls>
          <c:showVal val="1"/>
        </c:dLbls>
        <c:marker val="1"/>
        <c:axId val="37820672"/>
        <c:axId val="37828864"/>
      </c:lineChart>
      <c:catAx>
        <c:axId val="37820672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crossAx val="37828864"/>
        <c:crosses val="autoZero"/>
        <c:auto val="1"/>
        <c:lblAlgn val="ctr"/>
        <c:lblOffset val="100"/>
      </c:catAx>
      <c:valAx>
        <c:axId val="37828864"/>
        <c:scaling>
          <c:orientation val="minMax"/>
          <c:max val="4000"/>
          <c:min val="1500"/>
        </c:scaling>
        <c:axPos val="l"/>
        <c:majorGridlines/>
        <c:numFmt formatCode="General" sourceLinked="1"/>
        <c:majorTickMark val="none"/>
        <c:tickLblPos val="nextTo"/>
        <c:crossAx val="37820672"/>
        <c:crosses val="autoZero"/>
        <c:crossBetween val="between"/>
      </c:valAx>
      <c:spPr>
        <a:ln>
          <a:solidFill>
            <a:srgbClr val="CCFFCC"/>
          </a:solidFill>
        </a:ln>
      </c:spPr>
    </c:plotArea>
    <c:plotVisOnly val="1"/>
    <c:dispBlanksAs val="zero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0.94038</cdr:x>
      <cdr:y>0.90625</cdr:y>
    </cdr:from>
    <cdr:to>
      <cdr:x>1</cdr:x>
      <cdr:y>0.95313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4856" y="4176464"/>
          <a:ext cx="48096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год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BB27-21B0-401E-9CBB-6369DABE3A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323DB-C116-45BB-88D5-694709C21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4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4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4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4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4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lum brigh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46" y="38055"/>
            <a:ext cx="9148446" cy="68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381328"/>
            <a:ext cx="612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Апрель 2012</a:t>
            </a:r>
            <a:endParaRPr lang="ru-RU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989996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Обучающий семинар-совещание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для глав поселений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Korinna" pitchFamily="18" charset="0"/>
                <a:ea typeface="Calibri" pitchFamily="34" charset="0"/>
                <a:cs typeface="Times New Roman" pitchFamily="18" charset="0"/>
              </a:rPr>
              <a:t>Республики Татарстан</a:t>
            </a:r>
          </a:p>
          <a:p>
            <a:pPr algn="ctr"/>
            <a:endParaRPr lang="ru-RU" sz="1200" b="1" dirty="0" smtClean="0"/>
          </a:p>
          <a:p>
            <a:pPr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atar Korinna" pitchFamily="18" charset="0"/>
                <a:cs typeface="Arial" pitchFamily="34" charset="0"/>
              </a:rPr>
              <a:t>Строительство, архитектура и жилищно-коммунальное хозяйство Республики Татарстан</a:t>
            </a:r>
          </a:p>
        </p:txBody>
      </p:sp>
      <p:pic>
        <p:nvPicPr>
          <p:cNvPr id="13314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1468513" cy="1488777"/>
          </a:xfrm>
          <a:prstGeom prst="rect">
            <a:avLst/>
          </a:prstGeom>
          <a:noFill/>
        </p:spPr>
      </p:pic>
      <p:pic>
        <p:nvPicPr>
          <p:cNvPr id="6" name="Рисунок 5" descr="111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52320" y="18864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927373"/>
            <a:ext cx="878497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            	– 330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Строительство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	– 115,4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Кап. ремонт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	– 194,3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сумок-укладок  	–   20,3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Конструкция здания – быстровозводимые модульные конструкции заводской готовности.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Производитель: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Азнакаевский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завод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Нефтемаш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51520" y="1757971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35038">
              <a:buFont typeface="Arial" pitchFamily="34" charset="0"/>
              <a:buChar char="•"/>
              <a:tabLst>
                <a:tab pos="3592513" algn="l"/>
              </a:tabLst>
            </a:pPr>
            <a:r>
              <a:rPr lang="ru-RU" sz="2400" b="1" dirty="0" err="1" smtClean="0"/>
              <a:t>Агрызкий</a:t>
            </a:r>
            <a:r>
              <a:rPr lang="ru-RU" sz="2400" b="1" dirty="0" smtClean="0"/>
              <a:t> район     	– </a:t>
            </a:r>
            <a:r>
              <a:rPr lang="ru-RU" sz="2400" b="1" u="sng" dirty="0" err="1" smtClean="0"/>
              <a:t>Биктовский</a:t>
            </a:r>
            <a:r>
              <a:rPr lang="ru-RU" sz="2400" b="1" u="sng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Елабужский</a:t>
            </a:r>
            <a:r>
              <a:rPr lang="ru-RU" sz="2400" b="1" dirty="0" smtClean="0"/>
              <a:t> район     – </a:t>
            </a:r>
            <a:r>
              <a:rPr lang="ru-RU" sz="2400" b="1" u="sng" dirty="0" smtClean="0"/>
              <a:t>Мальцевский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Кукморский</a:t>
            </a:r>
            <a:r>
              <a:rPr lang="ru-RU" sz="2400" b="1" dirty="0" smtClean="0"/>
              <a:t> район  	– </a:t>
            </a:r>
            <a:r>
              <a:rPr lang="ru-RU" sz="2400" b="1" u="sng" dirty="0" err="1" smtClean="0"/>
              <a:t>Маскаринский</a:t>
            </a:r>
            <a:r>
              <a:rPr lang="ru-RU" sz="2400" b="1" u="sng" dirty="0" smtClean="0"/>
              <a:t> ФАП</a:t>
            </a:r>
          </a:p>
          <a:p>
            <a:pPr>
              <a:tabLst>
                <a:tab pos="3582988" algn="l"/>
              </a:tabLst>
            </a:pPr>
            <a:r>
              <a:rPr lang="ru-RU" sz="2400" b="1" dirty="0" smtClean="0"/>
              <a:t>	– </a:t>
            </a:r>
            <a:r>
              <a:rPr lang="ru-RU" sz="2400" b="1" u="sng" dirty="0" err="1" smtClean="0"/>
              <a:t>пгт</a:t>
            </a:r>
            <a:r>
              <a:rPr lang="ru-RU" sz="2400" b="1" u="sng" dirty="0" smtClean="0"/>
              <a:t>. Кукмор</a:t>
            </a:r>
          </a:p>
          <a:p>
            <a:pPr defTabSz="839788"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Мамадышский</a:t>
            </a:r>
            <a:r>
              <a:rPr lang="ru-RU" sz="2400" b="1" dirty="0" smtClean="0"/>
              <a:t> район– </a:t>
            </a:r>
            <a:r>
              <a:rPr lang="ru-RU" sz="2400" b="1" u="sng" dirty="0" err="1" smtClean="0"/>
              <a:t>Верхнеошминский</a:t>
            </a:r>
            <a:r>
              <a:rPr lang="ru-RU" sz="2400" b="1" u="sng" dirty="0" smtClean="0"/>
              <a:t> ФАП</a:t>
            </a:r>
          </a:p>
          <a:p>
            <a:pPr defTabSz="839788">
              <a:tabLst>
                <a:tab pos="3582988" algn="l"/>
              </a:tabLst>
            </a:pPr>
            <a:r>
              <a:rPr lang="ru-RU" sz="2400" b="1" dirty="0" smtClean="0"/>
              <a:t>	– </a:t>
            </a:r>
            <a:r>
              <a:rPr lang="ru-RU" sz="2400" b="1" u="sng" dirty="0" err="1" smtClean="0"/>
              <a:t>Пойкинский</a:t>
            </a:r>
            <a:endParaRPr lang="ru-RU" sz="2400" b="1" u="sng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smtClean="0"/>
              <a:t>Менделеевский </a:t>
            </a:r>
          </a:p>
          <a:p>
            <a:pPr>
              <a:tabLst>
                <a:tab pos="3582988" algn="l"/>
              </a:tabLst>
            </a:pPr>
            <a:r>
              <a:rPr lang="ru-RU" sz="2400" b="1" dirty="0" smtClean="0"/>
              <a:t>район  	– </a:t>
            </a:r>
            <a:r>
              <a:rPr lang="ru-RU" sz="2400" b="1" u="sng" dirty="0" err="1" smtClean="0"/>
              <a:t>Тойгузинский</a:t>
            </a:r>
            <a:r>
              <a:rPr lang="ru-RU" sz="2400" b="1" u="sng" dirty="0" smtClean="0"/>
              <a:t> ФАП</a:t>
            </a:r>
            <a:r>
              <a:rPr lang="ru-RU" sz="2400" b="1" dirty="0" smtClean="0"/>
              <a:t>         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Рыбно-Слободский</a:t>
            </a:r>
            <a:r>
              <a:rPr lang="ru-RU" sz="2400" b="1" dirty="0" smtClean="0"/>
              <a:t> </a:t>
            </a:r>
          </a:p>
          <a:p>
            <a:pPr>
              <a:tabLst>
                <a:tab pos="3582988" algn="l"/>
              </a:tabLst>
            </a:pPr>
            <a:r>
              <a:rPr lang="ru-RU" sz="2400" b="1" dirty="0" smtClean="0"/>
              <a:t>район  	– </a:t>
            </a:r>
            <a:r>
              <a:rPr lang="ru-RU" sz="2400" b="1" u="sng" dirty="0" err="1" smtClean="0"/>
              <a:t>Иванаевский</a:t>
            </a:r>
            <a:r>
              <a:rPr lang="ru-RU" sz="2400" b="1" u="sng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Сабинский</a:t>
            </a:r>
            <a:r>
              <a:rPr lang="ru-RU" sz="2400" b="1" dirty="0" smtClean="0"/>
              <a:t> район   	– </a:t>
            </a:r>
            <a:r>
              <a:rPr lang="ru-RU" sz="2400" b="1" u="sng" dirty="0" err="1" smtClean="0"/>
              <a:t>Корсабашский</a:t>
            </a:r>
            <a:r>
              <a:rPr lang="ru-RU" sz="2400" b="1" u="sng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592513" algn="l"/>
              </a:tabLst>
            </a:pPr>
            <a:r>
              <a:rPr lang="ru-RU" sz="2400" b="1" dirty="0" err="1" smtClean="0"/>
              <a:t>Тюлячинский</a:t>
            </a:r>
            <a:r>
              <a:rPr lang="ru-RU" sz="2400" b="1" dirty="0" smtClean="0"/>
              <a:t> район – </a:t>
            </a:r>
            <a:r>
              <a:rPr lang="ru-RU" sz="2400" b="1" u="sng" dirty="0" err="1" smtClean="0"/>
              <a:t>Большеметескинский</a:t>
            </a:r>
            <a:r>
              <a:rPr lang="ru-RU" sz="2400" b="1" u="sng" dirty="0" smtClean="0"/>
              <a:t> ФАП </a:t>
            </a:r>
            <a:endParaRPr lang="ru-RU" sz="2400" b="1" u="sng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99592" y="260648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Ввод жилья в РТ 2006-2020 гг.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(тыс. кв. метров)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39552" y="1628800"/>
          <a:ext cx="80676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092280" y="1196752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 кв.м. /чел.</a:t>
            </a:r>
            <a:endParaRPr lang="ru-RU" sz="2000" b="1" dirty="0"/>
          </a:p>
        </p:txBody>
      </p:sp>
      <p:sp>
        <p:nvSpPr>
          <p:cNvPr id="20" name="Овал 19"/>
          <p:cNvSpPr/>
          <p:nvPr/>
        </p:nvSpPr>
        <p:spPr>
          <a:xfrm>
            <a:off x="7812360" y="1556792"/>
            <a:ext cx="288032" cy="288032"/>
          </a:xfrm>
          <a:prstGeom prst="ellipse">
            <a:avLst/>
          </a:prstGeom>
          <a:solidFill>
            <a:srgbClr val="FF0000">
              <a:alpha val="51000"/>
            </a:srgbClr>
          </a:solidFill>
          <a:ln w="2222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42733" y="144379"/>
            <a:ext cx="87852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 smtClean="0"/>
              <a:t>Жилищное строительство</a:t>
            </a:r>
            <a:r>
              <a:rPr lang="ru-RU" sz="2600" b="1" dirty="0"/>
              <a:t> </a:t>
            </a:r>
            <a:r>
              <a:rPr lang="ru-RU" sz="2600" b="1" dirty="0" smtClean="0"/>
              <a:t>2012 года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(на 10.04.2012г.)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2527" y="1117267"/>
          <a:ext cx="8749096" cy="4688001"/>
        </p:xfrm>
        <a:graphic>
          <a:graphicData uri="http://schemas.openxmlformats.org/drawingml/2006/table">
            <a:tbl>
              <a:tblPr/>
              <a:tblGrid>
                <a:gridCol w="291704"/>
                <a:gridCol w="2215561"/>
                <a:gridCol w="1008112"/>
                <a:gridCol w="936104"/>
                <a:gridCol w="792088"/>
                <a:gridCol w="864096"/>
                <a:gridCol w="1440160"/>
                <a:gridCol w="1201271"/>
              </a:tblGrid>
              <a:tr h="979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 РТ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плана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Остаток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Обеспеченность жильем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Ввод жилья на 1 человека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46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Агрызский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18 500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6 999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37,8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11 501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21,7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0,439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6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Елабужский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72 000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5 408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66 592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23,1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0,831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6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Кукморский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30 000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3 752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26 248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27,4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0,478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6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Мамадышский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5 868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23,5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19 132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33,2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0,368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6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Менделеевский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16 385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65,5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8 615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21,0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0,251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6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Р-Слободский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11 000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4 137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37,6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6 863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23,7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0,283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6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Сабинский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17 000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7 456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43,9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9 544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0,348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6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Тюлячинский</a:t>
                      </a:r>
                      <a:endParaRPr lang="ru-RU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6 500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714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5 786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0,188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630932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Обеспеченность жильем по Республике Татарстан – 23,3 кв.м./чел</a:t>
            </a:r>
            <a:endParaRPr lang="ru-RU" sz="1600" b="1" i="1" dirty="0"/>
          </a:p>
        </p:txBody>
      </p:sp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458669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Агрызском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2237270"/>
          <a:ext cx="8910888" cy="2343858"/>
        </p:xfrm>
        <a:graphic>
          <a:graphicData uri="http://schemas.openxmlformats.org/drawingml/2006/table">
            <a:tbl>
              <a:tblPr/>
              <a:tblGrid>
                <a:gridCol w="1419327"/>
                <a:gridCol w="5616624"/>
                <a:gridCol w="864096"/>
                <a:gridCol w="1010841"/>
              </a:tblGrid>
              <a:tr h="339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63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улучшения жилищных условий ветеранов ВОВ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15 кв. ж.д. по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ул.Ометова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, д.11,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г.Агрыз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585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33410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585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33410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119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10 916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458669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Елабужском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844824"/>
          <a:ext cx="8910888" cy="3421953"/>
        </p:xfrm>
        <a:graphic>
          <a:graphicData uri="http://schemas.openxmlformats.org/drawingml/2006/table">
            <a:tbl>
              <a:tblPr/>
              <a:tblGrid>
                <a:gridCol w="2355431"/>
                <a:gridCol w="4680520"/>
                <a:gridCol w="864096"/>
                <a:gridCol w="1010841"/>
              </a:tblGrid>
              <a:tr h="391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6937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80 кв. ж.д. №4-1-19/20, г.Елабуга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5 250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69376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5 250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6937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Инвестиционное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 жилье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18 кв. ж.д. №2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по ул.Тысячелетия, г.Елабуга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1 218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6937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18 кв. ж.д. №3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по ул.Тысячелетия, г.Елабуга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1 218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69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144 кв. ж.д. №4-5-13а, г.Елабуга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144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7 050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6937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180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9 486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72637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622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57 106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692696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Кукморском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2020477"/>
          <a:ext cx="8910888" cy="4403163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264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1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18 кв. ж.д. по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ул.Гафиятуллина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, поз.7,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п.г.т.Кукмор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758,4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1540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758,4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1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улучшения жилищных условий ветеранов ВОВ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18 кв. ж.д. по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ул.Гафиятуллина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, поз.8,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п.г.т.Кукмор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758,4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1540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18 кв. ж.д. по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ул.Гафиятуллина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, поз.15,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п.г.т.Кукмор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758,4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1540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1 516,8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645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 граждан из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21 кв. ж.д. по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ул.Гафиятуллина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, поз.21, </a:t>
                      </a:r>
                      <a:r>
                        <a:rPr lang="ru-RU" sz="2000" b="0" i="0" u="none" strike="noStrike" dirty="0" err="1" smtClean="0">
                          <a:latin typeface="Times New Roman"/>
                        </a:rPr>
                        <a:t>п.г.т.Кукмор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819,2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1540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21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819,2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15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276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23 153,6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426759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Мамадышском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873797"/>
          <a:ext cx="8910888" cy="4189803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40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548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24 кв. ж.д. по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ул.Школьная, поз.1,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г.Мамадыш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1 436,7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5483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30 кв. ж.д. по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ул.Школьная, поз.1,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г.Мамадыш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1 795,9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5483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30 кв. ж.д. по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ул.Школьная, поз.1,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г.Мамадыш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1 796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5483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5818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5 028,6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184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9 инд. ж.д.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716,3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58183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716,3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581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146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13 387,1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668692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smtClean="0"/>
              <a:t>Менделеевском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2187740"/>
          <a:ext cx="8910888" cy="3329491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752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23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 одноквартирных ж.д. по ул.Набережная, г.Менделеевск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375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713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375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524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 граждан из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36 кв. ж.д. по ул.Татарстан, д.13, г.Менделеевск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1 515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713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1 515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7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73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6 725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5"/>
          <a:ext cx="8910889" cy="5664627"/>
        </p:xfrm>
        <a:graphic>
          <a:graphicData uri="http://schemas.openxmlformats.org/drawingml/2006/table">
            <a:tbl>
              <a:tblPr/>
              <a:tblGrid>
                <a:gridCol w="2211415"/>
                <a:gridCol w="4824537"/>
                <a:gridCol w="864096"/>
                <a:gridCol w="1010841"/>
              </a:tblGrid>
              <a:tr h="342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4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12 кв. ж.д. по ул.Октябрьская, д.23Г,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п.г.т.Рыбная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Слобода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650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3458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650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6965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улучшения жилищных условий ветеранов ВОВ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инд. ж.д. по ул.Ленина,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д.64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с.Кутлу-Букаш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4109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4 кв. ж.д. по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ул.Ф.Ахмадиева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д.50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п.г.т.Рыбная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Слобода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156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4109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4 кв. ж.д. по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ул.Ф.Ахмадиева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д.50А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п.г.т.Рыбная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Слобода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156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69651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инд. ж.д. по ул.Г.Бухарина,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д.26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п.г.т.Рыбная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Слобода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69651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инд. ж.д. по ул.Школьная,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д.14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с.Новый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Арыш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34585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462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55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Республиканская адресная программа переселения граждан из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аварийного жилищного фонда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кв. ж.д. по ул.Почтовая, д.6,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п.г.т.Рыбная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Слобода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207,6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34585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207,6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422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инд. ж.д.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440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34585"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440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345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6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55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5 103,4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19907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smtClean="0"/>
              <a:t>Рыбно-Слободском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7147" y="1052737"/>
          <a:ext cx="8727341" cy="2926080"/>
        </p:xfrm>
        <a:graphic>
          <a:graphicData uri="http://schemas.openxmlformats.org/drawingml/2006/table">
            <a:tbl>
              <a:tblPr/>
              <a:tblGrid>
                <a:gridCol w="2330922"/>
                <a:gridCol w="1469169"/>
                <a:gridCol w="1817378"/>
                <a:gridCol w="1607253"/>
                <a:gridCol w="1502619"/>
              </a:tblGrid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поселений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Нет необходимости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генеральных планов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Необходимо утвердить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Агрызский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Елабужский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Кукморский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Мамадышский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Менделеевский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Р-Слободский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Сабинский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Тюлячинский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23728" y="4437113"/>
          <a:ext cx="5400600" cy="1920240"/>
        </p:xfrm>
        <a:graphic>
          <a:graphicData uri="http://schemas.openxmlformats.org/drawingml/2006/table">
            <a:tbl>
              <a:tblPr/>
              <a:tblGrid>
                <a:gridCol w="2232248"/>
                <a:gridCol w="3168352"/>
              </a:tblGrid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Елабужский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г. Елабуга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Кукморский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п.г.т. Кукмор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Мамадышский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г. Мамадыш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Менделеевский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г. Менделеевск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Р-Слободский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п.г.т. Рыбная Слобода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Сабинский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п.г.т. Богатые Сабы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Тюлячинский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 .Тюлячи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27885" y="3933056"/>
            <a:ext cx="4348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Утвержденные документы: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78297" y="219998"/>
            <a:ext cx="54713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Состояние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градостроительной документации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369637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Сабинском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2032699"/>
          <a:ext cx="8910888" cy="3916580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745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16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27 кв. ж.д. по ул.Дальняя,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д.24, </a:t>
                      </a:r>
                      <a:r>
                        <a:rPr lang="ru-RU" sz="2000" b="0" i="0" u="none" strike="noStrike" baseline="0" dirty="0" err="1" smtClean="0">
                          <a:latin typeface="Times New Roman"/>
                        </a:rPr>
                        <a:t>п.г.т.Б.Сабы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1 620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396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27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1 620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98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улучшения жилищных условий ветеранов ВОВ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17 инд. ж.д.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850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396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17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850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989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11 инд. ж.д.</a:t>
                      </a: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804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396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804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804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6 370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3829" y="451954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Ввод жилья в </a:t>
            </a:r>
          </a:p>
          <a:p>
            <a:pPr algn="ctr"/>
            <a:r>
              <a:rPr lang="ru-RU" sz="2800" b="1" dirty="0" err="1" smtClean="0"/>
              <a:t>Тюлячинском</a:t>
            </a:r>
            <a:r>
              <a:rPr lang="ru-RU" sz="2800" b="1" dirty="0" smtClean="0"/>
              <a:t> МО РТ в 2012 году</a:t>
            </a:r>
            <a:endParaRPr lang="ru-RU" sz="2800" b="1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1" y="1772816"/>
          <a:ext cx="8859714" cy="3834264"/>
        </p:xfrm>
        <a:graphic>
          <a:graphicData uri="http://schemas.openxmlformats.org/drawingml/2006/table">
            <a:tbl>
              <a:tblPr/>
              <a:tblGrid>
                <a:gridCol w="2843065"/>
                <a:gridCol w="4152479"/>
                <a:gridCol w="859134"/>
                <a:gridCol w="1005036"/>
              </a:tblGrid>
              <a:tr h="789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583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16 кв. ж.д. по ул.Магистральная,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поз.1, с.Тюлячи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610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5836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8 кв. ж.д. по ул.Магистральная,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поз.2, с.Тюлячи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362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58366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16 кв. ж.д. по ул.Магистральная,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поз.3, с.Тюлячи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610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8501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40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1 582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850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46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4 204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8775" y="260648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План ввода жилья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 программе АПК в 2012 году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268761"/>
          <a:ext cx="8352929" cy="4905260"/>
        </p:xfrm>
        <a:graphic>
          <a:graphicData uri="http://schemas.openxmlformats.org/drawingml/2006/table">
            <a:tbl>
              <a:tblPr/>
              <a:tblGrid>
                <a:gridCol w="511931"/>
                <a:gridCol w="3586382"/>
                <a:gridCol w="2360270"/>
                <a:gridCol w="1894346"/>
              </a:tblGrid>
              <a:tr h="3646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района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План на 2012 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9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сумма субсидий в 2012 </a:t>
                      </a:r>
                      <a:r>
                        <a:rPr lang="ru-RU" sz="2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г, руб.</a:t>
                      </a:r>
                      <a:endParaRPr lang="ru-RU" sz="2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количество объектов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/>
                        </a:rPr>
                        <a:t>Агрызский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Times New Roman"/>
                        </a:rPr>
                        <a:t>7 960 798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/>
                        </a:rPr>
                        <a:t>Елабужский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Times New Roman"/>
                        </a:rPr>
                        <a:t>7 346 472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/>
                        </a:rPr>
                        <a:t>Кукморский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Times New Roman"/>
                        </a:rPr>
                        <a:t>12 700 800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/>
                        </a:rPr>
                        <a:t>Мамадышский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Times New Roman"/>
                        </a:rPr>
                        <a:t>10 886 400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/>
                        </a:rPr>
                        <a:t>Менделеевский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Times New Roman"/>
                        </a:rPr>
                        <a:t>5 705 717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/>
                        </a:rPr>
                        <a:t>Р.-Слободский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Times New Roman"/>
                        </a:rPr>
                        <a:t>6 535 874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/>
                        </a:rPr>
                        <a:t>Сабинский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Times New Roman"/>
                        </a:rPr>
                        <a:t>12 056 951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/>
                        </a:rPr>
                        <a:t>Тюлячинский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Times New Roman"/>
                        </a:rPr>
                        <a:t>6 868 669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988" y="1052736"/>
          <a:ext cx="9085913" cy="5328774"/>
        </p:xfrm>
        <a:graphic>
          <a:graphicData uri="http://schemas.openxmlformats.org/drawingml/2006/table">
            <a:tbl>
              <a:tblPr/>
              <a:tblGrid>
                <a:gridCol w="1305116"/>
                <a:gridCol w="501525"/>
                <a:gridCol w="508690"/>
                <a:gridCol w="480030"/>
                <a:gridCol w="580335"/>
                <a:gridCol w="501525"/>
                <a:gridCol w="580335"/>
                <a:gridCol w="515854"/>
                <a:gridCol w="616159"/>
                <a:gridCol w="551677"/>
                <a:gridCol w="653428"/>
                <a:gridCol w="448494"/>
                <a:gridCol w="659147"/>
                <a:gridCol w="659147"/>
                <a:gridCol w="524451"/>
              </a:tblGrid>
              <a:tr h="11246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Район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Уволенные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военно-служащие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 01.01.2005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Вынужденные переселенцы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Граждане, выехавшие из районов Крайнего Севера не ранее 1992 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Участники ликвидации последствий аварий на ЧАЭС и МАЯК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Дети-сироты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Многодетные семьи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 в 2012г.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Заявлено семей, имеющих 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Улучшили семей, имеющих: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Агрызский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Елабужский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Кукморский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Мамадышский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Менделеевский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Р-Слободский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Сабинский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Тюлячинский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7584" y="188640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FF"/>
                </a:solidFill>
              </a:rPr>
              <a:t>Информация по обеспечению жильем отдельных категорий граждан в 2012 году по состоянию на 09.04.2012 г</a:t>
            </a:r>
            <a:endParaRPr lang="ru-RU" sz="1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16632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счет средств бюджета РТ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будут выполнены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 видов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работ: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кровли,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входной группы,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внутренних инженерных сетей,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окон,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межкомнатных дверей,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санитарных узлов.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Остальные виды работ будут выполняться за счет внебюджетных источников финансирования.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88640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251520" y="1268760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Агрызский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- 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29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,4 млн. рублей,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с. </a:t>
            </a:r>
            <a:r>
              <a:rPr lang="ru-RU" sz="2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Кичкетан</a:t>
            </a: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Сарсак-Омга</a:t>
            </a: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Исенбаево</a:t>
            </a: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Варклед-Бодья</a:t>
            </a: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Ямурзино</a:t>
            </a: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Елабужский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	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23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,0 млн. рублей, </a:t>
            </a: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с. Старые</a:t>
            </a: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Юраши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Морты.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Кукморский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	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29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,2 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пгт</a:t>
            </a: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Кукмор, с. </a:t>
            </a:r>
            <a:r>
              <a:rPr lang="ru-RU" sz="2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Ошторма</a:t>
            </a: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Юмья</a:t>
            </a:r>
            <a:r>
              <a:rPr lang="ru-RU" sz="2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Мамадышский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- 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37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,2 млн. 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	п. совхоза «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Мамадышский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», с.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Олуяз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Омары,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	Нижняя Сунь.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Р-Слободский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-</a:t>
            </a:r>
            <a:r>
              <a:rPr kumimoji="0" lang="ru-RU" sz="2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8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,8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	с.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Масловка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Сабинский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- 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15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,6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пгт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 Богатые Сабы.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Тюлячинский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– 30,7млн.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	с. Тюлячи.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392488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740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01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Агрызский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водоснабжения, каптаж родника  с установкой 2 ВНБ* в 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с.Кадряково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Елабужский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водопроводных сетей в г.Елабуга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536504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9091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4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22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Кукморский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6106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пгт.Кукмор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802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Мамадышский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3163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водопровода п.Северный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412774"/>
          <a:ext cx="8712968" cy="4464498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7200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238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Менделеевский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1 скважины в с.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Камаево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с.Мунайка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1 скважины в д. Абалачи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70"/>
          <a:ext cx="8712968" cy="4735080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864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8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Рыбно-Слободский</a:t>
                      </a:r>
                      <a:endParaRPr kumimoji="0"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168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пгт.Рыбная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Слобода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778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д.Хутор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4903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с.Шунково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16841" y="404664"/>
            <a:ext cx="6994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Содержание Генерального плана поселения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9512" y="1484784"/>
            <a:ext cx="87849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положение о территориальном планировании;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2) карта планируемого размещения объектов местного значения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3) карта границ населенных пунктов, входящих в состав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4) карта функциональных зон поселения или городского округа.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268760"/>
          <a:ext cx="8712968" cy="4680520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1106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1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с.Сабабаш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с.Старый Мичан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785193"/>
        </p:xfrm>
        <a:graphic>
          <a:graphicData uri="http://schemas.openxmlformats.org/drawingml/2006/table">
            <a:tbl>
              <a:tblPr/>
              <a:tblGrid>
                <a:gridCol w="5256584"/>
                <a:gridCol w="2131557"/>
                <a:gridCol w="1324827"/>
              </a:tblGrid>
              <a:tr h="936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6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94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Тюлячинский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38 004,00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164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с.Ташлиярово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164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с.Малые Нырсы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164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с.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Сауш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4851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п.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Узяк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413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очистных сооружений в с.Тюлячи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распоряжению КМ РТ от 01.03.2012 № 323-р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28 004,00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0" y="1196752"/>
          <a:ext cx="8280922" cy="5014328"/>
        </p:xfrm>
        <a:graphic>
          <a:graphicData uri="http://schemas.openxmlformats.org/drawingml/2006/table">
            <a:tbl>
              <a:tblPr/>
              <a:tblGrid>
                <a:gridCol w="3599378"/>
                <a:gridCol w="1729215"/>
                <a:gridCol w="1376131"/>
                <a:gridCol w="1576198"/>
              </a:tblGrid>
              <a:tr h="2177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7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453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Наружные инженерные сети н.п. Колосовка (газификация)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/>
                </a:tc>
              </a:tr>
              <a:tr h="24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1110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Наружные инженерные сети н.п. Сосновый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Юраш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(газификация)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</a:tr>
              <a:tr h="24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Мамадышский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453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поселка совхоза "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 ул. Садовая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528</a:t>
                      </a:r>
                    </a:p>
                  </a:txBody>
                  <a:tcPr marL="7620" marR="7620" marT="7620" marB="0" anchor="ctr"/>
                </a:tc>
              </a:tr>
              <a:tr h="24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с.Красная Горка ул. Шакирова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/>
                </a:tc>
              </a:tr>
              <a:tr h="24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поселка Северный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24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Менделеевский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453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Газопровод для жилых домов н.п.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Псеево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/>
                </a:tc>
              </a:tr>
              <a:tr h="24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1" y="1079758"/>
          <a:ext cx="8280921" cy="5674218"/>
        </p:xfrm>
        <a:graphic>
          <a:graphicData uri="http://schemas.openxmlformats.org/drawingml/2006/table">
            <a:tbl>
              <a:tblPr/>
              <a:tblGrid>
                <a:gridCol w="3960441"/>
                <a:gridCol w="1368151"/>
                <a:gridCol w="1376131"/>
                <a:gridCol w="1576198"/>
              </a:tblGrid>
              <a:tr h="1972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сетей водоснабжения в н.п.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Кучуково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Наружные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инжерные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сети н.п. Колосовка (водоснабжение)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Уличные сети водопровода н.п.Нырты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н.п.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Туембаш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1782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н.п.Кренни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н.п.Чабья-Чурчи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н.п.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Балыклы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н.п.Кукча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сети водоснабжения н.п.Большие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Кибя-Кози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н.п.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Туктамыш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1" y="1079758"/>
          <a:ext cx="8280921" cy="5522024"/>
        </p:xfrm>
        <a:graphic>
          <a:graphicData uri="http://schemas.openxmlformats.org/drawingml/2006/table">
            <a:tbl>
              <a:tblPr/>
              <a:tblGrid>
                <a:gridCol w="3599377"/>
                <a:gridCol w="1729215"/>
                <a:gridCol w="1376131"/>
                <a:gridCol w="1576198"/>
              </a:tblGrid>
              <a:tr h="1366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11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r>
                        <a:rPr lang="ru-RU" sz="13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н.п. Ферма 2; н.п.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Крященный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Пакшин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н.п. Русский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Пакшин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Групповой водопровод 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н.п.Хасаншино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Алкино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водопроводной сети в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н.п.Сотово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Новый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водопроводной сети в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н.п.Малмыжка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водопроводной сети в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н.п.Грахань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водопроводной сети в н.п. Б.Шия, Каргали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водопроводной сети в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н.п.Гришкино-Старый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Черкас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водопроводной сети в н.п. Новый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Кумазан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sng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Менделеевский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н.п.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Илнеть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sng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Рыбно-Слободской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н.п. Новый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Арыш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3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779220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Распределение субсидий из бюджета Республики Татарстан, предоставляемых бюджетам муниципальных образований Республики Татарстан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софинансирование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расходов по содержанию мест захоронения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59632" y="2636910"/>
          <a:ext cx="7135370" cy="3312370"/>
        </p:xfrm>
        <a:graphic>
          <a:graphicData uri="http://schemas.openxmlformats.org/drawingml/2006/table">
            <a:tbl>
              <a:tblPr/>
              <a:tblGrid>
                <a:gridCol w="7135370"/>
              </a:tblGrid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Агрызский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–    167,80  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Елабужский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–    954,59  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Кукморский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– 4 286,00 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Мамадышский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– 1 040,46 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Менделеевский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–    421,48 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331641" y="274638"/>
            <a:ext cx="6193110" cy="5619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Вариант типового ограждения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типовой хозяйственной постройки</a:t>
            </a:r>
          </a:p>
        </p:txBody>
      </p:sp>
      <p:pic>
        <p:nvPicPr>
          <p:cNvPr id="184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45" r="10638" b="21306"/>
          <a:stretch>
            <a:fillRect/>
          </a:stretch>
        </p:blipFill>
        <p:spPr>
          <a:xfrm>
            <a:off x="179512" y="981074"/>
            <a:ext cx="8784976" cy="5328246"/>
          </a:xfrm>
        </p:spPr>
      </p:pic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021" t="5147" r="7855" b="6802"/>
          <a:stretch>
            <a:fillRect/>
          </a:stretch>
        </p:blipFill>
        <p:spPr>
          <a:xfrm>
            <a:off x="179512" y="260648"/>
            <a:ext cx="8784976" cy="6264696"/>
          </a:xfrm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79512" y="13114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под благоустройством мест захоронения понимается осуществление мероприятий, предусматривающих следующие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основные виды работ: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79512" y="1559689"/>
            <a:ext cx="8784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подъездные пути к территории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ограждение территорий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благоустройство центральных аллей и входных групп;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строительство контейнерных площадок и установка урн;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строительство системы водоснабжения (сети и емкости);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е) строительство хозяйственных построек для хранения инвентаря;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ж) капитальный ремонт помещений охраны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освещение.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684213" y="57150"/>
            <a:ext cx="77771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капитального ремонта</a:t>
            </a:r>
          </a:p>
          <a:p>
            <a:pPr algn="ctr">
              <a:defRPr/>
            </a:pPr>
            <a:endParaRPr lang="ru-RU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755650" y="1439863"/>
          <a:ext cx="7704138" cy="4221161"/>
        </p:xfrm>
        <a:graphic>
          <a:graphicData uri="http://schemas.openxmlformats.org/drawingml/2006/table">
            <a:tbl>
              <a:tblPr/>
              <a:tblGrid>
                <a:gridCol w="3888070"/>
                <a:gridCol w="3816068"/>
              </a:tblGrid>
              <a:tr h="1058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Лимит,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558 878,2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1 373 131,0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1 076 072,0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Собственники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1 348 505,9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4 356 587,1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544795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7664" y="116632"/>
            <a:ext cx="6271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Порядок разработки и утверждения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генеральных планов поселений.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79512" y="1052736"/>
            <a:ext cx="8784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1. Глава местной администрации поселения принимает решение о разработке проекта генерального плана и направляет заявку на проектирование в проектную организацию.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 Орган местного самоуправления поселения организуют выставки, экспозиции демонстрационных материалов проекта генерального плана.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3. Орган местного самоуправления обеспечивает проведения публичных слушаний  по проекту генерального плана в срок  не  менее одного месяца и более трех месяцев с момента оповещения населения  о проведении слушаний.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Орган местного самоуправления обеспечивает публикацию Заключение о результатах публичных слушаний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 размещение в сети  "Интернет".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5.  Глава местной администрации с учетом заключения о результатах публичных слушаний принимает решение согласии с проектом генерального плана и направлении его в представительный орган муниципального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07018"/>
              </p:ext>
            </p:extLst>
          </p:nvPr>
        </p:nvGraphicFramePr>
        <p:xfrm>
          <a:off x="395536" y="1207682"/>
          <a:ext cx="8424937" cy="473414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213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86409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Агрызский район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80346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г. Агрыз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22 861 635,00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2668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с. Красный Бор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1 350 776,00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26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kumimoji="0" lang="ru-RU" sz="2400" b="1" kern="1200" dirty="0" err="1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Терси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679 654,00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0346701"/>
              </p:ext>
            </p:extLst>
          </p:nvPr>
        </p:nvGraphicFramePr>
        <p:xfrm>
          <a:off x="395536" y="1268758"/>
          <a:ext cx="8424937" cy="468052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95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320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Елабужский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Елабуга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112 588 527,00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14017"/>
              </p:ext>
            </p:extLst>
          </p:nvPr>
        </p:nvGraphicFramePr>
        <p:xfrm>
          <a:off x="395536" y="1268758"/>
          <a:ext cx="8424937" cy="4536506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84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3244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Кукморский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пгт. Кукмор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17 837 362,00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1151797"/>
              </p:ext>
            </p:extLst>
          </p:nvPr>
        </p:nvGraphicFramePr>
        <p:xfrm>
          <a:off x="395536" y="1052736"/>
          <a:ext cx="8424937" cy="4032448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598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3772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Мамадышский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2400" b="1" dirty="0" err="1" smtClean="0">
                          <a:latin typeface="Tahoma"/>
                          <a:ea typeface="Times New Roman"/>
                          <a:cs typeface="Times New Roman"/>
                        </a:rPr>
                        <a:t>Мамадыш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14 601 937,00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777718"/>
              </p:ext>
            </p:extLst>
          </p:nvPr>
        </p:nvGraphicFramePr>
        <p:xfrm>
          <a:off x="395536" y="1268758"/>
          <a:ext cx="8424937" cy="4176466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217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988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Менделеевский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998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Менделеевск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37 263 699,43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075738"/>
              </p:ext>
            </p:extLst>
          </p:nvPr>
        </p:nvGraphicFramePr>
        <p:xfrm>
          <a:off x="395536" y="1268758"/>
          <a:ext cx="8424937" cy="4320481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2169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755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Рыбно-Слободский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075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пгт. 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Рыбная Слобода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4 958 826,00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769772"/>
              </p:ext>
            </p:extLst>
          </p:nvPr>
        </p:nvGraphicFramePr>
        <p:xfrm>
          <a:off x="395536" y="1124747"/>
          <a:ext cx="8424937" cy="446449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91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4657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ahoma"/>
                          <a:ea typeface="Times New Roman"/>
                          <a:cs typeface="Times New Roman"/>
                        </a:rPr>
                        <a:t>Сабинский </a:t>
                      </a: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946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ahoma"/>
                          <a:ea typeface="Times New Roman"/>
                          <a:cs typeface="Times New Roman"/>
                        </a:rPr>
                        <a:t>пгт. Богатые Сабы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ahoma"/>
                          <a:ea typeface="Times New Roman"/>
                          <a:cs typeface="Times New Roman"/>
                        </a:rPr>
                        <a:t>4 125 628,00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661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ahoma"/>
                          <a:ea typeface="Times New Roman"/>
                          <a:cs typeface="Times New Roman"/>
                        </a:rPr>
                        <a:t>с. Шемордан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ahoma"/>
                          <a:ea typeface="Times New Roman"/>
                          <a:cs typeface="Times New Roman"/>
                        </a:rPr>
                        <a:t>5 375 504,00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3079459"/>
              </p:ext>
            </p:extLst>
          </p:nvPr>
        </p:nvGraphicFramePr>
        <p:xfrm>
          <a:off x="395536" y="1268758"/>
          <a:ext cx="8424937" cy="4464497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224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114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ahoma"/>
                          <a:ea typeface="Times New Roman"/>
                          <a:cs typeface="Times New Roman"/>
                        </a:rPr>
                        <a:t>Тюлячинский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111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с. Тюлячи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1 016 110,00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216982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3"/>
          <p:cNvGraphicFramePr>
            <a:graphicFrameLocks/>
          </p:cNvGraphicFramePr>
          <p:nvPr/>
        </p:nvGraphicFramePr>
        <p:xfrm>
          <a:off x="179512" y="1268760"/>
          <a:ext cx="8640639" cy="43924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072"/>
                <a:gridCol w="4723461"/>
                <a:gridCol w="3269106"/>
              </a:tblGrid>
              <a:tr h="10196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Источник финансирования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Сумма (млн. руб.)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14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Фонда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336,03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РТ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198,79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Местный</a:t>
                      </a:r>
                      <a:r>
                        <a:rPr kumimoji="0" lang="ru-RU" sz="28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бюджет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0,048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88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534,</a:t>
                      </a:r>
                      <a:r>
                        <a:rPr lang="ru-RU" sz="2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250825" y="1158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Объемы и источники финансирования Программы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941113" y="430888"/>
            <a:ext cx="82028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err="1" smtClean="0"/>
              <a:t>Елабужский</a:t>
            </a:r>
            <a:r>
              <a:rPr lang="ru-RU" sz="2800" b="1" dirty="0" smtClean="0"/>
              <a:t> - 11 351 880,00 рублей</a:t>
            </a:r>
          </a:p>
          <a:p>
            <a:pPr lvl="0"/>
            <a:r>
              <a:rPr lang="ru-RU" sz="2800" dirty="0" smtClean="0"/>
              <a:t>г.Елабуга, ул. </a:t>
            </a:r>
            <a:r>
              <a:rPr lang="ru-RU" sz="2800" dirty="0" err="1" smtClean="0"/>
              <a:t>Землянухина</a:t>
            </a:r>
            <a:r>
              <a:rPr lang="ru-RU" sz="2800" dirty="0" smtClean="0"/>
              <a:t>, д.10</a:t>
            </a:r>
          </a:p>
          <a:p>
            <a:endParaRPr lang="ru-RU" sz="2800" b="1" dirty="0" smtClean="0"/>
          </a:p>
          <a:p>
            <a:r>
              <a:rPr lang="ru-RU" sz="2800" b="1" dirty="0" err="1" smtClean="0"/>
              <a:t>Кукморский</a:t>
            </a:r>
            <a:r>
              <a:rPr lang="ru-RU" sz="2800" b="1" dirty="0" smtClean="0"/>
              <a:t> - 18 273 845,00 рублей</a:t>
            </a:r>
          </a:p>
          <a:p>
            <a:r>
              <a:rPr lang="ru-RU" sz="2800" dirty="0" err="1" smtClean="0"/>
              <a:t>пгт</a:t>
            </a:r>
            <a:r>
              <a:rPr lang="ru-RU" sz="2800" dirty="0" smtClean="0"/>
              <a:t>. Кукмор, ул. Ворошилова, д.6 кор.4</a:t>
            </a:r>
          </a:p>
          <a:p>
            <a:endParaRPr lang="ru-RU" sz="2800" b="1" dirty="0" smtClean="0"/>
          </a:p>
          <a:p>
            <a:r>
              <a:rPr lang="ru-RU" sz="2800" b="1" dirty="0" err="1" smtClean="0"/>
              <a:t>Мамадышский</a:t>
            </a:r>
            <a:r>
              <a:rPr lang="ru-RU" sz="2800" b="1" dirty="0" smtClean="0"/>
              <a:t> - 15 673 212,00 рублей</a:t>
            </a:r>
          </a:p>
          <a:p>
            <a:r>
              <a:rPr lang="ru-RU" sz="2800" dirty="0" err="1" smtClean="0"/>
              <a:t>г.Мамадыш</a:t>
            </a:r>
            <a:r>
              <a:rPr lang="ru-RU" sz="2800" dirty="0" smtClean="0"/>
              <a:t>, ул. Галактионова, д.7/2</a:t>
            </a:r>
          </a:p>
          <a:p>
            <a:r>
              <a:rPr lang="ru-RU" sz="2800" dirty="0" err="1" smtClean="0"/>
              <a:t>г.Мамадыш</a:t>
            </a:r>
            <a:r>
              <a:rPr lang="ru-RU" sz="2800" dirty="0" smtClean="0"/>
              <a:t>, ул. </a:t>
            </a:r>
            <a:r>
              <a:rPr lang="ru-RU" sz="2800" dirty="0" err="1" smtClean="0"/>
              <a:t>Домолазова</a:t>
            </a:r>
            <a:r>
              <a:rPr lang="ru-RU" sz="2800" dirty="0" smtClean="0"/>
              <a:t>, д.8.</a:t>
            </a:r>
          </a:p>
          <a:p>
            <a:r>
              <a:rPr lang="ru-RU" sz="2800" dirty="0" err="1" smtClean="0"/>
              <a:t>г.Мамадыш</a:t>
            </a:r>
            <a:r>
              <a:rPr lang="ru-RU" sz="2800" dirty="0" smtClean="0"/>
              <a:t>, ул. К.Маркса, д.30</a:t>
            </a:r>
          </a:p>
          <a:p>
            <a:r>
              <a:rPr lang="ru-RU" sz="2800" dirty="0" err="1" smtClean="0"/>
              <a:t>г.Мамадыш</a:t>
            </a:r>
            <a:r>
              <a:rPr lang="ru-RU" sz="2800" dirty="0" smtClean="0"/>
              <a:t>, ул. </a:t>
            </a:r>
            <a:r>
              <a:rPr lang="ru-RU" sz="2800" dirty="0" err="1" smtClean="0"/>
              <a:t>М.Джалиля</a:t>
            </a:r>
            <a:r>
              <a:rPr lang="ru-RU" sz="2800" dirty="0" smtClean="0"/>
              <a:t>, д.10 а</a:t>
            </a:r>
          </a:p>
          <a:p>
            <a:r>
              <a:rPr lang="ru-RU" sz="2800" dirty="0" err="1" smtClean="0"/>
              <a:t>п</a:t>
            </a:r>
            <a:r>
              <a:rPr lang="ru-RU" sz="2800" dirty="0" smtClean="0"/>
              <a:t> Совхоз </a:t>
            </a:r>
            <a:r>
              <a:rPr lang="ru-RU" sz="2800" dirty="0" err="1" smtClean="0"/>
              <a:t>Мамадышский</a:t>
            </a:r>
            <a:r>
              <a:rPr lang="ru-RU" sz="2800" dirty="0" smtClean="0"/>
              <a:t>, ул. Центральная, д.4 </a:t>
            </a:r>
            <a:r>
              <a:rPr lang="ru-RU" sz="2800" dirty="0" err="1" smtClean="0"/>
              <a:t>д</a:t>
            </a:r>
            <a:endParaRPr lang="ru-RU" sz="2800" dirty="0" smtClean="0"/>
          </a:p>
          <a:p>
            <a:r>
              <a:rPr lang="ru-RU" sz="2800" dirty="0" err="1" smtClean="0"/>
              <a:t>п</a:t>
            </a:r>
            <a:r>
              <a:rPr lang="ru-RU" sz="2800" dirty="0" smtClean="0"/>
              <a:t> Совхоз </a:t>
            </a:r>
            <a:r>
              <a:rPr lang="ru-RU" sz="2800" dirty="0" err="1" smtClean="0"/>
              <a:t>Мамадышский</a:t>
            </a:r>
            <a:r>
              <a:rPr lang="ru-RU" sz="2800" dirty="0" smtClean="0"/>
              <a:t>, ул. Центральная, д.7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сельских клубов 2012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844824"/>
            <a:ext cx="8712968" cy="42813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	– 500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	</a:t>
            </a:r>
            <a:r>
              <a:rPr lang="ru-RU" sz="2700" b="1" dirty="0" smtClean="0"/>
              <a:t>	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46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Типы проектов: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100 мест (2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200 мест (14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300 мест (30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Залы трансформируются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спортивные занятия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683568" y="2204864"/>
            <a:ext cx="815800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/>
              <a:t>Менделеевский - 18 643 800,00 рублей</a:t>
            </a:r>
          </a:p>
          <a:p>
            <a:pPr lvl="0"/>
            <a:r>
              <a:rPr lang="ru-RU" sz="2800" dirty="0" smtClean="0"/>
              <a:t>г.Менделеевск, ул. Фомина, д.12</a:t>
            </a:r>
          </a:p>
          <a:p>
            <a:pPr lvl="0"/>
            <a:endParaRPr lang="ru-RU" sz="2800" dirty="0" smtClean="0"/>
          </a:p>
          <a:p>
            <a:r>
              <a:rPr lang="ru-RU" sz="2800" b="1" dirty="0" err="1" smtClean="0"/>
              <a:t>Рыбно-Слободский</a:t>
            </a:r>
            <a:r>
              <a:rPr lang="ru-RU" sz="2800" b="1" dirty="0" smtClean="0"/>
              <a:t>  - 5 729 760,00 рублей</a:t>
            </a:r>
          </a:p>
          <a:p>
            <a:r>
              <a:rPr lang="ru-RU" sz="2800" dirty="0" err="1" smtClean="0"/>
              <a:t>пгт</a:t>
            </a:r>
            <a:r>
              <a:rPr lang="ru-RU" sz="2800" dirty="0" smtClean="0"/>
              <a:t>. Рыбная Слобода, ул. Почтовая, д.6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412776"/>
          <a:ext cx="8712969" cy="5097717"/>
        </p:xfrm>
        <a:graphic>
          <a:graphicData uri="http://schemas.openxmlformats.org/drawingml/2006/table">
            <a:tbl>
              <a:tblPr/>
              <a:tblGrid>
                <a:gridCol w="261171"/>
                <a:gridCol w="4779389"/>
                <a:gridCol w="1728192"/>
                <a:gridCol w="1944217"/>
              </a:tblGrid>
              <a:tr h="49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домов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квартир 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25611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Агрызский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Агрыз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</a:t>
                      </a:r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Терси</a:t>
                      </a:r>
                      <a:endParaRPr kumimoji="0"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Елабужский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Большая </a:t>
                      </a:r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Тарловка</a:t>
                      </a:r>
                      <a:endParaRPr kumimoji="0"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Елабуга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Татарский </a:t>
                      </a:r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Дюм-Дюм</a:t>
                      </a:r>
                      <a:endParaRPr kumimoji="0"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Кукморский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Кукмор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Рыбно- Слободской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Рыбная Слобода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Богатые Сабы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Шемордан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Тюлячинский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Тюлячи, ул. Молодежная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26064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Перечень объектов включенных в Программу по переходу на поквартирные системы отопления жилых домов, установку блочных котельных в муниципальных образованиях Республики Татарстан на 2012 год.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1F83CCB-6F01-4783-B953-05E55449684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109"/>
          <p:cNvSpPr>
            <a:spLocks noGrp="1"/>
          </p:cNvSpPr>
          <p:nvPr>
            <p:ph type="ctrTitle" idx="4294967295"/>
          </p:nvPr>
        </p:nvSpPr>
        <p:spPr>
          <a:xfrm>
            <a:off x="683568" y="-315416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Предложения главам поселений Республики Татарстан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по проведению санитарно-экологического двухмесячника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4340" name="Rectangle 110"/>
          <p:cNvSpPr>
            <a:spLocks noGrp="1"/>
          </p:cNvSpPr>
          <p:nvPr>
            <p:ph type="subTitle" idx="4294967295"/>
          </p:nvPr>
        </p:nvSpPr>
        <p:spPr>
          <a:xfrm>
            <a:off x="467544" y="1196876"/>
            <a:ext cx="8351837" cy="5112444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Создание специальной рабочей группы, осуществляющей контроль за проведением санитарно-экологического двухмесячника;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Обеспечение ликвидации мест несанкционированного размещения отходов на подведомственных территориях;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Оказание содействия в обеспечении участников двухмесячника достаточным количеством транспортных средств, необходимых для вывоза отходов на полигоны ТБО;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Закрепление за промышленными предприятиями и организациями конкретных территорий;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Привлечение молодежных, общественных и волонтерских организаций к проведению работ по очистке территории;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Решение вопроса о выделении средств на утилизацию отходов, собранных в ходе проведения санитарно-экологического двухмесячника.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Своевременное предоставление отчетной информации в соответствии с направленными запросами.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476672"/>
            <a:ext cx="56886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14" name="Object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Герб Р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87" y="476672"/>
            <a:ext cx="87352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6309320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Проектное предложение</a:t>
            </a:r>
            <a:endParaRPr lang="ru-RU" sz="28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8229600" cy="994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сельских клубов 2012 г.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312168"/>
            <a:ext cx="8784976" cy="51411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Агрызский</a:t>
            </a:r>
            <a:r>
              <a:rPr lang="ru-RU" sz="2100" b="1" dirty="0" smtClean="0"/>
              <a:t> МО РТ: д. </a:t>
            </a:r>
            <a:r>
              <a:rPr lang="ru-RU" sz="2100" b="1" dirty="0" err="1" smtClean="0"/>
              <a:t>Варклед-Бодья</a:t>
            </a:r>
            <a:r>
              <a:rPr lang="ru-RU" sz="2100" b="1" dirty="0" smtClean="0"/>
              <a:t> </a:t>
            </a:r>
          </a:p>
          <a:p>
            <a:pPr lvl="0"/>
            <a:r>
              <a:rPr lang="ru-RU" sz="2100" dirty="0" smtClean="0">
                <a:solidFill>
                  <a:srgbClr val="00B050"/>
                </a:solidFill>
              </a:rPr>
              <a:t>Стоимость – 9,4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Елабужский</a:t>
            </a:r>
            <a:r>
              <a:rPr lang="ru-RU" sz="2100" b="1" dirty="0" smtClean="0"/>
              <a:t> МО РТ: с. </a:t>
            </a:r>
            <a:r>
              <a:rPr lang="ru-RU" sz="2100" b="1" dirty="0" err="1" smtClean="0"/>
              <a:t>Поспелово</a:t>
            </a:r>
            <a:r>
              <a:rPr lang="ru-RU" sz="2100" b="1" dirty="0" smtClean="0"/>
              <a:t> </a:t>
            </a:r>
          </a:p>
          <a:p>
            <a:pPr lvl="0"/>
            <a:r>
              <a:rPr lang="ru-RU" sz="21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Кукморский</a:t>
            </a:r>
            <a:r>
              <a:rPr lang="ru-RU" sz="2100" b="1" dirty="0" smtClean="0"/>
              <a:t> МО РТ: с. Средний Кукмор </a:t>
            </a:r>
          </a:p>
          <a:p>
            <a:pPr lvl="0"/>
            <a:r>
              <a:rPr lang="ru-RU" sz="21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Мамадышский</a:t>
            </a:r>
            <a:r>
              <a:rPr lang="ru-RU" sz="2100" b="1" dirty="0" smtClean="0"/>
              <a:t> МО РТ: с. Малые Суни </a:t>
            </a:r>
          </a:p>
          <a:p>
            <a:pPr lvl="0"/>
            <a:r>
              <a:rPr lang="ru-RU" sz="21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100" b="1" dirty="0" smtClean="0"/>
              <a:t> Менделеевский МО РТ: с. </a:t>
            </a:r>
            <a:r>
              <a:rPr lang="ru-RU" sz="2100" b="1" dirty="0" err="1" smtClean="0"/>
              <a:t>Ижевка</a:t>
            </a:r>
            <a:r>
              <a:rPr lang="ru-RU" sz="2100" b="1" dirty="0" smtClean="0"/>
              <a:t> </a:t>
            </a:r>
          </a:p>
          <a:p>
            <a:pPr lvl="0"/>
            <a:r>
              <a:rPr lang="ru-RU" sz="2100" dirty="0" smtClean="0">
                <a:solidFill>
                  <a:srgbClr val="00B050"/>
                </a:solidFill>
              </a:rPr>
              <a:t>Стоимость – 9,4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Рыбно-Слободский</a:t>
            </a:r>
            <a:r>
              <a:rPr lang="ru-RU" sz="2100" b="1" dirty="0" smtClean="0"/>
              <a:t> МО РТ: с. Большой </a:t>
            </a:r>
            <a:r>
              <a:rPr lang="ru-RU" sz="2100" b="1" dirty="0" err="1" smtClean="0"/>
              <a:t>Солтан</a:t>
            </a:r>
            <a:r>
              <a:rPr lang="ru-RU" sz="2100" b="1" dirty="0" smtClean="0"/>
              <a:t> </a:t>
            </a:r>
          </a:p>
          <a:p>
            <a:pPr lvl="0"/>
            <a:r>
              <a:rPr lang="ru-RU" sz="21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100" b="1" dirty="0" smtClean="0"/>
              <a:t> </a:t>
            </a:r>
            <a:r>
              <a:rPr lang="ru-RU" sz="2100" b="1" dirty="0" err="1" smtClean="0"/>
              <a:t>Сабинский</a:t>
            </a:r>
            <a:r>
              <a:rPr lang="ru-RU" sz="2100" b="1" dirty="0" smtClean="0"/>
              <a:t> МО РТ: д. Малые </a:t>
            </a:r>
            <a:r>
              <a:rPr lang="ru-RU" sz="2100" b="1" dirty="0" err="1" smtClean="0"/>
              <a:t>Кибячи</a:t>
            </a:r>
            <a:r>
              <a:rPr lang="ru-RU" sz="2100" b="1" dirty="0" smtClean="0"/>
              <a:t> </a:t>
            </a:r>
          </a:p>
          <a:p>
            <a:pPr lvl="0"/>
            <a:r>
              <a:rPr lang="ru-RU" sz="21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/>
              <a:t> </a:t>
            </a:r>
            <a:r>
              <a:rPr lang="ru-RU" sz="2100" b="1" dirty="0" err="1" smtClean="0"/>
              <a:t>Тюлячинский</a:t>
            </a:r>
            <a:r>
              <a:rPr lang="ru-RU" sz="2100" b="1" dirty="0" smtClean="0"/>
              <a:t> МО РТ: с. Верхний </a:t>
            </a:r>
            <a:r>
              <a:rPr lang="ru-RU" sz="2100" b="1" dirty="0" err="1" smtClean="0"/>
              <a:t>Кибя-Кози</a:t>
            </a:r>
            <a:endParaRPr lang="ru-RU" sz="2100" b="1" dirty="0" smtClean="0"/>
          </a:p>
          <a:p>
            <a:r>
              <a:rPr lang="ru-RU" sz="2100" dirty="0" smtClean="0">
                <a:solidFill>
                  <a:srgbClr val="00B050"/>
                </a:solidFill>
              </a:rPr>
              <a:t>Стоимость – 9,8 млн. рублей.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1520" y="1600200"/>
          <a:ext cx="8712968" cy="39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26478"/>
                <a:gridCol w="1856932"/>
                <a:gridCol w="2010354"/>
                <a:gridCol w="1058964"/>
              </a:tblGrid>
              <a:tr h="7348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программы,</a:t>
                      </a:r>
                      <a:r>
                        <a:rPr lang="ru-RU" sz="1200" baseline="0" dirty="0" smtClean="0"/>
                        <a:t> проекта, мероприятия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Сроки реализации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Госзаказчик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отвественный</a:t>
                      </a:r>
                      <a:r>
                        <a:rPr lang="ru-RU" sz="1200" dirty="0" smtClean="0"/>
                        <a:t> исполнитель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 и дата утверждения программы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Заявлено (тыс.руб.)</a:t>
                      </a:r>
                      <a:endParaRPr lang="ru-RU" sz="1200" dirty="0"/>
                    </a:p>
                  </a:txBody>
                  <a:tcPr anchor="ctr"/>
                </a:tc>
              </a:tr>
              <a:tr h="32542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Долгосрочная целевая программа Республики Татарстан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среда» на 2011-2015 годы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2011-2012 г.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2013-2015 г.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Министров РТ,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труда, занятости и социальной защиты РТ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Утверждена постановлением КМ РТ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22.09.2011 №786,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04.10.2011 №827 о внесении изменений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283 056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 г.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5779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 – 101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выполняемых работ: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входные группы в виде пандусов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тактильные плитки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Информационные указатели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Оборудованные переходы через дорогу 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Специальные лифты и подъемники в существующих зданиях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инвалидов: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Незрячие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Слабослышащие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Опорные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3292</Words>
  <Application>Microsoft Office PowerPoint</Application>
  <PresentationFormat>Экран (4:3)</PresentationFormat>
  <Paragraphs>1378</Paragraphs>
  <Slides>53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Corinthian columns design template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Вариант типового ограждения  типовой хозяйственной постройки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Предложения главам поселений Республики Татарстан  по проведению санитарно-экологического двухмесячника  </vt:lpstr>
      <vt:lpstr>Слайд 53</vt:lpstr>
    </vt:vector>
  </TitlesOfParts>
  <Company>МСАЖКХ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Субботкин</dc:creator>
  <cp:lastModifiedBy>Субботкин</cp:lastModifiedBy>
  <cp:revision>162</cp:revision>
  <dcterms:created xsi:type="dcterms:W3CDTF">2012-02-14T11:06:56Z</dcterms:created>
  <dcterms:modified xsi:type="dcterms:W3CDTF">2012-04-12T14:21:42Z</dcterms:modified>
</cp:coreProperties>
</file>