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notesSlides/notesSlide2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Layouts/slideLayout15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  <p:sldMasterId id="2147483840" r:id="rId2"/>
  </p:sldMasterIdLst>
  <p:notesMasterIdLst>
    <p:notesMasterId r:id="rId57"/>
  </p:notesMasterIdLst>
  <p:sldIdLst>
    <p:sldId id="256" r:id="rId3"/>
    <p:sldId id="273" r:id="rId4"/>
    <p:sldId id="295" r:id="rId5"/>
    <p:sldId id="296" r:id="rId6"/>
    <p:sldId id="410" r:id="rId7"/>
    <p:sldId id="411" r:id="rId8"/>
    <p:sldId id="412" r:id="rId9"/>
    <p:sldId id="413" r:id="rId10"/>
    <p:sldId id="414" r:id="rId11"/>
    <p:sldId id="415" r:id="rId12"/>
    <p:sldId id="416" r:id="rId13"/>
    <p:sldId id="387" r:id="rId14"/>
    <p:sldId id="388" r:id="rId15"/>
    <p:sldId id="389" r:id="rId16"/>
    <p:sldId id="390" r:id="rId17"/>
    <p:sldId id="391" r:id="rId18"/>
    <p:sldId id="392" r:id="rId19"/>
    <p:sldId id="393" r:id="rId20"/>
    <p:sldId id="394" r:id="rId21"/>
    <p:sldId id="395" r:id="rId22"/>
    <p:sldId id="396" r:id="rId23"/>
    <p:sldId id="336" r:id="rId24"/>
    <p:sldId id="310" r:id="rId25"/>
    <p:sldId id="263" r:id="rId26"/>
    <p:sldId id="409" r:id="rId27"/>
    <p:sldId id="398" r:id="rId28"/>
    <p:sldId id="399" r:id="rId29"/>
    <p:sldId id="400" r:id="rId30"/>
    <p:sldId id="401" r:id="rId31"/>
    <p:sldId id="402" r:id="rId32"/>
    <p:sldId id="403" r:id="rId33"/>
    <p:sldId id="404" r:id="rId34"/>
    <p:sldId id="405" r:id="rId35"/>
    <p:sldId id="337" r:id="rId36"/>
    <p:sldId id="375" r:id="rId37"/>
    <p:sldId id="397" r:id="rId38"/>
    <p:sldId id="377" r:id="rId39"/>
    <p:sldId id="319" r:id="rId40"/>
    <p:sldId id="320" r:id="rId41"/>
    <p:sldId id="322" r:id="rId42"/>
    <p:sldId id="365" r:id="rId43"/>
    <p:sldId id="378" r:id="rId44"/>
    <p:sldId id="379" r:id="rId45"/>
    <p:sldId id="380" r:id="rId46"/>
    <p:sldId id="381" r:id="rId47"/>
    <p:sldId id="407" r:id="rId48"/>
    <p:sldId id="408" r:id="rId49"/>
    <p:sldId id="382" r:id="rId50"/>
    <p:sldId id="417" r:id="rId51"/>
    <p:sldId id="418" r:id="rId52"/>
    <p:sldId id="419" r:id="rId53"/>
    <p:sldId id="406" r:id="rId54"/>
    <p:sldId id="334" r:id="rId55"/>
    <p:sldId id="272" r:id="rId56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3" d="100"/>
          <a:sy n="53" d="100"/>
        </p:scale>
        <p:origin x="-197" y="-6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notesMaster" Target="notesMasters/notesMaster1.xml"/><Relationship Id="rId61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C:\Users\&#1057;&#1086;&#1083;&#1090;&#1099;&#1085;&#1089;&#1082;&#1080;&#1081;\Desktop\&#1051;&#1080;&#1089;&#1090;%20Microsoft%20Office%20Excel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0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4304028112188924E-2"/>
          <c:y val="1.6748139095656239E-2"/>
          <c:w val="0.88217373654739695"/>
          <c:h val="0.87967851662316521"/>
        </c:manualLayout>
      </c:layout>
      <c:lineChart>
        <c:grouping val="stacked"/>
        <c:ser>
          <c:idx val="0"/>
          <c:order val="0"/>
          <c:tx>
            <c:strRef>
              <c:f>Лист2!$F$8</c:f>
              <c:strCache>
                <c:ptCount val="1"/>
                <c:pt idx="0">
                  <c:v>ввод жилья</c:v>
                </c:pt>
              </c:strCache>
            </c:strRef>
          </c:tx>
          <c:spPr>
            <a:ln w="76200">
              <a:solidFill>
                <a:srgbClr val="008000"/>
              </a:solidFill>
            </a:ln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</c:spPr>
          <c:marker>
            <c:symbol val="none"/>
          </c:marker>
          <c:dLbls>
            <c:dLbl>
              <c:idx val="0"/>
              <c:layout>
                <c:manualLayout>
                  <c:x val="-2.0464384100747728E-2"/>
                  <c:y val="3.5825012498611628E-2"/>
                </c:manualLayout>
              </c:layout>
              <c:tx>
                <c:rich>
                  <a:bodyPr/>
                  <a:lstStyle/>
                  <a:p>
                    <a:r>
                      <a:rPr lang="en-US" sz="2000" dirty="0" smtClean="0"/>
                      <a:t>1</a:t>
                    </a:r>
                    <a:r>
                      <a:rPr lang="ru-RU" sz="1200" dirty="0" smtClean="0"/>
                      <a:t> </a:t>
                    </a:r>
                    <a:r>
                      <a:rPr lang="en-US" sz="1200" dirty="0" smtClean="0"/>
                      <a:t>778</a:t>
                    </a:r>
                    <a:endParaRPr lang="en-US" sz="1200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-5.1948051948051972E-2"/>
                  <c:y val="-3.0313472114209754E-2"/>
                </c:manualLayout>
              </c:layout>
              <c:tx>
                <c:rich>
                  <a:bodyPr/>
                  <a:lstStyle/>
                  <a:p>
                    <a:r>
                      <a:rPr lang="en-US" sz="2000" dirty="0" smtClean="0"/>
                      <a:t>2</a:t>
                    </a:r>
                    <a:r>
                      <a:rPr lang="ru-RU" sz="1200" dirty="0" smtClean="0"/>
                      <a:t> </a:t>
                    </a:r>
                    <a:r>
                      <a:rPr lang="en-US" sz="1200" dirty="0" smtClean="0"/>
                      <a:t>041</a:t>
                    </a:r>
                    <a:endParaRPr lang="en-US" sz="1200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-2.9909484454939E-2"/>
                  <c:y val="-3.0313472114209754E-2"/>
                </c:manualLayout>
              </c:layout>
              <c:tx>
                <c:rich>
                  <a:bodyPr/>
                  <a:lstStyle/>
                  <a:p>
                    <a:r>
                      <a:rPr lang="ru-RU" sz="2000" dirty="0" smtClean="0"/>
                      <a:t> </a:t>
                    </a:r>
                    <a:r>
                      <a:rPr lang="en-US" sz="1200" dirty="0" smtClean="0"/>
                      <a:t>2</a:t>
                    </a:r>
                    <a:r>
                      <a:rPr lang="ru-RU" sz="1200" dirty="0" smtClean="0"/>
                      <a:t> </a:t>
                    </a:r>
                    <a:r>
                      <a:rPr lang="en-US" sz="1200" dirty="0" smtClean="0"/>
                      <a:t>222</a:t>
                    </a:r>
                    <a:endParaRPr lang="en-US" sz="1200" dirty="0"/>
                  </a:p>
                </c:rich>
              </c:tx>
              <c:showVal val="1"/>
            </c:dLbl>
            <c:dLbl>
              <c:idx val="3"/>
              <c:layout>
                <c:manualLayout>
                  <c:x val="-3.4632034632034632E-2"/>
                  <c:y val="3.8580782690812152E-2"/>
                </c:manualLayout>
              </c:layout>
              <c:tx>
                <c:rich>
                  <a:bodyPr/>
                  <a:lstStyle/>
                  <a:p>
                    <a:r>
                      <a:rPr lang="en-US" sz="2000" dirty="0" smtClean="0"/>
                      <a:t>2</a:t>
                    </a:r>
                    <a:r>
                      <a:rPr lang="ru-RU" sz="1200" dirty="0" smtClean="0"/>
                      <a:t> </a:t>
                    </a:r>
                    <a:r>
                      <a:rPr lang="en-US" sz="1200" dirty="0" smtClean="0"/>
                      <a:t>010</a:t>
                    </a:r>
                    <a:endParaRPr lang="en-US" sz="1200" dirty="0"/>
                  </a:p>
                </c:rich>
              </c:tx>
              <c:showVal val="1"/>
            </c:dLbl>
            <c:dLbl>
              <c:idx val="4"/>
              <c:layout>
                <c:manualLayout>
                  <c:x val="-2.2038567493113299E-2"/>
                  <c:y val="3.0313472114209816E-2"/>
                </c:manualLayout>
              </c:layout>
              <c:tx>
                <c:rich>
                  <a:bodyPr/>
                  <a:lstStyle/>
                  <a:p>
                    <a:r>
                      <a:rPr lang="en-US" sz="2000" dirty="0" smtClean="0"/>
                      <a:t>2</a:t>
                    </a:r>
                    <a:r>
                      <a:rPr lang="ru-RU" sz="1200" dirty="0" smtClean="0"/>
                      <a:t> </a:t>
                    </a:r>
                    <a:r>
                      <a:rPr lang="en-US" sz="1200" dirty="0" smtClean="0"/>
                      <a:t>027</a:t>
                    </a:r>
                    <a:endParaRPr lang="en-US" sz="1200" dirty="0"/>
                  </a:p>
                </c:rich>
              </c:tx>
              <c:showVal val="1"/>
            </c:dLbl>
            <c:dLbl>
              <c:idx val="5"/>
              <c:layout>
                <c:manualLayout>
                  <c:x val="-5.1948051948051972E-2"/>
                  <c:y val="-4.6848093267414716E-2"/>
                </c:manualLayout>
              </c:layout>
              <c:tx>
                <c:rich>
                  <a:bodyPr/>
                  <a:lstStyle/>
                  <a:p>
                    <a:r>
                      <a:rPr lang="en-US" sz="2000" dirty="0" smtClean="0"/>
                      <a:t>2</a:t>
                    </a:r>
                    <a:r>
                      <a:rPr lang="ru-RU" sz="1200" dirty="0" smtClean="0"/>
                      <a:t> </a:t>
                    </a:r>
                    <a:r>
                      <a:rPr lang="en-US" sz="1200" dirty="0" smtClean="0"/>
                      <a:t>390</a:t>
                    </a:r>
                    <a:endParaRPr lang="en-US" sz="1200" dirty="0"/>
                  </a:p>
                </c:rich>
              </c:tx>
              <c:showVal val="1"/>
            </c:dLbl>
            <c:dLbl>
              <c:idx val="6"/>
              <c:layout>
                <c:manualLayout>
                  <c:x val="-2.9909484454939E-2"/>
                  <c:y val="-4.4092323075214337E-2"/>
                </c:manualLayout>
              </c:layout>
              <c:tx>
                <c:rich>
                  <a:bodyPr/>
                  <a:lstStyle/>
                  <a:p>
                    <a:r>
                      <a:rPr lang="en-US" sz="2000" dirty="0" smtClean="0"/>
                      <a:t>2</a:t>
                    </a:r>
                    <a:r>
                      <a:rPr lang="ru-RU" sz="1200" dirty="0" smtClean="0"/>
                      <a:t> </a:t>
                    </a:r>
                    <a:r>
                      <a:rPr lang="en-US" sz="1200" dirty="0" smtClean="0"/>
                      <a:t>480</a:t>
                    </a:r>
                    <a:endParaRPr lang="en-US" sz="1200" dirty="0"/>
                  </a:p>
                </c:rich>
              </c:tx>
              <c:showVal val="1"/>
            </c:dLbl>
            <c:dLbl>
              <c:idx val="7"/>
              <c:layout>
                <c:manualLayout>
                  <c:x val="-2.5186934277843402E-2"/>
                  <c:y val="3.8580782690812152E-2"/>
                </c:manualLayout>
              </c:layout>
              <c:tx>
                <c:rich>
                  <a:bodyPr/>
                  <a:lstStyle/>
                  <a:p>
                    <a:r>
                      <a:rPr lang="en-US" sz="2000" dirty="0" smtClean="0"/>
                      <a:t>2</a:t>
                    </a:r>
                    <a:r>
                      <a:rPr lang="ru-RU" sz="1200" dirty="0" smtClean="0"/>
                      <a:t> </a:t>
                    </a:r>
                    <a:r>
                      <a:rPr lang="en-US" sz="1200" dirty="0" smtClean="0"/>
                      <a:t>321</a:t>
                    </a:r>
                    <a:endParaRPr lang="en-US" sz="1200" dirty="0"/>
                  </a:p>
                </c:rich>
              </c:tx>
              <c:showVal val="1"/>
            </c:dLbl>
            <c:dLbl>
              <c:idx val="8"/>
              <c:layout>
                <c:manualLayout>
                  <c:x val="-3.9354584809130178E-2"/>
                  <c:y val="-4.9603863459615913E-2"/>
                </c:manualLayout>
              </c:layout>
              <c:tx>
                <c:rich>
                  <a:bodyPr/>
                  <a:lstStyle/>
                  <a:p>
                    <a:r>
                      <a:rPr lang="en-US" sz="2000" dirty="0" smtClean="0"/>
                      <a:t>2</a:t>
                    </a:r>
                    <a:r>
                      <a:rPr lang="ru-RU" sz="1200" dirty="0" smtClean="0"/>
                      <a:t> </a:t>
                    </a:r>
                    <a:r>
                      <a:rPr lang="en-US" sz="1200" dirty="0" smtClean="0"/>
                      <a:t>555</a:t>
                    </a:r>
                    <a:endParaRPr lang="en-US" sz="1200" dirty="0"/>
                  </a:p>
                </c:rich>
              </c:tx>
              <c:showVal val="1"/>
            </c:dLbl>
            <c:dLbl>
              <c:idx val="9"/>
              <c:layout>
                <c:manualLayout>
                  <c:x val="-9.4451003541913374E-3"/>
                  <c:y val="3.8580565701033236E-2"/>
                </c:manualLayout>
              </c:layout>
              <c:tx>
                <c:rich>
                  <a:bodyPr/>
                  <a:lstStyle/>
                  <a:p>
                    <a:r>
                      <a:rPr lang="en-US" sz="2000" dirty="0" smtClean="0"/>
                      <a:t>2</a:t>
                    </a:r>
                    <a:r>
                      <a:rPr lang="ru-RU" sz="1200" dirty="0" smtClean="0"/>
                      <a:t> </a:t>
                    </a:r>
                    <a:r>
                      <a:rPr lang="en-US" sz="1200" dirty="0" smtClean="0"/>
                      <a:t>810</a:t>
                    </a:r>
                    <a:endParaRPr lang="en-US" sz="1200" dirty="0"/>
                  </a:p>
                </c:rich>
              </c:tx>
              <c:showVal val="1"/>
            </c:dLbl>
            <c:dLbl>
              <c:idx val="10"/>
              <c:delete val="1"/>
            </c:dLbl>
            <c:dLbl>
              <c:idx val="11"/>
              <c:layout>
                <c:manualLayout>
                  <c:x val="-7.5560802833530324E-2"/>
                  <c:y val="-2.2046161537607002E-2"/>
                </c:manualLayout>
              </c:layout>
              <c:tx>
                <c:rich>
                  <a:bodyPr/>
                  <a:lstStyle/>
                  <a:p>
                    <a:r>
                      <a:rPr lang="en-US" sz="2000" dirty="0" smtClean="0"/>
                      <a:t>3</a:t>
                    </a:r>
                    <a:r>
                      <a:rPr lang="ru-RU" sz="1200" dirty="0" smtClean="0"/>
                      <a:t> </a:t>
                    </a:r>
                    <a:r>
                      <a:rPr lang="en-US" sz="1200" dirty="0" smtClean="0"/>
                      <a:t>957</a:t>
                    </a:r>
                    <a:endParaRPr lang="en-US" sz="1200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2000"/>
                </a:pPr>
                <a:endParaRPr lang="ru-RU"/>
              </a:p>
            </c:txPr>
            <c:showVal val="1"/>
          </c:dLbls>
          <c:cat>
            <c:numRef>
              <c:f>Лист2!$G$7:$R$7</c:f>
              <c:numCache>
                <c:formatCode>General</c:formatCode>
                <c:ptCount val="12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1">
                  <c:v>2020</c:v>
                </c:pt>
              </c:numCache>
            </c:numRef>
          </c:cat>
          <c:val>
            <c:numRef>
              <c:f>Лист2!$G$8:$R$8</c:f>
              <c:numCache>
                <c:formatCode>General</c:formatCode>
                <c:ptCount val="12"/>
                <c:pt idx="0">
                  <c:v>1778</c:v>
                </c:pt>
                <c:pt idx="1">
                  <c:v>2041</c:v>
                </c:pt>
                <c:pt idx="2">
                  <c:v>2222</c:v>
                </c:pt>
                <c:pt idx="3">
                  <c:v>2010</c:v>
                </c:pt>
                <c:pt idx="4">
                  <c:v>2027</c:v>
                </c:pt>
                <c:pt idx="5">
                  <c:v>2390</c:v>
                </c:pt>
                <c:pt idx="6">
                  <c:v>2480</c:v>
                </c:pt>
                <c:pt idx="7">
                  <c:v>2321</c:v>
                </c:pt>
                <c:pt idx="8">
                  <c:v>2555</c:v>
                </c:pt>
                <c:pt idx="9">
                  <c:v>2810</c:v>
                </c:pt>
                <c:pt idx="10">
                  <c:v>3383</c:v>
                </c:pt>
                <c:pt idx="11">
                  <c:v>3957</c:v>
                </c:pt>
              </c:numCache>
            </c:numRef>
          </c:val>
        </c:ser>
        <c:dLbls>
          <c:showVal val="1"/>
        </c:dLbls>
        <c:marker val="1"/>
        <c:axId val="155540480"/>
        <c:axId val="157845760"/>
      </c:lineChart>
      <c:catAx>
        <c:axId val="155540480"/>
        <c:scaling>
          <c:orientation val="minMax"/>
        </c:scaling>
        <c:axPos val="b"/>
        <c:minorGridlines/>
        <c:numFmt formatCode="General" sourceLinked="1"/>
        <c:majorTickMark val="none"/>
        <c:tickLblPos val="nextTo"/>
        <c:crossAx val="157845760"/>
        <c:crosses val="autoZero"/>
        <c:auto val="1"/>
        <c:lblAlgn val="ctr"/>
        <c:lblOffset val="100"/>
      </c:catAx>
      <c:valAx>
        <c:axId val="157845760"/>
        <c:scaling>
          <c:orientation val="minMax"/>
          <c:max val="4000"/>
          <c:min val="1500"/>
        </c:scaling>
        <c:axPos val="l"/>
        <c:majorGridlines/>
        <c:numFmt formatCode="General" sourceLinked="1"/>
        <c:majorTickMark val="none"/>
        <c:tickLblPos val="nextTo"/>
        <c:crossAx val="155540480"/>
        <c:crosses val="autoZero"/>
        <c:crossBetween val="between"/>
      </c:valAx>
      <c:spPr>
        <a:ln>
          <a:solidFill>
            <a:srgbClr val="CCFFCC"/>
          </a:solidFill>
        </a:ln>
      </c:spPr>
    </c:plotArea>
    <c:plotVisOnly val="1"/>
    <c:dispBlanksAs val="zero"/>
  </c:chart>
  <c:externalData r:id="rId2"/>
  <c:userShapes r:id="rId3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0.94038</cdr:x>
      <cdr:y>0.90625</cdr:y>
    </cdr:from>
    <cdr:to>
      <cdr:x>1</cdr:x>
      <cdr:y>0.95313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704856" y="4176464"/>
          <a:ext cx="480963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dirty="0" smtClean="0"/>
            <a:t>год</a:t>
          </a:r>
          <a:endParaRPr lang="ru-RU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45BB27-21B0-401E-9CBB-6369DABE3A70}" type="datetimeFigureOut">
              <a:rPr lang="ru-RU" smtClean="0"/>
              <a:pPr/>
              <a:t>18.04.2012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A323DB-C116-45BB-88D5-694709C211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394953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331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60B9E55-F00A-462F-890A-46A48E383E97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048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C22B994-CE17-4FDF-B2E3-95D4A5A42BA5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A51584-3962-4ADB-A8B8-2AA183FC4604}" type="slidenum">
              <a:rPr lang="ru-RU" smtClean="0"/>
              <a:pPr>
                <a:defRPr/>
              </a:pPr>
              <a:t>22</a:t>
            </a:fld>
            <a:endParaRPr lang="ru-RU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A51584-3962-4ADB-A8B8-2AA183FC4604}" type="slidenum">
              <a:rPr lang="ru-RU" smtClean="0"/>
              <a:pPr>
                <a:defRPr/>
              </a:pPr>
              <a:t>23</a:t>
            </a:fld>
            <a:endParaRPr lang="ru-RU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654805D-3EC7-41EC-AB39-71B760FE50E9}" type="slidenum">
              <a:rPr lang="ru-RU" smtClean="0"/>
              <a:pPr>
                <a:defRPr/>
              </a:pPr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654805D-3EC7-41EC-AB39-71B760FE50E9}" type="slidenum">
              <a:rPr lang="ru-RU" smtClean="0"/>
              <a:pPr>
                <a:defRPr/>
              </a:pPr>
              <a:t>25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654805D-3EC7-41EC-AB39-71B760FE50E9}" type="slidenum">
              <a:rPr lang="ru-RU" smtClean="0"/>
              <a:pPr>
                <a:defRPr/>
              </a:pPr>
              <a:t>26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654805D-3EC7-41EC-AB39-71B760FE50E9}" type="slidenum">
              <a:rPr lang="ru-RU" smtClean="0"/>
              <a:pPr>
                <a:defRPr/>
              </a:pPr>
              <a:t>27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654805D-3EC7-41EC-AB39-71B760FE50E9}" type="slidenum">
              <a:rPr lang="ru-RU" smtClean="0"/>
              <a:pPr>
                <a:defRPr/>
              </a:pPr>
              <a:t>28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654805D-3EC7-41EC-AB39-71B760FE50E9}" type="slidenum">
              <a:rPr lang="ru-RU" smtClean="0"/>
              <a:pPr>
                <a:defRPr/>
              </a:pPr>
              <a:t>29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654805D-3EC7-41EC-AB39-71B760FE50E9}" type="slidenum">
              <a:rPr lang="ru-RU" smtClean="0"/>
              <a:pPr>
                <a:defRPr/>
              </a:pPr>
              <a:t>30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434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5A68DA6-C9CB-425A-A3A0-E2661C81EACA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654805D-3EC7-41EC-AB39-71B760FE50E9}" type="slidenum">
              <a:rPr lang="ru-RU" smtClean="0"/>
              <a:pPr>
                <a:defRPr/>
              </a:pPr>
              <a:t>31</a:t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654805D-3EC7-41EC-AB39-71B760FE50E9}" type="slidenum">
              <a:rPr lang="ru-RU" smtClean="0"/>
              <a:pPr>
                <a:defRPr/>
              </a:pPr>
              <a:t>32</a:t>
            </a:fld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654805D-3EC7-41EC-AB39-71B760FE50E9}" type="slidenum">
              <a:rPr lang="ru-RU" smtClean="0"/>
              <a:pPr>
                <a:defRPr/>
              </a:pPr>
              <a:t>33</a:t>
            </a:fld>
            <a:endParaRPr 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654805D-3EC7-41EC-AB39-71B760FE50E9}" type="slidenum">
              <a:rPr lang="ru-RU" smtClean="0"/>
              <a:pPr>
                <a:defRPr/>
              </a:pPr>
              <a:t>34</a:t>
            </a:fld>
            <a:endParaRPr lang="ru-R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654805D-3EC7-41EC-AB39-71B760FE50E9}" type="slidenum">
              <a:rPr lang="ru-RU" smtClean="0"/>
              <a:pPr>
                <a:defRPr/>
              </a:pPr>
              <a:t>35</a:t>
            </a:fld>
            <a:endParaRPr lang="ru-R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654805D-3EC7-41EC-AB39-71B760FE50E9}" type="slidenum">
              <a:rPr lang="ru-RU" smtClean="0"/>
              <a:pPr>
                <a:defRPr/>
              </a:pPr>
              <a:t>36</a:t>
            </a:fld>
            <a:endParaRPr lang="ru-RU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654805D-3EC7-41EC-AB39-71B760FE50E9}" type="slidenum">
              <a:rPr lang="ru-RU" smtClean="0"/>
              <a:pPr>
                <a:defRPr/>
              </a:pPr>
              <a:t>37</a:t>
            </a:fld>
            <a:endParaRPr lang="ru-RU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654805D-3EC7-41EC-AB39-71B760FE50E9}" type="slidenum">
              <a:rPr lang="ru-RU" smtClean="0"/>
              <a:pPr>
                <a:defRPr/>
              </a:pPr>
              <a:t>40</a:t>
            </a:fld>
            <a:endParaRPr lang="ru-RU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ED98637-DCB5-4727-8E96-DAD093F30FAD}" type="slidenum">
              <a:rPr lang="ru-RU" smtClean="0"/>
              <a:pPr>
                <a:defRPr/>
              </a:pPr>
              <a:t>41</a:t>
            </a:fld>
            <a:endParaRPr lang="ru-RU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654805D-3EC7-41EC-AB39-71B760FE50E9}" type="slidenum">
              <a:rPr lang="ru-RU" smtClean="0"/>
              <a:pPr>
                <a:defRPr/>
              </a:pPr>
              <a:t>42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536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983766A-4FB7-4DE4-B279-4B87ACF0C63F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654805D-3EC7-41EC-AB39-71B760FE50E9}" type="slidenum">
              <a:rPr lang="ru-RU" smtClean="0"/>
              <a:pPr>
                <a:defRPr/>
              </a:pPr>
              <a:t>43</a:t>
            </a:fld>
            <a:endParaRPr lang="ru-RU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654805D-3EC7-41EC-AB39-71B760FE50E9}" type="slidenum">
              <a:rPr lang="ru-RU" smtClean="0"/>
              <a:pPr>
                <a:defRPr/>
              </a:pPr>
              <a:t>44</a:t>
            </a:fld>
            <a:endParaRPr lang="ru-RU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654805D-3EC7-41EC-AB39-71B760FE50E9}" type="slidenum">
              <a:rPr lang="ru-RU" smtClean="0"/>
              <a:pPr>
                <a:defRPr/>
              </a:pPr>
              <a:t>45</a:t>
            </a:fld>
            <a:endParaRPr lang="ru-RU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654805D-3EC7-41EC-AB39-71B760FE50E9}" type="slidenum">
              <a:rPr lang="ru-RU" smtClean="0"/>
              <a:pPr>
                <a:defRPr/>
              </a:pPr>
              <a:t>46</a:t>
            </a:fld>
            <a:endParaRPr lang="ru-RU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654805D-3EC7-41EC-AB39-71B760FE50E9}" type="slidenum">
              <a:rPr lang="ru-RU" smtClean="0"/>
              <a:pPr>
                <a:defRPr/>
              </a:pPr>
              <a:t>47</a:t>
            </a:fld>
            <a:endParaRPr lang="ru-RU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654805D-3EC7-41EC-AB39-71B760FE50E9}" type="slidenum">
              <a:rPr lang="ru-RU" smtClean="0"/>
              <a:pPr>
                <a:defRPr/>
              </a:pPr>
              <a:t>48</a:t>
            </a:fld>
            <a:endParaRPr lang="ru-RU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654805D-3EC7-41EC-AB39-71B760FE50E9}" type="slidenum">
              <a:rPr lang="ru-RU" smtClean="0"/>
              <a:pPr>
                <a:defRPr/>
              </a:pPr>
              <a:t>54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638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0DD18B6-8B3B-4062-B1A7-5E9B68240972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741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E08492B-ACDB-4BCC-9C22-767E664F48F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843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A5C359F-47BF-4D3B-85EF-E7358D2D77A2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946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A06C60-4793-42AE-A439-D65F0601F354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048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EF8A16-4EBA-4A5F-962F-70957856700E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1707136-F8A3-4D52-8257-030331C86764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43200" y="1752600"/>
            <a:ext cx="5486400" cy="8382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43200" y="2743200"/>
            <a:ext cx="5486400" cy="457200"/>
          </a:xfrm>
        </p:spPr>
        <p:txBody>
          <a:bodyPr/>
          <a:lstStyle>
            <a:lvl1pPr marL="0" indent="0">
              <a:buFontTx/>
              <a:buNone/>
              <a:defRPr sz="2000"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2B33185D-ED8D-4136-8348-772F61A3EFC5}" type="datetimeFigureOut">
              <a:rPr lang="ru-RU" smtClean="0"/>
              <a:pPr/>
              <a:t>18.04.2012</a:t>
            </a:fld>
            <a:endParaRPr lang="ru-RU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682A0CC6-D52E-4D7A-B1C7-F5900BE55D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B33185D-ED8D-4136-8348-772F61A3EFC5}" type="datetimeFigureOut">
              <a:rPr lang="ru-RU" smtClean="0"/>
              <a:pPr/>
              <a:t>18.04.2012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2A0CC6-D52E-4D7A-B1C7-F5900BE55D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6414" y="762000"/>
            <a:ext cx="1370012" cy="4953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741613" y="762000"/>
            <a:ext cx="3962400" cy="4953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B33185D-ED8D-4136-8348-772F61A3EFC5}" type="datetimeFigureOut">
              <a:rPr lang="ru-RU" smtClean="0"/>
              <a:pPr/>
              <a:t>18.04.2012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2A0CC6-D52E-4D7A-B1C7-F5900BE55D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3185D-ED8D-4136-8348-772F61A3EFC5}" type="datetimeFigureOut">
              <a:rPr lang="ru-RU" smtClean="0"/>
              <a:pPr/>
              <a:t>18.04.2012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82A0CC6-D52E-4D7A-B1C7-F5900BE55DE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3185D-ED8D-4136-8348-772F61A3EFC5}" type="datetimeFigureOut">
              <a:rPr lang="ru-RU" smtClean="0"/>
              <a:pPr/>
              <a:t>18.04.2012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682A0CC6-D52E-4D7A-B1C7-F5900BE55DE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3185D-ED8D-4136-8348-772F61A3EFC5}" type="datetimeFigureOut">
              <a:rPr lang="ru-RU" smtClean="0"/>
              <a:pPr/>
              <a:t>18.04.2012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82A0CC6-D52E-4D7A-B1C7-F5900BE55DE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2B33185D-ED8D-4136-8348-772F61A3EFC5}" type="datetimeFigureOut">
              <a:rPr lang="ru-RU" smtClean="0"/>
              <a:pPr/>
              <a:t>18.04.2012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A0CC6-D52E-4D7A-B1C7-F5900BE55DE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3185D-ED8D-4136-8348-772F61A3EFC5}" type="datetimeFigureOut">
              <a:rPr lang="ru-RU" smtClean="0"/>
              <a:pPr/>
              <a:t>18.04.2012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682A0CC6-D52E-4D7A-B1C7-F5900BE55DE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3185D-ED8D-4136-8348-772F61A3EFC5}" type="datetimeFigureOut">
              <a:rPr lang="ru-RU" smtClean="0"/>
              <a:pPr/>
              <a:t>18.04.2012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682A0CC6-D52E-4D7A-B1C7-F5900BE55D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3185D-ED8D-4136-8348-772F61A3EFC5}" type="datetimeFigureOut">
              <a:rPr lang="ru-RU" smtClean="0"/>
              <a:pPr/>
              <a:t>18.04.2012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82A0CC6-D52E-4D7A-B1C7-F5900BE55D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82A0CC6-D52E-4D7A-B1C7-F5900BE55DE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3185D-ED8D-4136-8348-772F61A3EFC5}" type="datetimeFigureOut">
              <a:rPr lang="ru-RU" smtClean="0"/>
              <a:pPr/>
              <a:t>18.04.2012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B33185D-ED8D-4136-8348-772F61A3EFC5}" type="datetimeFigureOut">
              <a:rPr lang="ru-RU" smtClean="0"/>
              <a:pPr/>
              <a:t>18.04.2012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2A0CC6-D52E-4D7A-B1C7-F5900BE55D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682A0CC6-D52E-4D7A-B1C7-F5900BE55DE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2B33185D-ED8D-4136-8348-772F61A3EFC5}" type="datetimeFigureOut">
              <a:rPr lang="ru-RU" smtClean="0"/>
              <a:pPr/>
              <a:t>18.04.2012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cover dir="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3185D-ED8D-4136-8348-772F61A3EFC5}" type="datetimeFigureOut">
              <a:rPr lang="ru-RU" smtClean="0"/>
              <a:pPr/>
              <a:t>18.04.2012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A0CC6-D52E-4D7A-B1C7-F5900BE55D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 dir="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682A0CC6-D52E-4D7A-B1C7-F5900BE55DE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3185D-ED8D-4136-8348-772F61A3EFC5}" type="datetimeFigureOut">
              <a:rPr lang="ru-RU" smtClean="0"/>
              <a:pPr/>
              <a:t>18.04.2012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B33185D-ED8D-4136-8348-772F61A3EFC5}" type="datetimeFigureOut">
              <a:rPr lang="ru-RU" smtClean="0"/>
              <a:pPr/>
              <a:t>18.04.2012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2A0CC6-D52E-4D7A-B1C7-F5900BE55D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741614" y="1828800"/>
            <a:ext cx="2665412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559425" y="1828800"/>
            <a:ext cx="26670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B33185D-ED8D-4136-8348-772F61A3EFC5}" type="datetimeFigureOut">
              <a:rPr lang="ru-RU" smtClean="0"/>
              <a:pPr/>
              <a:t>18.04.2012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2A0CC6-D52E-4D7A-B1C7-F5900BE55D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B33185D-ED8D-4136-8348-772F61A3EFC5}" type="datetimeFigureOut">
              <a:rPr lang="ru-RU" smtClean="0"/>
              <a:pPr/>
              <a:t>18.04.2012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2A0CC6-D52E-4D7A-B1C7-F5900BE55D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B33185D-ED8D-4136-8348-772F61A3EFC5}" type="datetimeFigureOut">
              <a:rPr lang="ru-RU" smtClean="0"/>
              <a:pPr/>
              <a:t>18.04.2012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2A0CC6-D52E-4D7A-B1C7-F5900BE55D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B33185D-ED8D-4136-8348-772F61A3EFC5}" type="datetimeFigureOut">
              <a:rPr lang="ru-RU" smtClean="0"/>
              <a:pPr/>
              <a:t>18.04.2012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2A0CC6-D52E-4D7A-B1C7-F5900BE55D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B33185D-ED8D-4136-8348-772F61A3EFC5}" type="datetimeFigureOut">
              <a:rPr lang="ru-RU" smtClean="0"/>
              <a:pPr/>
              <a:t>18.04.2012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2A0CC6-D52E-4D7A-B1C7-F5900BE55D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B33185D-ED8D-4136-8348-772F61A3EFC5}" type="datetimeFigureOut">
              <a:rPr lang="ru-RU" smtClean="0"/>
              <a:pPr/>
              <a:t>18.04.2012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2A0CC6-D52E-4D7A-B1C7-F5900BE55D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41614" y="762000"/>
            <a:ext cx="548481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41614" y="1828800"/>
            <a:ext cx="5484812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5886450"/>
            <a:ext cx="1752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79551B"/>
                </a:solidFill>
                <a:latin typeface="+mn-lt"/>
              </a:defRPr>
            </a:lvl1pPr>
          </a:lstStyle>
          <a:p>
            <a:fld id="{2B33185D-ED8D-4136-8348-772F61A3EFC5}" type="datetimeFigureOut">
              <a:rPr lang="ru-RU" smtClean="0"/>
              <a:pPr/>
              <a:t>18.04.2012</a:t>
            </a:fld>
            <a:endParaRPr lang="ru-RU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886450"/>
            <a:ext cx="2895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79551B"/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77000" y="5886450"/>
            <a:ext cx="1752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79551B"/>
                </a:solidFill>
                <a:latin typeface="+mn-lt"/>
              </a:defRPr>
            </a:lvl1pPr>
          </a:lstStyle>
          <a:p>
            <a:fld id="{682A0CC6-D52E-4D7A-B1C7-F5900BE55DE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 spd="slow">
    <p:cover dir="u"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rgbClr val="79551B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rgbClr val="79551B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rgbClr val="79551B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rgbClr val="79551B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2B33185D-ED8D-4136-8348-772F61A3EFC5}" type="datetimeFigureOut">
              <a:rPr lang="ru-RU" smtClean="0"/>
              <a:pPr/>
              <a:t>18.04.2012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82A0CC6-D52E-4D7A-B1C7-F5900BE55DE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ransition spd="slow">
    <p:cover dir="u"/>
  </p:transition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5" Type="http://schemas.openxmlformats.org/officeDocument/2006/relationships/chart" Target="../charts/chart1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gi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gi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gi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gi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gi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gi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gi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gi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gi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gi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gi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gi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gi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18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gi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gi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gi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gi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gi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gi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gi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gi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gi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18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18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18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18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18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.gif"/><Relationship Id="rId4" Type="http://schemas.openxmlformats.org/officeDocument/2006/relationships/image" Target="../media/image6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email">
            <a:lum bright="8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46" y="38055"/>
            <a:ext cx="9148446" cy="6819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547664" y="6381328"/>
            <a:ext cx="61264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Апрель 2012</a:t>
            </a:r>
            <a:endParaRPr lang="ru-RU" b="1" dirty="0"/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251520" y="1989996"/>
            <a:ext cx="8712968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atar Korinna" pitchFamily="18" charset="0"/>
                <a:ea typeface="Calibri" pitchFamily="34" charset="0"/>
                <a:cs typeface="Times New Roman" pitchFamily="18" charset="0"/>
              </a:rPr>
              <a:t>Обучающий семинар-совещание 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atar Korinna" pitchFamily="18" charset="0"/>
                <a:ea typeface="Calibri" pitchFamily="34" charset="0"/>
                <a:cs typeface="Times New Roman" pitchFamily="18" charset="0"/>
              </a:rPr>
              <a:t>для глав поселений 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tar Korinna" pitchFamily="18" charset="0"/>
                <a:ea typeface="Calibri" pitchFamily="34" charset="0"/>
                <a:cs typeface="Times New Roman" pitchFamily="18" charset="0"/>
              </a:rPr>
              <a:t>Республики Татарстан</a:t>
            </a:r>
          </a:p>
          <a:p>
            <a:pPr algn="ctr"/>
            <a:endParaRPr lang="ru-RU" sz="1200" b="1" dirty="0" smtClean="0"/>
          </a:p>
          <a:p>
            <a:pPr algn="ctr"/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latin typeface="Tatar Korinna" pitchFamily="18" charset="0"/>
                <a:cs typeface="Arial" pitchFamily="34" charset="0"/>
              </a:rPr>
              <a:t>Строительство, архитектура и жилищно-коммунальное хозяйство Республики Татарстан</a:t>
            </a:r>
          </a:p>
        </p:txBody>
      </p:sp>
      <p:pic>
        <p:nvPicPr>
          <p:cNvPr id="13314" name="Picture 2" descr="Герб РТ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9512" y="188640"/>
            <a:ext cx="1468513" cy="1488777"/>
          </a:xfrm>
          <a:prstGeom prst="rect">
            <a:avLst/>
          </a:prstGeom>
          <a:noFill/>
        </p:spPr>
      </p:pic>
      <p:pic>
        <p:nvPicPr>
          <p:cNvPr id="6" name="Рисунок 5" descr="11111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7452320" y="188640"/>
            <a:ext cx="1512168" cy="1512168"/>
          </a:xfrm>
          <a:prstGeom prst="rect">
            <a:avLst/>
          </a:prstGeom>
        </p:spPr>
      </p:pic>
    </p:spTree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100392" y="188640"/>
            <a:ext cx="8255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омер слайда 1"/>
          <p:cNvSpPr txBox="1">
            <a:spLocks noGrp="1"/>
          </p:cNvSpPr>
          <p:nvPr/>
        </p:nvSpPr>
        <p:spPr>
          <a:xfrm>
            <a:off x="0" y="64008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/>
          <a:lstStyle/>
          <a:p>
            <a:pPr algn="ctr">
              <a:defRPr/>
            </a:pPr>
            <a:fld id="{484863D1-79D1-494D-956E-79E559061356}" type="slidenum">
              <a:rPr lang="ru-RU" sz="1400">
                <a:solidFill>
                  <a:srgbClr val="FFFFFF"/>
                </a:solidFill>
                <a:latin typeface="+mj-lt"/>
                <a:ea typeface="+mj-ea"/>
                <a:cs typeface="+mj-cs"/>
              </a:rPr>
              <a:pPr algn="ctr">
                <a:defRPr/>
              </a:pPr>
              <a:t>10</a:t>
            </a:fld>
            <a:endParaRPr lang="ru-RU" sz="1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Picture 2" descr="Герб РТ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9512" y="188640"/>
            <a:ext cx="792088" cy="803018"/>
          </a:xfrm>
          <a:prstGeom prst="rect">
            <a:avLst/>
          </a:prstGeom>
          <a:noFill/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467544" y="836712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Программа строительства и капитального ремонта </a:t>
            </a:r>
            <a:r>
              <a:rPr kumimoji="0" lang="ru-RU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Фельдшерско</a:t>
            </a: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–акушерских пунктов (ФАП)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200" b="1" dirty="0" smtClean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2012г.</a:t>
            </a:r>
            <a:endParaRPr kumimoji="0" lang="ru-RU" sz="2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179512" y="1927373"/>
            <a:ext cx="8784976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Объем финансирования             	– 330 млн. руб.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Строительство </a:t>
            </a:r>
            <a:r>
              <a:rPr kumimoji="0" lang="ru-RU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ФАПов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	– 115,4 млн. руб.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Кап. ремонт </a:t>
            </a:r>
            <a:r>
              <a:rPr kumimoji="0" lang="ru-RU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ФАПов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	– 194,3 млн. руб.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Приобретение сумок-укладок  	– 20,3 млн. руб.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Конструкция здания – быстровозводимые модульные конструкции заводской готовности.</a:t>
            </a: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Производитель: </a:t>
            </a: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Азнакаевский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завод «</a:t>
            </a:r>
            <a:r>
              <a:rPr kumimoji="0" lang="ru-RU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Нефтемаш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»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100392" y="188640"/>
            <a:ext cx="8255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омер слайда 1"/>
          <p:cNvSpPr txBox="1">
            <a:spLocks noGrp="1"/>
          </p:cNvSpPr>
          <p:nvPr/>
        </p:nvSpPr>
        <p:spPr>
          <a:xfrm>
            <a:off x="0" y="64008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/>
          <a:lstStyle/>
          <a:p>
            <a:pPr algn="ctr">
              <a:defRPr/>
            </a:pPr>
            <a:fld id="{484863D1-79D1-494D-956E-79E559061356}" type="slidenum">
              <a:rPr lang="ru-RU" sz="1400">
                <a:solidFill>
                  <a:srgbClr val="FFFFFF"/>
                </a:solidFill>
                <a:latin typeface="+mj-lt"/>
                <a:ea typeface="+mj-ea"/>
                <a:cs typeface="+mj-cs"/>
              </a:rPr>
              <a:pPr algn="ctr">
                <a:defRPr/>
              </a:pPr>
              <a:t>11</a:t>
            </a:fld>
            <a:endParaRPr lang="ru-RU" sz="1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Picture 2" descr="Герб РТ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9512" y="188640"/>
            <a:ext cx="792088" cy="803018"/>
          </a:xfrm>
          <a:prstGeom prst="rect">
            <a:avLst/>
          </a:prstGeom>
          <a:noFill/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539552" y="404664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Программа строительства и капитального ремонта </a:t>
            </a:r>
            <a:r>
              <a:rPr kumimoji="0" lang="ru-RU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Фельдшерско</a:t>
            </a: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–акушерских пунктов (ФАП)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200" b="1" dirty="0" smtClean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2012г.</a:t>
            </a:r>
            <a:endParaRPr kumimoji="0" lang="ru-RU" sz="2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9329" name="Rectangle 1"/>
          <p:cNvSpPr>
            <a:spLocks noChangeArrowheads="1"/>
          </p:cNvSpPr>
          <p:nvPr/>
        </p:nvSpPr>
        <p:spPr bwMode="auto">
          <a:xfrm>
            <a:off x="251520" y="2309060"/>
            <a:ext cx="8784976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35038">
              <a:buFont typeface="Arial" pitchFamily="34" charset="0"/>
              <a:buChar char="•"/>
              <a:tabLst>
                <a:tab pos="3671888" algn="l"/>
              </a:tabLst>
            </a:pPr>
            <a:r>
              <a:rPr lang="ru-RU" sz="2400" b="1" dirty="0" smtClean="0"/>
              <a:t>Арский </a:t>
            </a:r>
            <a:r>
              <a:rPr lang="ru-RU" sz="2400" b="1" dirty="0" smtClean="0"/>
              <a:t>	</a:t>
            </a:r>
            <a:r>
              <a:rPr lang="ru-RU" sz="2400" b="1" dirty="0" smtClean="0"/>
              <a:t>– </a:t>
            </a:r>
            <a:r>
              <a:rPr lang="ru-RU" sz="2400" b="1" u="sng" dirty="0" err="1" smtClean="0"/>
              <a:t>Мендюшский</a:t>
            </a:r>
            <a:r>
              <a:rPr lang="ru-RU" sz="2400" b="1" u="sng" dirty="0" smtClean="0"/>
              <a:t> ФАП</a:t>
            </a:r>
          </a:p>
          <a:p>
            <a:pPr>
              <a:buFont typeface="Arial" pitchFamily="34" charset="0"/>
              <a:buChar char="•"/>
              <a:tabLst>
                <a:tab pos="3675063" algn="l"/>
              </a:tabLst>
            </a:pPr>
            <a:r>
              <a:rPr lang="ru-RU" sz="2400" b="1" dirty="0" err="1" smtClean="0"/>
              <a:t>Атнинский</a:t>
            </a:r>
            <a:r>
              <a:rPr lang="ru-RU" sz="2400" b="1" dirty="0" smtClean="0"/>
              <a:t> </a:t>
            </a:r>
            <a:r>
              <a:rPr lang="ru-RU" sz="2400" b="1" dirty="0" smtClean="0"/>
              <a:t>	– </a:t>
            </a:r>
            <a:r>
              <a:rPr lang="ru-RU" sz="2400" b="1" u="sng" dirty="0" err="1" smtClean="0"/>
              <a:t>Ислетарский</a:t>
            </a:r>
            <a:r>
              <a:rPr lang="ru-RU" sz="2400" b="1" u="sng" dirty="0" smtClean="0"/>
              <a:t> ФАП</a:t>
            </a:r>
          </a:p>
          <a:p>
            <a:pPr>
              <a:buFont typeface="Arial" pitchFamily="34" charset="0"/>
              <a:buChar char="•"/>
              <a:tabLst>
                <a:tab pos="3582988" algn="l"/>
              </a:tabLst>
            </a:pPr>
            <a:r>
              <a:rPr lang="ru-RU" sz="2400" b="1" dirty="0" err="1" smtClean="0"/>
              <a:t>Балтасинский</a:t>
            </a:r>
            <a:r>
              <a:rPr lang="ru-RU" sz="2400" b="1" dirty="0" smtClean="0"/>
              <a:t> 	</a:t>
            </a:r>
            <a:r>
              <a:rPr lang="ru-RU" sz="2400" b="1" dirty="0" smtClean="0"/>
              <a:t>	– </a:t>
            </a:r>
            <a:r>
              <a:rPr lang="ru-RU" sz="2400" b="1" u="sng" dirty="0" err="1" smtClean="0"/>
              <a:t>Гондревский</a:t>
            </a:r>
            <a:r>
              <a:rPr lang="ru-RU" sz="2400" b="1" u="sng" dirty="0" smtClean="0"/>
              <a:t> ФАП</a:t>
            </a:r>
          </a:p>
          <a:p>
            <a:pPr>
              <a:buFont typeface="Arial" pitchFamily="34" charset="0"/>
              <a:buChar char="•"/>
              <a:tabLst>
                <a:tab pos="3582988" algn="l"/>
              </a:tabLst>
            </a:pPr>
            <a:r>
              <a:rPr lang="ru-RU" sz="2400" b="1" dirty="0" err="1" smtClean="0"/>
              <a:t>Верхнеуслонский</a:t>
            </a:r>
            <a:r>
              <a:rPr lang="ru-RU" sz="2400" b="1" dirty="0" smtClean="0"/>
              <a:t>	 – </a:t>
            </a:r>
            <a:r>
              <a:rPr lang="ru-RU" sz="2400" b="1" u="sng" dirty="0" smtClean="0"/>
              <a:t>Тат. </a:t>
            </a:r>
            <a:r>
              <a:rPr lang="ru-RU" sz="2400" b="1" u="sng" dirty="0" err="1" smtClean="0"/>
              <a:t>Бурнашевский</a:t>
            </a:r>
            <a:r>
              <a:rPr lang="ru-RU" sz="2400" b="1" u="sng" dirty="0" smtClean="0"/>
              <a:t> ФАП</a:t>
            </a:r>
          </a:p>
          <a:p>
            <a:pPr defTabSz="839788">
              <a:buFont typeface="Arial" pitchFamily="34" charset="0"/>
              <a:buChar char="•"/>
              <a:tabLst>
                <a:tab pos="3582988" algn="l"/>
              </a:tabLst>
            </a:pPr>
            <a:r>
              <a:rPr lang="ru-RU" sz="2400" b="1" dirty="0" err="1" smtClean="0"/>
              <a:t>Высокогорский</a:t>
            </a:r>
            <a:r>
              <a:rPr lang="ru-RU" sz="2400" b="1" dirty="0" smtClean="0"/>
              <a:t> 	 – </a:t>
            </a:r>
            <a:r>
              <a:rPr lang="ru-RU" sz="2400" b="1" u="sng" dirty="0" err="1" smtClean="0"/>
              <a:t>Сосмагинский</a:t>
            </a:r>
            <a:r>
              <a:rPr lang="ru-RU" sz="2400" b="1" u="sng" dirty="0" smtClean="0"/>
              <a:t> ФАП</a:t>
            </a:r>
            <a:r>
              <a:rPr lang="ru-RU" sz="2400" b="1" dirty="0" smtClean="0"/>
              <a:t>         </a:t>
            </a:r>
          </a:p>
          <a:p>
            <a:pPr>
              <a:buFont typeface="Arial" pitchFamily="34" charset="0"/>
              <a:buChar char="•"/>
              <a:tabLst>
                <a:tab pos="3582988" algn="l"/>
              </a:tabLst>
            </a:pPr>
            <a:r>
              <a:rPr lang="ru-RU" sz="2400" b="1" dirty="0" err="1" smtClean="0"/>
              <a:t>Зеленодольский</a:t>
            </a:r>
            <a:r>
              <a:rPr lang="ru-RU" sz="2400" b="1" dirty="0" smtClean="0"/>
              <a:t> 	</a:t>
            </a:r>
            <a:r>
              <a:rPr lang="ru-RU" sz="2400" b="1" dirty="0" smtClean="0"/>
              <a:t>	– </a:t>
            </a:r>
            <a:r>
              <a:rPr lang="ru-RU" sz="2400" b="1" u="sng" dirty="0" err="1" smtClean="0"/>
              <a:t>Кургузинский</a:t>
            </a:r>
            <a:r>
              <a:rPr lang="ru-RU" sz="2400" b="1" u="sng" dirty="0" smtClean="0"/>
              <a:t> ФАП</a:t>
            </a:r>
          </a:p>
          <a:p>
            <a:pPr>
              <a:buFont typeface="Arial" pitchFamily="34" charset="0"/>
              <a:buChar char="•"/>
              <a:tabLst>
                <a:tab pos="3582988" algn="l"/>
              </a:tabLst>
            </a:pPr>
            <a:r>
              <a:rPr lang="ru-RU" sz="2400" b="1" dirty="0" smtClean="0"/>
              <a:t>Лаишевский 		– </a:t>
            </a:r>
            <a:r>
              <a:rPr lang="ru-RU" sz="2400" b="1" u="sng" dirty="0" err="1" smtClean="0"/>
              <a:t>Большекабанский</a:t>
            </a:r>
            <a:r>
              <a:rPr lang="ru-RU" sz="2400" b="1" u="sng" dirty="0" smtClean="0"/>
              <a:t> ФАП</a:t>
            </a:r>
          </a:p>
          <a:p>
            <a:pPr>
              <a:tabLst>
                <a:tab pos="3582988" algn="l"/>
              </a:tabLst>
            </a:pPr>
            <a:r>
              <a:rPr lang="ru-RU" sz="2400" b="1" dirty="0" smtClean="0"/>
              <a:t>	 – </a:t>
            </a:r>
            <a:r>
              <a:rPr lang="ru-RU" sz="2400" b="1" u="sng" dirty="0" err="1" smtClean="0"/>
              <a:t>Ташкирменский</a:t>
            </a:r>
            <a:r>
              <a:rPr lang="ru-RU" sz="2400" b="1" u="sng" dirty="0" smtClean="0"/>
              <a:t> ФАП</a:t>
            </a:r>
          </a:p>
          <a:p>
            <a:pPr>
              <a:buFont typeface="Arial" pitchFamily="34" charset="0"/>
              <a:buChar char="•"/>
              <a:tabLst>
                <a:tab pos="3582988" algn="l"/>
              </a:tabLst>
            </a:pPr>
            <a:r>
              <a:rPr lang="ru-RU" sz="2400" b="1" dirty="0" err="1" smtClean="0"/>
              <a:t>Пестречинский</a:t>
            </a:r>
            <a:r>
              <a:rPr lang="ru-RU" sz="2400" b="1" dirty="0" smtClean="0"/>
              <a:t> 		– </a:t>
            </a:r>
            <a:r>
              <a:rPr lang="ru-RU" sz="2400" b="1" u="sng" dirty="0" smtClean="0"/>
              <a:t>Конский ФАП</a:t>
            </a:r>
            <a:endParaRPr lang="ru-RU" sz="2400" b="1" dirty="0" smtClean="0"/>
          </a:p>
        </p:txBody>
      </p:sp>
    </p:spTree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Object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1013" y="188913"/>
            <a:ext cx="8255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Номер слайда 1"/>
          <p:cNvSpPr txBox="1">
            <a:spLocks noGrp="1"/>
          </p:cNvSpPr>
          <p:nvPr/>
        </p:nvSpPr>
        <p:spPr>
          <a:xfrm>
            <a:off x="0" y="64008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9D12E3F6-B666-44AF-ABE3-A9BF8BE848AE}" type="slidenum">
              <a:rPr lang="ru-RU" sz="1400">
                <a:solidFill>
                  <a:srgbClr val="FFFFFF"/>
                </a:solidFill>
                <a:latin typeface="+mj-lt"/>
                <a:ea typeface="+mj-ea"/>
                <a:cs typeface="+mj-cs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12</a:t>
            </a:fld>
            <a:endParaRPr lang="ru-RU" sz="1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052" name="Picture 2" descr="Герб РТ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188913"/>
            <a:ext cx="792162" cy="80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" name="TextBox 3"/>
          <p:cNvSpPr txBox="1">
            <a:spLocks noChangeArrowheads="1"/>
          </p:cNvSpPr>
          <p:nvPr/>
        </p:nvSpPr>
        <p:spPr bwMode="auto">
          <a:xfrm>
            <a:off x="900113" y="260350"/>
            <a:ext cx="7056437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rgbClr val="0000FF"/>
                </a:solidFill>
                <a:latin typeface="Calibri" pitchFamily="34" charset="0"/>
              </a:rPr>
              <a:t>Ввод жилья в РТ 2006-2020 гг.</a:t>
            </a:r>
          </a:p>
          <a:p>
            <a:pPr algn="ctr"/>
            <a:r>
              <a:rPr lang="ru-RU" sz="2800" b="1">
                <a:solidFill>
                  <a:srgbClr val="0000FF"/>
                </a:solidFill>
                <a:latin typeface="Calibri" pitchFamily="34" charset="0"/>
              </a:rPr>
              <a:t>(тыс. кв. метров)</a:t>
            </a:r>
            <a:endParaRPr lang="ru-RU" sz="2800" b="1">
              <a:solidFill>
                <a:srgbClr val="00B050"/>
              </a:solidFill>
              <a:latin typeface="Calibri" pitchFamily="34" charset="0"/>
            </a:endParaRPr>
          </a:p>
        </p:txBody>
      </p:sp>
      <p:graphicFrame>
        <p:nvGraphicFramePr>
          <p:cNvPr id="17" name="Диаграмма 16"/>
          <p:cNvGraphicFramePr/>
          <p:nvPr/>
        </p:nvGraphicFramePr>
        <p:xfrm>
          <a:off x="539552" y="1628800"/>
          <a:ext cx="8067675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055" name="TextBox 15"/>
          <p:cNvSpPr txBox="1">
            <a:spLocks noChangeArrowheads="1"/>
          </p:cNvSpPr>
          <p:nvPr/>
        </p:nvSpPr>
        <p:spPr bwMode="auto">
          <a:xfrm>
            <a:off x="7092950" y="1196975"/>
            <a:ext cx="18716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latin typeface="Calibri" pitchFamily="34" charset="0"/>
              </a:rPr>
              <a:t>1 кв.м. /чел.</a:t>
            </a:r>
          </a:p>
        </p:txBody>
      </p:sp>
      <p:sp>
        <p:nvSpPr>
          <p:cNvPr id="20" name="Овал 19"/>
          <p:cNvSpPr/>
          <p:nvPr/>
        </p:nvSpPr>
        <p:spPr>
          <a:xfrm>
            <a:off x="7812088" y="1557338"/>
            <a:ext cx="288925" cy="287337"/>
          </a:xfrm>
          <a:prstGeom prst="ellipse">
            <a:avLst/>
          </a:prstGeom>
          <a:solidFill>
            <a:srgbClr val="FF0000">
              <a:alpha val="51000"/>
            </a:srgbClr>
          </a:solidFill>
          <a:ln w="22225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3"/>
          <p:cNvSpPr txBox="1">
            <a:spLocks noChangeArrowheads="1"/>
          </p:cNvSpPr>
          <p:nvPr/>
        </p:nvSpPr>
        <p:spPr bwMode="auto">
          <a:xfrm>
            <a:off x="342900" y="144463"/>
            <a:ext cx="8785225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600" b="1">
                <a:latin typeface="Calibri" pitchFamily="34" charset="0"/>
              </a:rPr>
              <a:t>Жилищное строительство 2012 года</a:t>
            </a:r>
          </a:p>
          <a:p>
            <a:pPr algn="ctr"/>
            <a:r>
              <a:rPr lang="ru-RU" sz="2000" b="1">
                <a:solidFill>
                  <a:srgbClr val="0000FF"/>
                </a:solidFill>
                <a:latin typeface="Calibri" pitchFamily="34" charset="0"/>
              </a:rPr>
              <a:t>(на 18.04.2012г.)</a:t>
            </a:r>
          </a:p>
        </p:txBody>
      </p:sp>
      <p:sp>
        <p:nvSpPr>
          <p:cNvPr id="5" name="Номер слайда 1"/>
          <p:cNvSpPr txBox="1">
            <a:spLocks noGrp="1"/>
          </p:cNvSpPr>
          <p:nvPr/>
        </p:nvSpPr>
        <p:spPr>
          <a:xfrm>
            <a:off x="0" y="64008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0406ABE7-4958-4626-BF43-06B9FB9CD619}" type="slidenum">
              <a:rPr lang="ru-RU" sz="1400">
                <a:solidFill>
                  <a:srgbClr val="FFFFFF"/>
                </a:solidFill>
                <a:latin typeface="+mj-lt"/>
                <a:ea typeface="+mj-ea"/>
                <a:cs typeface="+mj-cs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13</a:t>
            </a:fld>
            <a:endParaRPr lang="ru-RU" sz="1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92527" y="1117265"/>
          <a:ext cx="8749096" cy="4904026"/>
        </p:xfrm>
        <a:graphic>
          <a:graphicData uri="http://schemas.openxmlformats.org/drawingml/2006/table">
            <a:tbl>
              <a:tblPr/>
              <a:tblGrid>
                <a:gridCol w="291704"/>
                <a:gridCol w="2071545"/>
                <a:gridCol w="1008112"/>
                <a:gridCol w="1008112"/>
                <a:gridCol w="864096"/>
                <a:gridCol w="864096"/>
                <a:gridCol w="1440160"/>
                <a:gridCol w="1201271"/>
              </a:tblGrid>
              <a:tr h="10245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№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МО РТ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План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кв.м.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Факт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кв.м.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%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от плана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Остаток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кв.м.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Обеспеченность жильем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(кв.м/чел.)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Ввод жилья на 1 человека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(кв.м/чел.) 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FFFFCC"/>
                    </a:solidFill>
                  </a:tcPr>
                </a:tc>
              </a:tr>
              <a:tr h="4849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Арский</a:t>
                      </a:r>
                      <a:endParaRPr lang="ru-RU" sz="1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1" i="0" u="none" strike="noStrik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29 0</a:t>
                      </a:r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00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r>
                        <a:rPr lang="ru-RU" sz="1800" b="1" i="0" u="none" strike="noStrik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165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  <a:r>
                        <a:rPr lang="ru-RU" sz="1800" b="1" i="0" u="none" strike="noStrik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835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22,0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0,422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</a:tr>
              <a:tr h="4849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Атнинский</a:t>
                      </a:r>
                      <a:endParaRPr lang="ru-RU" sz="1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6 000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sz="1800" b="1" i="0" u="none" strike="noStrik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503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lang="ru-RU" sz="1800" b="1" i="0" u="none" strike="noStrik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497</a:t>
                      </a:r>
                      <a:endParaRPr lang="ru-RU" sz="1800" b="1" i="0" u="none" strike="noStrike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23,0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0,274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</a:tr>
              <a:tr h="4849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Балтасинский</a:t>
                      </a:r>
                      <a:endParaRPr lang="ru-RU" sz="1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1" i="0" u="none" strike="noStrik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12 000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r>
                        <a:rPr lang="ru-RU" sz="1800" b="1" i="0" u="none" strike="noStrik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597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55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r>
                        <a:rPr lang="ru-RU" sz="1800" b="1" i="0" u="none" strike="noStrik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403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21,9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0,264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</a:tr>
              <a:tr h="4849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Верхнеуслонский</a:t>
                      </a:r>
                      <a:endParaRPr lang="ru-RU" sz="1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14 500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r>
                        <a:rPr lang="ru-RU" sz="1800" b="1" i="0" u="none" strike="noStrik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604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39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r>
                        <a:rPr lang="ru-RU" sz="1800" b="1" i="0" u="none" strike="noStrik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896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36,5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0,721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</a:tr>
              <a:tr h="4849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Высокогорский</a:t>
                      </a:r>
                      <a:endParaRPr lang="ru-RU" sz="1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40 000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r>
                        <a:rPr lang="ru-RU" sz="1800" b="1" i="0" u="none" strike="noStrik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417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41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  <a:r>
                        <a:rPr lang="ru-RU" sz="1800" b="1" i="0" u="none" strike="noStrik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583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24,7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0,683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</a:tr>
              <a:tr h="4849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Зеленодольский</a:t>
                      </a:r>
                      <a:endParaRPr lang="ru-RU" sz="1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130 000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r>
                        <a:rPr lang="ru-RU" sz="1800" b="1" i="0" u="none" strike="noStrik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471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115</a:t>
                      </a:r>
                      <a:r>
                        <a:rPr lang="ru-RU" sz="1800" b="1" i="0" u="none" strike="noStrik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529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24,6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0,713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</a:tr>
              <a:tr h="4849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</a:t>
                      </a:r>
                      <a:endParaRPr lang="ru-RU" sz="18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Лаишевский</a:t>
                      </a:r>
                      <a:endParaRPr lang="ru-RU" sz="1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47 000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  <a:r>
                        <a:rPr lang="ru-RU" sz="1800" b="1" i="0" u="none" strike="noStrik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244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39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28</a:t>
                      </a:r>
                      <a:r>
                        <a:rPr lang="ru-RU" sz="1800" b="1" i="0" u="none" strike="noStrik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756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38,8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1,099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</a:tr>
              <a:tr h="4849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</a:t>
                      </a:r>
                      <a:endParaRPr lang="ru-RU" sz="18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Пестречинский</a:t>
                      </a:r>
                      <a:endParaRPr lang="ru-RU" sz="1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22 000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11 536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52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10 464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27,5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0,598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  <p:sp>
        <p:nvSpPr>
          <p:cNvPr id="3077" name="TextBox 8"/>
          <p:cNvSpPr txBox="1">
            <a:spLocks noChangeArrowheads="1"/>
          </p:cNvSpPr>
          <p:nvPr/>
        </p:nvSpPr>
        <p:spPr bwMode="auto">
          <a:xfrm>
            <a:off x="539750" y="6308725"/>
            <a:ext cx="84248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i="1">
                <a:latin typeface="Calibri" pitchFamily="34" charset="0"/>
              </a:rPr>
              <a:t>Обеспеченность жильем по Республике Татарстан – 23,3 кв.м./чел</a:t>
            </a:r>
          </a:p>
        </p:txBody>
      </p:sp>
      <p:pic>
        <p:nvPicPr>
          <p:cNvPr id="3078" name="Object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1013" y="188913"/>
            <a:ext cx="8255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2" descr="Герб РТ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188913"/>
            <a:ext cx="792162" cy="80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3"/>
          <p:cNvSpPr txBox="1">
            <a:spLocks noChangeArrowheads="1"/>
          </p:cNvSpPr>
          <p:nvPr/>
        </p:nvSpPr>
        <p:spPr bwMode="auto">
          <a:xfrm>
            <a:off x="263525" y="20638"/>
            <a:ext cx="8785225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latin typeface="Calibri" pitchFamily="34" charset="0"/>
              </a:rPr>
              <a:t>Ввод жилья в </a:t>
            </a:r>
          </a:p>
          <a:p>
            <a:pPr algn="ctr"/>
            <a:r>
              <a:rPr lang="ru-RU" sz="2800" b="1">
                <a:latin typeface="Calibri" pitchFamily="34" charset="0"/>
              </a:rPr>
              <a:t>Арском МО РТ в 2012 году</a:t>
            </a:r>
          </a:p>
        </p:txBody>
      </p:sp>
      <p:sp>
        <p:nvSpPr>
          <p:cNvPr id="5" name="Номер слайда 1"/>
          <p:cNvSpPr txBox="1">
            <a:spLocks noGrp="1"/>
          </p:cNvSpPr>
          <p:nvPr/>
        </p:nvSpPr>
        <p:spPr>
          <a:xfrm>
            <a:off x="0" y="64008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61854A96-5315-4A6B-835A-07BF410FE4EA}" type="slidenum">
              <a:rPr lang="ru-RU" sz="1400">
                <a:solidFill>
                  <a:srgbClr val="FFFFFF"/>
                </a:solidFill>
                <a:latin typeface="+mj-lt"/>
                <a:ea typeface="+mj-ea"/>
                <a:cs typeface="+mj-cs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14</a:t>
            </a:fld>
            <a:endParaRPr lang="ru-RU" sz="1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233112" y="980728"/>
          <a:ext cx="8910888" cy="5793642"/>
        </p:xfrm>
        <a:graphic>
          <a:graphicData uri="http://schemas.openxmlformats.org/drawingml/2006/table">
            <a:tbl>
              <a:tblPr/>
              <a:tblGrid>
                <a:gridCol w="2859487"/>
                <a:gridCol w="4176464"/>
                <a:gridCol w="864096"/>
                <a:gridCol w="1010841"/>
              </a:tblGrid>
              <a:tr h="72435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latin typeface="Times New Roman"/>
                        </a:rPr>
                        <a:t>Программа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4164" marR="4164" marT="41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latin typeface="Times New Roman"/>
                        </a:rPr>
                        <a:t>Наименование объекта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4164" marR="4164" marT="41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latin typeface="Times New Roman"/>
                        </a:rPr>
                        <a:t>Кол-во квартир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4164" marR="4164" marT="41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latin typeface="Times New Roman"/>
                        </a:rPr>
                        <a:t>Общая площадь</a:t>
                      </a:r>
                    </a:p>
                    <a:p>
                      <a:pPr algn="ctr" fontAlgn="ctr"/>
                      <a:r>
                        <a:rPr lang="ru-RU" sz="1400" b="1" i="0" u="none" strike="noStrike" dirty="0" smtClean="0">
                          <a:latin typeface="Times New Roman"/>
                        </a:rPr>
                        <a:t>кв.м.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4164" marR="4164" marT="41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</a:tr>
              <a:tr h="49049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latin typeface="Times New Roman"/>
                        </a:rPr>
                        <a:t>Социальная ипотека</a:t>
                      </a:r>
                    </a:p>
                  </a:txBody>
                  <a:tcPr marL="4164" marR="4164" marT="41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latin typeface="Times New Roman"/>
                        </a:rPr>
                        <a:t>12-кв. ж.д. по ул. </a:t>
                      </a:r>
                      <a:r>
                        <a:rPr lang="ru-RU" sz="1400" b="0" i="0" u="none" strike="noStrike" dirty="0" err="1">
                          <a:latin typeface="Times New Roman"/>
                        </a:rPr>
                        <a:t>Зайнуллина</a:t>
                      </a:r>
                      <a:r>
                        <a:rPr lang="ru-RU" sz="1400" b="0" i="0" u="none" strike="noStrike" dirty="0">
                          <a:latin typeface="Times New Roman"/>
                        </a:rPr>
                        <a:t> № </a:t>
                      </a:r>
                      <a:r>
                        <a:rPr lang="ru-RU" sz="1400" b="0" i="0" u="none" strike="noStrike" dirty="0" smtClean="0">
                          <a:latin typeface="Times New Roman"/>
                        </a:rPr>
                        <a:t>13А</a:t>
                      </a:r>
                      <a:r>
                        <a:rPr lang="ru-RU" sz="1400" b="0" i="0" u="none" strike="noStrike" baseline="0" dirty="0" smtClean="0">
                          <a:latin typeface="Times New Roman"/>
                        </a:rPr>
                        <a:t> </a:t>
                      </a:r>
                      <a:r>
                        <a:rPr lang="ru-RU" sz="1400" b="0" i="0" u="none" strike="noStrike" dirty="0" smtClean="0">
                          <a:latin typeface="Times New Roman"/>
                        </a:rPr>
                        <a:t>в </a:t>
                      </a:r>
                      <a:r>
                        <a:rPr lang="ru-RU" sz="1400" b="0" i="0" u="none" strike="noStrike" dirty="0">
                          <a:latin typeface="Times New Roman"/>
                        </a:rPr>
                        <a:t>г.Арск 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latin typeface="Times New Roman"/>
                        </a:rPr>
                        <a:t>12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latin typeface="Times New Roman"/>
                        </a:rPr>
                        <a:t>517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</a:tr>
              <a:tr h="99129">
                <a:tc gridSpan="2"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latin typeface="Times New Roman"/>
                        </a:rPr>
                        <a:t>Итого:</a:t>
                      </a:r>
                    </a:p>
                  </a:txBody>
                  <a:tcPr marL="4164" marR="4164" marT="41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latin typeface="Times New Roman"/>
                        </a:rPr>
                        <a:t>12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latin typeface="Times New Roman"/>
                        </a:rPr>
                        <a:t>517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</a:tr>
              <a:tr h="280576">
                <a:tc rowSpan="5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latin typeface="Times New Roman"/>
                        </a:rPr>
                        <a:t>Программа улучшения жилищных условий ветеранов ВОВ</a:t>
                      </a:r>
                    </a:p>
                  </a:txBody>
                  <a:tcPr marL="4164" marR="4164" marT="41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latin typeface="Times New Roman"/>
                        </a:rPr>
                        <a:t>24 кв. ж.д. по ул. Большая № </a:t>
                      </a:r>
                      <a:r>
                        <a:rPr lang="ru-RU" sz="1400" b="0" i="0" u="none" strike="noStrike" dirty="0" smtClean="0">
                          <a:latin typeface="Times New Roman"/>
                        </a:rPr>
                        <a:t>75В в </a:t>
                      </a:r>
                      <a:r>
                        <a:rPr lang="ru-RU" sz="1400" b="0" i="0" u="none" strike="noStrike" dirty="0">
                          <a:latin typeface="Times New Roman"/>
                        </a:rPr>
                        <a:t>г.Арск 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24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925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</a:tr>
              <a:tr h="359435">
                <a:tc vMerge="1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i="0" u="none" strike="noStrike" dirty="0" smtClean="0">
                        <a:latin typeface="Times New Roman"/>
                      </a:endParaRPr>
                    </a:p>
                  </a:txBody>
                  <a:tcPr marL="4164" marR="4164" marT="41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latin typeface="Times New Roman"/>
                        </a:rPr>
                        <a:t>24 кв. ж.д. по ул. Большая № </a:t>
                      </a:r>
                      <a:r>
                        <a:rPr lang="ru-RU" sz="1400" b="0" i="0" u="none" strike="noStrike" dirty="0" smtClean="0">
                          <a:latin typeface="Times New Roman"/>
                        </a:rPr>
                        <a:t>75Гв </a:t>
                      </a:r>
                      <a:r>
                        <a:rPr lang="ru-RU" sz="1400" b="0" i="0" u="none" strike="noStrike" dirty="0">
                          <a:latin typeface="Times New Roman"/>
                        </a:rPr>
                        <a:t>г.Арск 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24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925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</a:tr>
              <a:tr h="288032">
                <a:tc vMerge="1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i="0" u="none" strike="noStrike" dirty="0" smtClean="0">
                        <a:latin typeface="Times New Roman"/>
                      </a:endParaRPr>
                    </a:p>
                  </a:txBody>
                  <a:tcPr marL="4164" marR="4164" marT="41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latin typeface="Times New Roman"/>
                        </a:rPr>
                        <a:t>12 кв. ж.д. по ул. Пушкина № </a:t>
                      </a:r>
                      <a:r>
                        <a:rPr lang="ru-RU" sz="1400" b="0" i="0" u="none" strike="noStrike" dirty="0" smtClean="0">
                          <a:latin typeface="Times New Roman"/>
                        </a:rPr>
                        <a:t>32</a:t>
                      </a:r>
                      <a:r>
                        <a:rPr lang="ru-RU" sz="1400" b="0" i="0" u="none" strike="noStrike" baseline="0" dirty="0" smtClean="0">
                          <a:latin typeface="Times New Roman"/>
                        </a:rPr>
                        <a:t> </a:t>
                      </a:r>
                      <a:r>
                        <a:rPr lang="ru-RU" sz="1400" b="0" i="0" u="none" strike="noStrike" dirty="0" smtClean="0">
                          <a:latin typeface="Times New Roman"/>
                        </a:rPr>
                        <a:t>в </a:t>
                      </a:r>
                      <a:r>
                        <a:rPr lang="ru-RU" sz="1400" b="0" i="0" u="none" strike="noStrike" dirty="0">
                          <a:latin typeface="Times New Roman"/>
                        </a:rPr>
                        <a:t>г.Арск 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12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557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</a:tr>
              <a:tr h="288032">
                <a:tc vMerge="1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i="0" u="none" strike="noStrike" dirty="0" smtClean="0">
                        <a:latin typeface="Times New Roman"/>
                      </a:endParaRPr>
                    </a:p>
                  </a:txBody>
                  <a:tcPr marL="4164" marR="4164" marT="41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latin typeface="Times New Roman"/>
                        </a:rPr>
                        <a:t>12 кв. ж.д. по ул. </a:t>
                      </a:r>
                      <a:r>
                        <a:rPr lang="ru-RU" sz="1400" b="0" i="0" u="none" strike="noStrike" dirty="0" err="1">
                          <a:latin typeface="Times New Roman"/>
                        </a:rPr>
                        <a:t>Краская</a:t>
                      </a:r>
                      <a:r>
                        <a:rPr lang="ru-RU" sz="1400" b="0" i="0" u="none" strike="noStrike" dirty="0">
                          <a:latin typeface="Times New Roman"/>
                        </a:rPr>
                        <a:t> Слобода № </a:t>
                      </a:r>
                      <a:r>
                        <a:rPr lang="ru-RU" sz="1400" b="0" i="0" u="none" strike="noStrike" dirty="0" smtClean="0">
                          <a:latin typeface="Times New Roman"/>
                        </a:rPr>
                        <a:t>1В</a:t>
                      </a:r>
                      <a:r>
                        <a:rPr lang="ru-RU" sz="1400" b="0" i="0" u="none" strike="noStrike" baseline="0" dirty="0" smtClean="0">
                          <a:latin typeface="Times New Roman"/>
                        </a:rPr>
                        <a:t> </a:t>
                      </a:r>
                      <a:r>
                        <a:rPr lang="ru-RU" sz="1400" b="0" i="0" u="none" strike="noStrike" dirty="0" smtClean="0">
                          <a:latin typeface="Times New Roman"/>
                        </a:rPr>
                        <a:t>в </a:t>
                      </a:r>
                      <a:r>
                        <a:rPr lang="ru-RU" sz="1400" b="0" i="0" u="none" strike="noStrike" dirty="0">
                          <a:latin typeface="Times New Roman"/>
                        </a:rPr>
                        <a:t>г.Арск 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12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557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i="0" u="none" strike="noStrike" dirty="0" smtClean="0">
                        <a:latin typeface="Times New Roman"/>
                      </a:endParaRPr>
                    </a:p>
                  </a:txBody>
                  <a:tcPr marL="4164" marR="4164" marT="41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latin typeface="Times New Roman"/>
                        </a:rPr>
                        <a:t>12 кв. ж.д. по ул. Пушкина № </a:t>
                      </a:r>
                      <a:r>
                        <a:rPr lang="ru-RU" sz="1400" b="0" i="0" u="none" strike="noStrike" dirty="0" smtClean="0">
                          <a:latin typeface="Times New Roman"/>
                        </a:rPr>
                        <a:t>28</a:t>
                      </a:r>
                      <a:r>
                        <a:rPr lang="ru-RU" sz="1400" b="0" i="0" u="none" strike="noStrike" baseline="0" dirty="0" smtClean="0">
                          <a:latin typeface="Times New Roman"/>
                        </a:rPr>
                        <a:t> </a:t>
                      </a:r>
                      <a:r>
                        <a:rPr lang="ru-RU" sz="1400" b="0" i="0" u="none" strike="noStrike" dirty="0" smtClean="0">
                          <a:latin typeface="Times New Roman"/>
                        </a:rPr>
                        <a:t>в </a:t>
                      </a:r>
                      <a:r>
                        <a:rPr lang="ru-RU" sz="1400" b="0" i="0" u="none" strike="noStrike" dirty="0">
                          <a:latin typeface="Times New Roman"/>
                        </a:rPr>
                        <a:t>г.Арск 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12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557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</a:tr>
              <a:tr h="250601">
                <a:tc gridSpan="2"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latin typeface="Times New Roman"/>
                        </a:rPr>
                        <a:t>Итого:</a:t>
                      </a:r>
                    </a:p>
                  </a:txBody>
                  <a:tcPr marL="4164" marR="4164" marT="41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latin typeface="Times New Roman"/>
                        </a:rPr>
                        <a:t>84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latin typeface="Times New Roman"/>
                        </a:rPr>
                        <a:t>3</a:t>
                      </a:r>
                      <a:r>
                        <a:rPr lang="ru-RU" sz="1400" b="1" i="0" u="none" strike="noStrike" baseline="0" dirty="0" smtClean="0">
                          <a:latin typeface="Times New Roman"/>
                        </a:rPr>
                        <a:t> 521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</a:tr>
              <a:tr h="490939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latin typeface="Times New Roman"/>
                        </a:rPr>
                        <a:t>Республиканская адресная программа переселения</a:t>
                      </a:r>
                      <a:r>
                        <a:rPr lang="ru-RU" sz="1400" b="1" i="0" u="none" strike="noStrike" baseline="0" dirty="0" smtClean="0">
                          <a:latin typeface="Times New Roman"/>
                        </a:rPr>
                        <a:t> граждан из аварийного жилищного фонда</a:t>
                      </a:r>
                      <a:endParaRPr lang="ru-RU" sz="1400" b="1" i="0" u="none" strike="noStrike" dirty="0" smtClean="0">
                        <a:latin typeface="Times New Roman"/>
                      </a:endParaRPr>
                    </a:p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i="0" u="none" strike="noStrike" dirty="0" smtClean="0">
                        <a:latin typeface="Times New Roman"/>
                      </a:endParaRPr>
                    </a:p>
                  </a:txBody>
                  <a:tcPr marL="4164" marR="4164" marT="41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latin typeface="Times New Roman"/>
                        </a:rPr>
                        <a:t>14 кв. ж.д. по ул.Большая, </a:t>
                      </a:r>
                      <a:r>
                        <a:rPr lang="ru-RU" sz="1400" b="0" i="0" u="none" strike="noStrike" dirty="0" smtClean="0">
                          <a:latin typeface="Times New Roman"/>
                        </a:rPr>
                        <a:t>д.9А,в </a:t>
                      </a:r>
                      <a:r>
                        <a:rPr lang="ru-RU" sz="1400" b="0" i="0" u="none" strike="noStrike" dirty="0">
                          <a:latin typeface="Times New Roman"/>
                        </a:rPr>
                        <a:t>г.Арск 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latin typeface="Times New Roman"/>
                        </a:rPr>
                        <a:t>14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latin typeface="Times New Roman"/>
                        </a:rPr>
                        <a:t>552,7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</a:tr>
              <a:tr h="65383">
                <a:tc gridSpan="2"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latin typeface="Times New Roman"/>
                        </a:rPr>
                        <a:t>Итого:</a:t>
                      </a:r>
                    </a:p>
                  </a:txBody>
                  <a:tcPr marL="4164" marR="4164" marT="41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latin typeface="Times New Roman"/>
                        </a:rPr>
                        <a:t>14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latin typeface="Times New Roman"/>
                        </a:rPr>
                        <a:t>552,7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</a:tr>
              <a:tr h="274546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Программа молодых семей и специалистов на селе (АПК)</a:t>
                      </a:r>
                    </a:p>
                  </a:txBody>
                  <a:tcPr marL="4164" marR="4164" marT="41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latin typeface="Times New Roman"/>
                        </a:rPr>
                        <a:t>12 индивидуальных жилых домов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latin typeface="Times New Roman"/>
                        </a:rPr>
                        <a:t>12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latin typeface="Times New Roman"/>
                        </a:rPr>
                        <a:t>1</a:t>
                      </a:r>
                      <a:r>
                        <a:rPr lang="ru-RU" sz="1400" b="0" i="0" u="none" strike="noStrike" baseline="0" dirty="0" smtClean="0">
                          <a:latin typeface="Times New Roman"/>
                        </a:rPr>
                        <a:t> 320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</a:tr>
              <a:tr h="131694">
                <a:tc gridSpan="2"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latin typeface="Times New Roman"/>
                        </a:rPr>
                        <a:t>Итого:</a:t>
                      </a:r>
                    </a:p>
                  </a:txBody>
                  <a:tcPr marL="4164" marR="4164" marT="41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latin typeface="Times New Roman"/>
                        </a:rPr>
                        <a:t>12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latin typeface="Times New Roman"/>
                        </a:rPr>
                        <a:t>499,6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</a:tr>
              <a:tr h="196841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latin typeface="Times New Roman"/>
                        </a:rPr>
                        <a:t> Многоквартирное</a:t>
                      </a:r>
                      <a:r>
                        <a:rPr lang="ru-RU" sz="1400" b="1" i="0" u="none" strike="noStrike" baseline="0" dirty="0" smtClean="0">
                          <a:latin typeface="Times New Roman"/>
                        </a:rPr>
                        <a:t> инвестиционное жилье</a:t>
                      </a:r>
                      <a:endParaRPr lang="ru-RU" sz="1400" b="1" i="0" u="none" strike="noStrike" dirty="0" smtClean="0">
                        <a:latin typeface="Times New Roman"/>
                      </a:endParaRPr>
                    </a:p>
                  </a:txBody>
                  <a:tcPr marL="4164" marR="4164" marT="41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latin typeface="Times New Roman"/>
                        </a:rPr>
                        <a:t>15-кв. ж.д. по ул. </a:t>
                      </a:r>
                      <a:r>
                        <a:rPr lang="ru-RU" sz="1400" b="0" i="0" u="none" strike="noStrike" dirty="0" err="1">
                          <a:latin typeface="Times New Roman"/>
                        </a:rPr>
                        <a:t>Бурганова</a:t>
                      </a:r>
                      <a:r>
                        <a:rPr lang="ru-RU" sz="1400" b="0" i="0" u="none" strike="noStrike" dirty="0">
                          <a:latin typeface="Times New Roman"/>
                        </a:rPr>
                        <a:t> № 9 в г.Арск 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latin typeface="Times New Roman"/>
                        </a:rPr>
                        <a:t>15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latin typeface="Times New Roman"/>
                        </a:rPr>
                        <a:t>905,5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</a:tr>
              <a:tr h="250601">
                <a:tc gridSpan="2"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latin typeface="Times New Roman"/>
                        </a:rPr>
                        <a:t>Итого:</a:t>
                      </a:r>
                    </a:p>
                  </a:txBody>
                  <a:tcPr marL="4164" marR="4164" marT="41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latin typeface="Times New Roman"/>
                        </a:rPr>
                        <a:t>15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latin typeface="Times New Roman"/>
                        </a:rPr>
                        <a:t>905,5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</a:tr>
              <a:tr h="250601"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Малоэтажное строительство (в т.ч. ИЖС)</a:t>
                      </a:r>
                      <a:endParaRPr lang="ru-RU" sz="1400" b="1" i="0" u="none" strike="noStrike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64" marR="4164" marT="41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latin typeface="Times New Roman"/>
                        </a:rPr>
                        <a:t>149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latin typeface="Times New Roman"/>
                        </a:rPr>
                        <a:t>15</a:t>
                      </a:r>
                      <a:r>
                        <a:rPr lang="ru-RU" sz="1400" b="1" i="0" u="none" strike="noStrike" baseline="0" dirty="0" smtClean="0">
                          <a:latin typeface="Times New Roman"/>
                        </a:rPr>
                        <a:t> 839,2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  <p:pic>
        <p:nvPicPr>
          <p:cNvPr id="4101" name="Object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1013" y="188913"/>
            <a:ext cx="8255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2" descr="Герб РТ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188913"/>
            <a:ext cx="792162" cy="80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3"/>
          <p:cNvSpPr txBox="1">
            <a:spLocks noChangeArrowheads="1"/>
          </p:cNvSpPr>
          <p:nvPr/>
        </p:nvSpPr>
        <p:spPr bwMode="auto">
          <a:xfrm>
            <a:off x="263525" y="20638"/>
            <a:ext cx="8785225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latin typeface="Calibri" pitchFamily="34" charset="0"/>
              </a:rPr>
              <a:t>Ввод жилья в </a:t>
            </a:r>
          </a:p>
          <a:p>
            <a:pPr algn="ctr"/>
            <a:r>
              <a:rPr lang="ru-RU" sz="2800" b="1">
                <a:latin typeface="Calibri" pitchFamily="34" charset="0"/>
              </a:rPr>
              <a:t>Атнинском МО РТ в 2012 году</a:t>
            </a:r>
          </a:p>
        </p:txBody>
      </p:sp>
      <p:sp>
        <p:nvSpPr>
          <p:cNvPr id="5" name="Номер слайда 1"/>
          <p:cNvSpPr txBox="1">
            <a:spLocks noGrp="1"/>
          </p:cNvSpPr>
          <p:nvPr/>
        </p:nvSpPr>
        <p:spPr>
          <a:xfrm>
            <a:off x="0" y="64008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DCB640B8-B321-4969-B51F-51D6EE562FF4}" type="slidenum">
              <a:rPr lang="ru-RU" sz="1400">
                <a:solidFill>
                  <a:srgbClr val="FFFFFF"/>
                </a:solidFill>
                <a:latin typeface="+mj-lt"/>
                <a:ea typeface="+mj-ea"/>
                <a:cs typeface="+mj-cs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15</a:t>
            </a:fld>
            <a:endParaRPr lang="ru-RU" sz="1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128337" y="1106906"/>
          <a:ext cx="8910888" cy="4463394"/>
        </p:xfrm>
        <a:graphic>
          <a:graphicData uri="http://schemas.openxmlformats.org/drawingml/2006/table">
            <a:tbl>
              <a:tblPr/>
              <a:tblGrid>
                <a:gridCol w="2859487"/>
                <a:gridCol w="4176464"/>
                <a:gridCol w="864096"/>
                <a:gridCol w="1010841"/>
              </a:tblGrid>
              <a:tr h="104714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latin typeface="Times New Roman"/>
                        </a:rPr>
                        <a:t>Программа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4164" marR="4164" marT="41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latin typeface="Times New Roman"/>
                        </a:rPr>
                        <a:t>Наименование объекта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4164" marR="4164" marT="41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latin typeface="Times New Roman"/>
                        </a:rPr>
                        <a:t>Кол-во квартир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4164" marR="4164" marT="41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latin typeface="Times New Roman"/>
                        </a:rPr>
                        <a:t>Общая площадь</a:t>
                      </a:r>
                    </a:p>
                    <a:p>
                      <a:pPr algn="ctr" fontAlgn="ctr"/>
                      <a:r>
                        <a:rPr lang="ru-RU" sz="1400" b="1" i="0" u="none" strike="noStrike" dirty="0" smtClean="0">
                          <a:latin typeface="Times New Roman"/>
                        </a:rPr>
                        <a:t>кв.м.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4164" marR="4164" marT="41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</a:tr>
              <a:tr h="48285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latin typeface="Times New Roman"/>
                        </a:rPr>
                        <a:t>Социальная ипотека</a:t>
                      </a:r>
                    </a:p>
                  </a:txBody>
                  <a:tcPr marL="4164" marR="4164" marT="41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 dirty="0">
                          <a:latin typeface="Times New Roman"/>
                        </a:rPr>
                        <a:t>Жилой дом, </a:t>
                      </a:r>
                      <a:r>
                        <a:rPr lang="ru-RU" sz="1800" b="0" i="0" u="none" strike="noStrike" dirty="0" smtClean="0">
                          <a:latin typeface="Times New Roman"/>
                        </a:rPr>
                        <a:t>с.Б.Атня,</a:t>
                      </a:r>
                      <a:r>
                        <a:rPr lang="ru-RU" sz="1800" b="0" i="0" u="none" strike="noStrike" baseline="0" dirty="0" smtClean="0">
                          <a:latin typeface="Times New Roman"/>
                        </a:rPr>
                        <a:t> </a:t>
                      </a:r>
                      <a:r>
                        <a:rPr lang="ru-RU" sz="1800" b="0" i="0" u="none" strike="noStrike" dirty="0" smtClean="0">
                          <a:latin typeface="Times New Roman"/>
                        </a:rPr>
                        <a:t>ул.Пролетарская</a:t>
                      </a:r>
                      <a:r>
                        <a:rPr lang="ru-RU" sz="1800" b="0" i="0" u="none" strike="noStrike" dirty="0">
                          <a:latin typeface="Times New Roman"/>
                        </a:rPr>
                        <a:t>, 2б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latin typeface="Times New Roman"/>
                        </a:rPr>
                        <a:t>14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latin typeface="Times New Roman"/>
                        </a:rPr>
                        <a:t>648</a:t>
                      </a:r>
                      <a:endParaRPr lang="ru-RU" sz="18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</a:tr>
              <a:tr h="340150">
                <a:tc vMerge="1">
                  <a:txBody>
                    <a:bodyPr/>
                    <a:lstStyle/>
                    <a:p>
                      <a:pPr algn="ctr" fontAlgn="ctr"/>
                      <a:endParaRPr lang="ru-RU" sz="1400" b="1" i="0" u="none" strike="noStrike" dirty="0" smtClean="0">
                        <a:latin typeface="Times New Roman"/>
                      </a:endParaRPr>
                    </a:p>
                  </a:txBody>
                  <a:tcPr marL="4164" marR="4164" marT="41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 dirty="0">
                          <a:latin typeface="Times New Roman"/>
                        </a:rPr>
                        <a:t>Жилой дом, с.Б.Атня, ул.Мира, 33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latin typeface="Times New Roman"/>
                        </a:rPr>
                        <a:t>100</a:t>
                      </a:r>
                      <a:endParaRPr lang="ru-RU" sz="18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</a:tr>
              <a:tr h="362275">
                <a:tc gridSpan="2"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u="none" strike="noStrike" dirty="0" smtClean="0">
                          <a:latin typeface="Times New Roman"/>
                        </a:rPr>
                        <a:t>Итого:</a:t>
                      </a:r>
                    </a:p>
                  </a:txBody>
                  <a:tcPr marL="4164" marR="4164" marT="41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latin typeface="Times New Roman"/>
                        </a:rPr>
                        <a:t>15</a:t>
                      </a:r>
                      <a:endParaRPr lang="ru-RU" sz="18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latin typeface="Times New Roman"/>
                        </a:rPr>
                        <a:t>748</a:t>
                      </a:r>
                      <a:endParaRPr lang="ru-RU" sz="18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</a:tr>
              <a:tr h="622896">
                <a:tc row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Программа молодых семей и специалистов на селе (АПК)</a:t>
                      </a:r>
                    </a:p>
                  </a:txBody>
                  <a:tcPr marL="4164" marR="4164" marT="41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 dirty="0">
                          <a:latin typeface="Times New Roman"/>
                        </a:rPr>
                        <a:t>Жилой дом, с.Б.Атня, </a:t>
                      </a:r>
                      <a:r>
                        <a:rPr lang="ru-RU" sz="1800" b="0" i="0" u="none" strike="noStrike" dirty="0" err="1">
                          <a:latin typeface="Times New Roman"/>
                        </a:rPr>
                        <a:t>ул.Наратлык</a:t>
                      </a:r>
                      <a:r>
                        <a:rPr lang="ru-RU" sz="1800" b="0" i="0" u="none" strike="noStrike" dirty="0">
                          <a:latin typeface="Times New Roman"/>
                        </a:rPr>
                        <a:t>, 17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latin typeface="Times New Roman"/>
                        </a:rPr>
                        <a:t>108</a:t>
                      </a:r>
                      <a:endParaRPr lang="ru-RU" sz="18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</a:tr>
              <a:tr h="622896">
                <a:tc vMerge="1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i="0" u="none" strike="noStrike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64" marR="4164" marT="41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 dirty="0">
                          <a:latin typeface="Times New Roman"/>
                        </a:rPr>
                        <a:t>Жилой дом, с.Кошар, </a:t>
                      </a:r>
                      <a:r>
                        <a:rPr lang="ru-RU" sz="1800" b="0" i="0" u="none" strike="noStrike" dirty="0" err="1">
                          <a:latin typeface="Times New Roman"/>
                        </a:rPr>
                        <a:t>ул.Х.Такташ</a:t>
                      </a:r>
                      <a:r>
                        <a:rPr lang="ru-RU" sz="1800" b="0" i="0" u="none" strike="noStrike" dirty="0">
                          <a:latin typeface="Times New Roman"/>
                        </a:rPr>
                        <a:t>, 12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latin typeface="Times New Roman"/>
                        </a:rPr>
                        <a:t>90</a:t>
                      </a:r>
                      <a:endParaRPr lang="ru-RU" sz="18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</a:tr>
              <a:tr h="622896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i="0" u="none" strike="noStrike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64" marR="4164" marT="41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1" i="0" u="none" strike="noStrike" dirty="0" smtClean="0">
                          <a:latin typeface="Times New Roman"/>
                        </a:rPr>
                        <a:t>Итого:</a:t>
                      </a:r>
                      <a:endParaRPr lang="ru-RU" sz="18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latin typeface="Times New Roman"/>
                        </a:rPr>
                        <a:t>2</a:t>
                      </a:r>
                      <a:endParaRPr lang="ru-RU" sz="18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latin typeface="Times New Roman"/>
                        </a:rPr>
                        <a:t>198</a:t>
                      </a:r>
                      <a:endParaRPr lang="ru-RU" sz="18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</a:tr>
              <a:tr h="362275">
                <a:tc gridSpan="2"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Малоэтажное строительство (в т.ч. ИЖС)</a:t>
                      </a:r>
                      <a:endParaRPr lang="ru-RU" sz="1800" b="1" i="0" u="none" strike="noStrike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64" marR="4164" marT="41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latin typeface="Times New Roman"/>
                        </a:rPr>
                        <a:t>43</a:t>
                      </a:r>
                      <a:endParaRPr lang="ru-RU" sz="18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baseline="0" dirty="0" smtClean="0">
                          <a:latin typeface="Times New Roman"/>
                        </a:rPr>
                        <a:t>3 551</a:t>
                      </a:r>
                      <a:endParaRPr lang="ru-RU" sz="18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  <p:pic>
        <p:nvPicPr>
          <p:cNvPr id="5125" name="Object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1013" y="188913"/>
            <a:ext cx="8255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2" descr="Герб РТ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188913"/>
            <a:ext cx="792162" cy="80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3"/>
          <p:cNvSpPr txBox="1">
            <a:spLocks noChangeArrowheads="1"/>
          </p:cNvSpPr>
          <p:nvPr/>
        </p:nvSpPr>
        <p:spPr bwMode="auto">
          <a:xfrm>
            <a:off x="263525" y="20638"/>
            <a:ext cx="8785225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latin typeface="Calibri" pitchFamily="34" charset="0"/>
              </a:rPr>
              <a:t>Ввод жилья в </a:t>
            </a:r>
          </a:p>
          <a:p>
            <a:pPr algn="ctr"/>
            <a:r>
              <a:rPr lang="ru-RU" sz="2800" b="1">
                <a:latin typeface="Calibri" pitchFamily="34" charset="0"/>
              </a:rPr>
              <a:t>Балтасинском МО РТ в 2012 году</a:t>
            </a:r>
          </a:p>
        </p:txBody>
      </p:sp>
      <p:sp>
        <p:nvSpPr>
          <p:cNvPr id="5" name="Номер слайда 1"/>
          <p:cNvSpPr txBox="1">
            <a:spLocks noGrp="1"/>
          </p:cNvSpPr>
          <p:nvPr/>
        </p:nvSpPr>
        <p:spPr>
          <a:xfrm>
            <a:off x="0" y="64008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1C484C28-4FF2-4943-85C9-8D2DABC48C6E}" type="slidenum">
              <a:rPr lang="ru-RU" sz="1400">
                <a:solidFill>
                  <a:srgbClr val="FFFFFF"/>
                </a:solidFill>
                <a:latin typeface="+mj-lt"/>
                <a:ea typeface="+mj-ea"/>
                <a:cs typeface="+mj-cs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16</a:t>
            </a:fld>
            <a:endParaRPr lang="ru-RU" sz="1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128337" y="1106904"/>
          <a:ext cx="8910888" cy="5222497"/>
        </p:xfrm>
        <a:graphic>
          <a:graphicData uri="http://schemas.openxmlformats.org/drawingml/2006/table">
            <a:tbl>
              <a:tblPr/>
              <a:tblGrid>
                <a:gridCol w="2859487"/>
                <a:gridCol w="4176464"/>
                <a:gridCol w="864096"/>
                <a:gridCol w="1010841"/>
              </a:tblGrid>
              <a:tr h="111954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latin typeface="Times New Roman"/>
                        </a:rPr>
                        <a:t>Программа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4164" marR="4164" marT="41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latin typeface="Times New Roman"/>
                        </a:rPr>
                        <a:t>Наименование объекта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4164" marR="4164" marT="41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latin typeface="Times New Roman"/>
                        </a:rPr>
                        <a:t>Кол-во квартир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4164" marR="4164" marT="41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latin typeface="Times New Roman"/>
                        </a:rPr>
                        <a:t>Общая площадь</a:t>
                      </a:r>
                    </a:p>
                    <a:p>
                      <a:pPr algn="ctr" fontAlgn="ctr"/>
                      <a:r>
                        <a:rPr lang="ru-RU" sz="1400" b="1" i="0" u="none" strike="noStrike" dirty="0" smtClean="0">
                          <a:latin typeface="Times New Roman"/>
                        </a:rPr>
                        <a:t>кв.м.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4164" marR="4164" marT="41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</a:tr>
              <a:tr h="410463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latin typeface="Times New Roman"/>
                        </a:rPr>
                        <a:t>Программа улучшения жилищных условий ветеранов ВОВ</a:t>
                      </a:r>
                    </a:p>
                  </a:txBody>
                  <a:tcPr marL="4164" marR="4164" marT="41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 dirty="0" smtClean="0">
                          <a:latin typeface="Times New Roman"/>
                        </a:rPr>
                        <a:t>33 индивидуальных</a:t>
                      </a:r>
                      <a:r>
                        <a:rPr lang="ru-RU" sz="1800" b="0" i="0" u="none" strike="noStrike" baseline="0" dirty="0" smtClean="0">
                          <a:latin typeface="Times New Roman"/>
                        </a:rPr>
                        <a:t> жилых дома</a:t>
                      </a:r>
                      <a:endParaRPr lang="ru-RU" sz="18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latin typeface="Times New Roman"/>
                        </a:rPr>
                        <a:t>33</a:t>
                      </a:r>
                      <a:endParaRPr lang="ru-RU" sz="18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latin typeface="Times New Roman"/>
                        </a:rPr>
                        <a:t>1</a:t>
                      </a:r>
                      <a:r>
                        <a:rPr lang="ru-RU" sz="1800" b="0" i="0" u="none" strike="noStrike" baseline="0" dirty="0" smtClean="0">
                          <a:latin typeface="Times New Roman"/>
                        </a:rPr>
                        <a:t> 536</a:t>
                      </a:r>
                      <a:endParaRPr lang="ru-RU" sz="18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</a:tr>
              <a:tr h="123595">
                <a:tc gridSpan="2"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u="none" strike="noStrike" dirty="0" smtClean="0">
                          <a:latin typeface="Times New Roman"/>
                        </a:rPr>
                        <a:t>Итого:</a:t>
                      </a:r>
                    </a:p>
                  </a:txBody>
                  <a:tcPr marL="4164" marR="4164" marT="41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latin typeface="Times New Roman"/>
                        </a:rPr>
                        <a:t>33</a:t>
                      </a:r>
                      <a:endParaRPr lang="ru-RU" sz="18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latin typeface="Times New Roman"/>
                        </a:rPr>
                        <a:t>1</a:t>
                      </a:r>
                      <a:r>
                        <a:rPr lang="ru-RU" sz="1800" b="1" i="0" u="none" strike="noStrike" baseline="0" dirty="0" smtClean="0">
                          <a:latin typeface="Times New Roman"/>
                        </a:rPr>
                        <a:t> 536</a:t>
                      </a:r>
                      <a:endParaRPr lang="ru-RU" sz="18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</a:tr>
              <a:tr h="188742">
                <a:tc rowSpan="3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latin typeface="Times New Roman"/>
                        </a:rPr>
                        <a:t>Республиканская адресная программа переселения</a:t>
                      </a:r>
                      <a:r>
                        <a:rPr lang="ru-RU" sz="1400" b="1" i="0" u="none" strike="noStrike" baseline="0" dirty="0" smtClean="0">
                          <a:latin typeface="Times New Roman"/>
                        </a:rPr>
                        <a:t> граждан из аварийного жилищного фонда</a:t>
                      </a:r>
                      <a:endParaRPr lang="ru-RU" sz="1400" b="1" i="0" u="none" strike="noStrike" dirty="0" smtClean="0">
                        <a:latin typeface="Times New Roman"/>
                      </a:endParaRPr>
                    </a:p>
                  </a:txBody>
                  <a:tcPr marL="4164" marR="4164" marT="41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 dirty="0" smtClean="0">
                          <a:latin typeface="Times New Roman"/>
                        </a:rPr>
                        <a:t>2</a:t>
                      </a:r>
                      <a:r>
                        <a:rPr lang="ru-RU" sz="1800" b="0" i="0" u="none" strike="noStrike" baseline="0" dirty="0" smtClean="0">
                          <a:latin typeface="Times New Roman"/>
                        </a:rPr>
                        <a:t> </a:t>
                      </a:r>
                      <a:r>
                        <a:rPr lang="ru-RU" sz="1800" b="0" i="0" u="none" strike="noStrike" dirty="0" smtClean="0">
                          <a:latin typeface="Times New Roman"/>
                        </a:rPr>
                        <a:t>кв</a:t>
                      </a:r>
                      <a:r>
                        <a:rPr lang="ru-RU" sz="1800" b="0" i="0" u="none" strike="noStrike" dirty="0">
                          <a:latin typeface="Times New Roman"/>
                        </a:rPr>
                        <a:t>. ж.д. по </a:t>
                      </a:r>
                      <a:r>
                        <a:rPr lang="ru-RU" sz="1800" b="0" i="0" u="none" strike="noStrike" dirty="0" err="1">
                          <a:latin typeface="Times New Roman"/>
                        </a:rPr>
                        <a:t>ул.Наримана</a:t>
                      </a:r>
                      <a:r>
                        <a:rPr lang="ru-RU" sz="1800" b="0" i="0" u="none" strike="noStrike" dirty="0">
                          <a:latin typeface="Times New Roman"/>
                        </a:rPr>
                        <a:t>, </a:t>
                      </a:r>
                      <a:r>
                        <a:rPr lang="ru-RU" sz="1800" b="0" i="0" u="none" strike="noStrike" dirty="0" smtClean="0">
                          <a:latin typeface="Times New Roman"/>
                        </a:rPr>
                        <a:t>д.134, </a:t>
                      </a:r>
                      <a:r>
                        <a:rPr lang="ru-RU" sz="1800" b="0" i="0" u="none" strike="noStrike" dirty="0">
                          <a:latin typeface="Times New Roman"/>
                        </a:rPr>
                        <a:t>в </a:t>
                      </a:r>
                      <a:r>
                        <a:rPr lang="ru-RU" sz="1800" b="0" i="0" u="none" strike="noStrike" dirty="0" err="1">
                          <a:latin typeface="Times New Roman"/>
                        </a:rPr>
                        <a:t>п.г.т.Балтаси</a:t>
                      </a:r>
                      <a:endParaRPr lang="ru-RU" sz="18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latin typeface="Times New Roman"/>
                        </a:rPr>
                        <a:t>2</a:t>
                      </a:r>
                      <a:endParaRPr lang="ru-RU" sz="18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latin typeface="Times New Roman"/>
                        </a:rPr>
                        <a:t>73,2</a:t>
                      </a:r>
                      <a:endParaRPr lang="ru-RU" sz="18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</a:tr>
              <a:tr h="89452">
                <a:tc vMerge="1"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i="0" u="none" strike="noStrike" dirty="0" smtClean="0">
                        <a:latin typeface="Times New Roman"/>
                      </a:endParaRPr>
                    </a:p>
                  </a:txBody>
                  <a:tcPr marL="4164" marR="4164" marT="41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dirty="0" smtClean="0">
                          <a:latin typeface="Times New Roman"/>
                        </a:rPr>
                        <a:t>2</a:t>
                      </a:r>
                      <a:r>
                        <a:rPr lang="ru-RU" sz="1800" b="0" i="0" u="none" strike="noStrike" baseline="0" dirty="0" smtClean="0">
                          <a:latin typeface="Times New Roman"/>
                        </a:rPr>
                        <a:t> </a:t>
                      </a:r>
                      <a:r>
                        <a:rPr lang="ru-RU" sz="1800" b="0" i="0" u="none" strike="noStrike" dirty="0" smtClean="0">
                          <a:latin typeface="Times New Roman"/>
                        </a:rPr>
                        <a:t>кв. ж.д. по </a:t>
                      </a:r>
                      <a:r>
                        <a:rPr lang="ru-RU" sz="1800" b="0" i="0" u="none" strike="noStrike" dirty="0" err="1" smtClean="0">
                          <a:latin typeface="Times New Roman"/>
                        </a:rPr>
                        <a:t>ул.Наримана</a:t>
                      </a:r>
                      <a:r>
                        <a:rPr lang="ru-RU" sz="1800" b="0" i="0" u="none" strike="noStrike" dirty="0" smtClean="0">
                          <a:latin typeface="Times New Roman"/>
                        </a:rPr>
                        <a:t>, д.135, в </a:t>
                      </a:r>
                      <a:r>
                        <a:rPr lang="ru-RU" sz="1800" b="0" i="0" u="none" strike="noStrike" dirty="0" err="1" smtClean="0">
                          <a:latin typeface="Times New Roman"/>
                        </a:rPr>
                        <a:t>п.г.т.Балтаси</a:t>
                      </a:r>
                      <a:endParaRPr lang="ru-RU" sz="1800" b="0" i="0" u="none" strike="noStrike" dirty="0" smtClean="0">
                        <a:latin typeface="Times New Roman"/>
                      </a:endParaRPr>
                    </a:p>
                  </a:txBody>
                  <a:tcPr marL="4164" marR="4164" marT="41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latin typeface="Times New Roman"/>
                        </a:rPr>
                        <a:t>2</a:t>
                      </a:r>
                      <a:endParaRPr lang="ru-RU" sz="18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latin typeface="Times New Roman"/>
                        </a:rPr>
                        <a:t>73,2</a:t>
                      </a:r>
                      <a:endParaRPr lang="ru-RU" sz="18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i="0" u="none" strike="noStrike" dirty="0" smtClean="0">
                        <a:latin typeface="Times New Roman"/>
                      </a:endParaRPr>
                    </a:p>
                  </a:txBody>
                  <a:tcPr marL="4164" marR="4164" marT="41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dirty="0" smtClean="0">
                          <a:latin typeface="Times New Roman"/>
                        </a:rPr>
                        <a:t>2</a:t>
                      </a:r>
                      <a:r>
                        <a:rPr lang="ru-RU" sz="1800" b="0" i="0" u="none" strike="noStrike" baseline="0" dirty="0" smtClean="0">
                          <a:latin typeface="Times New Roman"/>
                        </a:rPr>
                        <a:t> </a:t>
                      </a:r>
                      <a:r>
                        <a:rPr lang="ru-RU" sz="1800" b="0" i="0" u="none" strike="noStrike" dirty="0" smtClean="0">
                          <a:latin typeface="Times New Roman"/>
                        </a:rPr>
                        <a:t>кв. ж.д. по </a:t>
                      </a:r>
                      <a:r>
                        <a:rPr lang="ru-RU" sz="1800" b="0" i="0" u="none" strike="noStrike" dirty="0" err="1" smtClean="0">
                          <a:latin typeface="Times New Roman"/>
                        </a:rPr>
                        <a:t>ул.Наримана</a:t>
                      </a:r>
                      <a:r>
                        <a:rPr lang="ru-RU" sz="1800" b="0" i="0" u="none" strike="noStrike" dirty="0" smtClean="0">
                          <a:latin typeface="Times New Roman"/>
                        </a:rPr>
                        <a:t>, д.136, в </a:t>
                      </a:r>
                      <a:r>
                        <a:rPr lang="ru-RU" sz="1800" b="0" i="0" u="none" strike="noStrike" dirty="0" err="1" smtClean="0">
                          <a:latin typeface="Times New Roman"/>
                        </a:rPr>
                        <a:t>п.г.т.Балтаси</a:t>
                      </a:r>
                      <a:endParaRPr lang="ru-RU" sz="1800" b="0" i="0" u="none" strike="noStrike" dirty="0" smtClean="0">
                        <a:latin typeface="Times New Roman"/>
                      </a:endParaRPr>
                    </a:p>
                  </a:txBody>
                  <a:tcPr marL="4164" marR="4164" marT="41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latin typeface="Times New Roman"/>
                        </a:rPr>
                        <a:t>2</a:t>
                      </a:r>
                      <a:endParaRPr lang="ru-RU" sz="18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latin typeface="Times New Roman"/>
                        </a:rPr>
                        <a:t>73,2</a:t>
                      </a:r>
                      <a:endParaRPr lang="ru-RU" sz="18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</a:tr>
              <a:tr h="0">
                <a:tc gridSpan="2"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u="none" strike="noStrike" dirty="0" smtClean="0">
                          <a:latin typeface="Times New Roman"/>
                        </a:rPr>
                        <a:t>Итого:</a:t>
                      </a:r>
                    </a:p>
                  </a:txBody>
                  <a:tcPr marL="4164" marR="4164" marT="41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latin typeface="Times New Roman"/>
                        </a:rPr>
                        <a:t>6</a:t>
                      </a:r>
                      <a:endParaRPr lang="ru-RU" sz="18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latin typeface="Times New Roman"/>
                        </a:rPr>
                        <a:t>219,7</a:t>
                      </a:r>
                      <a:endParaRPr lang="ru-RU" sz="18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</a:tr>
              <a:tr h="665961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Программа молодых семей и специалистов на селе (АПК)</a:t>
                      </a:r>
                    </a:p>
                  </a:txBody>
                  <a:tcPr marL="4164" marR="4164" marT="41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 dirty="0" smtClean="0">
                          <a:latin typeface="Times New Roman"/>
                        </a:rPr>
                        <a:t>5 инд</a:t>
                      </a:r>
                      <a:r>
                        <a:rPr lang="ru-RU" sz="1800" b="0" i="0" u="none" strike="noStrike" dirty="0">
                          <a:latin typeface="Times New Roman"/>
                        </a:rPr>
                        <a:t>. ж.д. в </a:t>
                      </a:r>
                      <a:r>
                        <a:rPr lang="ru-RU" sz="1800" b="0" i="0" u="none" strike="noStrike" dirty="0" smtClean="0">
                          <a:latin typeface="Times New Roman"/>
                        </a:rPr>
                        <a:t>населенных</a:t>
                      </a:r>
                      <a:r>
                        <a:rPr lang="ru-RU" sz="1800" b="0" i="0" u="none" strike="noStrike" baseline="0" dirty="0" smtClean="0">
                          <a:latin typeface="Times New Roman"/>
                        </a:rPr>
                        <a:t> пунктах</a:t>
                      </a:r>
                      <a:endParaRPr lang="ru-RU" sz="18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latin typeface="Times New Roman"/>
                        </a:rPr>
                        <a:t>5</a:t>
                      </a:r>
                      <a:endParaRPr lang="ru-RU" sz="18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latin typeface="Times New Roman"/>
                        </a:rPr>
                        <a:t>789</a:t>
                      </a:r>
                      <a:endParaRPr lang="ru-RU" sz="18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</a:tr>
              <a:tr h="387322">
                <a:tc gridSpan="2"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u="none" strike="noStrike" dirty="0" smtClean="0">
                          <a:latin typeface="Times New Roman"/>
                        </a:rPr>
                        <a:t>Итого:</a:t>
                      </a:r>
                    </a:p>
                  </a:txBody>
                  <a:tcPr marL="4164" marR="4164" marT="41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latin typeface="Times New Roman"/>
                        </a:rPr>
                        <a:t>5</a:t>
                      </a:r>
                      <a:endParaRPr lang="ru-RU" sz="18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latin typeface="Times New Roman"/>
                        </a:rPr>
                        <a:t>789</a:t>
                      </a:r>
                      <a:endParaRPr lang="ru-RU" sz="18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</a:tr>
              <a:tr h="387322">
                <a:tc gridSpan="2"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Малоэтажное строительство (в т.ч. ИЖС)</a:t>
                      </a:r>
                      <a:endParaRPr lang="ru-RU" sz="1800" b="1" i="0" u="none" strike="noStrike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64" marR="4164" marT="41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latin typeface="Times New Roman"/>
                        </a:rPr>
                        <a:t>39</a:t>
                      </a:r>
                      <a:endParaRPr lang="ru-RU" sz="18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latin typeface="Times New Roman"/>
                        </a:rPr>
                        <a:t>2</a:t>
                      </a:r>
                      <a:r>
                        <a:rPr lang="ru-RU" sz="1800" b="1" i="0" u="none" strike="noStrike" baseline="0" dirty="0" smtClean="0">
                          <a:latin typeface="Times New Roman"/>
                        </a:rPr>
                        <a:t> 858,3</a:t>
                      </a:r>
                      <a:endParaRPr lang="ru-RU" sz="18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  <p:pic>
        <p:nvPicPr>
          <p:cNvPr id="6149" name="Object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1013" y="188913"/>
            <a:ext cx="8255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2" descr="Герб РТ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188913"/>
            <a:ext cx="792162" cy="80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3"/>
          <p:cNvSpPr txBox="1">
            <a:spLocks noChangeArrowheads="1"/>
          </p:cNvSpPr>
          <p:nvPr/>
        </p:nvSpPr>
        <p:spPr bwMode="auto">
          <a:xfrm>
            <a:off x="263525" y="20638"/>
            <a:ext cx="8785225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latin typeface="Calibri" pitchFamily="34" charset="0"/>
              </a:rPr>
              <a:t>Ввод жилья в </a:t>
            </a:r>
          </a:p>
          <a:p>
            <a:pPr algn="ctr"/>
            <a:r>
              <a:rPr lang="ru-RU" sz="2800" b="1">
                <a:latin typeface="Calibri" pitchFamily="34" charset="0"/>
              </a:rPr>
              <a:t>Верхнеуслонском МО РТ в 2012 году</a:t>
            </a:r>
          </a:p>
        </p:txBody>
      </p:sp>
      <p:sp>
        <p:nvSpPr>
          <p:cNvPr id="5" name="Номер слайда 1"/>
          <p:cNvSpPr txBox="1">
            <a:spLocks noGrp="1"/>
          </p:cNvSpPr>
          <p:nvPr/>
        </p:nvSpPr>
        <p:spPr>
          <a:xfrm>
            <a:off x="0" y="64008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AD61D97C-445C-4FB6-A2C4-5F60E6AE2DCD}" type="slidenum">
              <a:rPr lang="ru-RU" sz="1400">
                <a:solidFill>
                  <a:srgbClr val="FFFFFF"/>
                </a:solidFill>
                <a:latin typeface="+mj-lt"/>
                <a:ea typeface="+mj-ea"/>
                <a:cs typeface="+mj-cs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17</a:t>
            </a:fld>
            <a:endParaRPr lang="ru-RU" sz="1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128337" y="1106902"/>
          <a:ext cx="8910888" cy="4498350"/>
        </p:xfrm>
        <a:graphic>
          <a:graphicData uri="http://schemas.openxmlformats.org/drawingml/2006/table">
            <a:tbl>
              <a:tblPr/>
              <a:tblGrid>
                <a:gridCol w="2499447"/>
                <a:gridCol w="4536504"/>
                <a:gridCol w="864096"/>
                <a:gridCol w="1010841"/>
              </a:tblGrid>
              <a:tr h="83589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latin typeface="Times New Roman"/>
                        </a:rPr>
                        <a:t>Программа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4164" marR="4164" marT="41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latin typeface="Times New Roman"/>
                        </a:rPr>
                        <a:t>Наименование объекта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4164" marR="4164" marT="41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latin typeface="Times New Roman"/>
                        </a:rPr>
                        <a:t>Кол-во квартир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4164" marR="4164" marT="41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latin typeface="Times New Roman"/>
                        </a:rPr>
                        <a:t>Общая площадь</a:t>
                      </a:r>
                    </a:p>
                    <a:p>
                      <a:pPr algn="ctr" fontAlgn="ctr"/>
                      <a:r>
                        <a:rPr lang="ru-RU" sz="1400" b="1" i="0" u="none" strike="noStrike" dirty="0" smtClean="0">
                          <a:latin typeface="Times New Roman"/>
                        </a:rPr>
                        <a:t>кв.м.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4164" marR="4164" marT="41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</a:tr>
              <a:tr h="63205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latin typeface="Times New Roman"/>
                        </a:rPr>
                        <a:t>Социальная</a:t>
                      </a:r>
                      <a:r>
                        <a:rPr lang="ru-RU" sz="1400" b="1" i="0" u="none" strike="noStrike" baseline="0" dirty="0" smtClean="0">
                          <a:latin typeface="Times New Roman"/>
                        </a:rPr>
                        <a:t> ипотека</a:t>
                      </a:r>
                      <a:endParaRPr lang="ru-RU" sz="1400" b="1" i="0" u="none" strike="noStrike" dirty="0" smtClean="0">
                        <a:latin typeface="Times New Roman"/>
                      </a:endParaRPr>
                    </a:p>
                  </a:txBody>
                  <a:tcPr marL="4164" marR="4164" marT="41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0" i="0" u="none" strike="noStrike" dirty="0" smtClean="0">
                          <a:latin typeface="Times New Roman"/>
                        </a:rPr>
                        <a:t>24-кв</a:t>
                      </a:r>
                      <a:r>
                        <a:rPr lang="ru-RU" sz="2000" b="0" i="0" u="none" strike="noStrike" dirty="0">
                          <a:latin typeface="Times New Roman"/>
                        </a:rPr>
                        <a:t>. ж.д. ул. Солнечная, поз. 2 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 smtClean="0">
                          <a:latin typeface="Times New Roman"/>
                        </a:rPr>
                        <a:t>24</a:t>
                      </a:r>
                      <a:endParaRPr lang="ru-RU" sz="2000" b="0" i="0" u="none" strike="noStrike" dirty="0">
                        <a:latin typeface="Times New Roman"/>
                      </a:endParaRPr>
                    </a:p>
                  </a:txBody>
                  <a:tcPr marL="4164" marR="4164" marT="41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 smtClean="0">
                          <a:latin typeface="Times New Roman"/>
                        </a:rPr>
                        <a:t>878</a:t>
                      </a:r>
                      <a:endParaRPr lang="ru-RU" sz="2000" b="0" i="0" u="none" strike="noStrike" dirty="0">
                        <a:latin typeface="Times New Roman"/>
                      </a:endParaRPr>
                    </a:p>
                  </a:txBody>
                  <a:tcPr marL="4164" marR="4164" marT="41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</a:tr>
              <a:tr h="328737">
                <a:tc gridSpan="2">
                  <a:txBody>
                    <a:bodyPr/>
                    <a:lstStyle/>
                    <a:p>
                      <a:pPr algn="r" fontAlgn="ctr"/>
                      <a:r>
                        <a:rPr lang="ru-RU" sz="2000" b="1" i="0" u="none" strike="noStrike" dirty="0" smtClean="0">
                          <a:latin typeface="Times New Roman"/>
                        </a:rPr>
                        <a:t>Итого</a:t>
                      </a:r>
                      <a:endParaRPr lang="ru-RU" sz="2000" b="1" i="0" u="none" strike="noStrike" dirty="0">
                        <a:latin typeface="Times New Roman"/>
                      </a:endParaRPr>
                    </a:p>
                  </a:txBody>
                  <a:tcPr marL="4164" marR="4164" marT="41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latin typeface="Times New Roman"/>
                        </a:rPr>
                        <a:t>24</a:t>
                      </a:r>
                      <a:endParaRPr lang="ru-RU" sz="20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latin typeface="Times New Roman"/>
                        </a:rPr>
                        <a:t>878</a:t>
                      </a:r>
                      <a:endParaRPr lang="ru-RU" sz="20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</a:tr>
              <a:tr h="109020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latin typeface="Times New Roman"/>
                        </a:rPr>
                        <a:t>Республиканская адресная программа</a:t>
                      </a:r>
                      <a:r>
                        <a:rPr lang="ru-RU" sz="1400" b="1" i="0" u="none" strike="noStrike" baseline="0" dirty="0" smtClean="0">
                          <a:latin typeface="Times New Roman"/>
                        </a:rPr>
                        <a:t> переселения граждан из аварийного жилищного фонда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4164" marR="4164" marT="41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0" i="0" u="none" strike="noStrike" dirty="0">
                          <a:latin typeface="Times New Roman"/>
                        </a:rPr>
                        <a:t>4-х кв. ж.д. </a:t>
                      </a:r>
                      <a:r>
                        <a:rPr lang="ru-RU" sz="2000" b="0" i="0" u="none" strike="noStrike" dirty="0" smtClean="0">
                          <a:latin typeface="Times New Roman"/>
                        </a:rPr>
                        <a:t>ул.Коновалова,</a:t>
                      </a:r>
                      <a:r>
                        <a:rPr lang="ru-RU" sz="2000" b="0" i="0" u="none" strike="noStrike" baseline="0" dirty="0" smtClean="0">
                          <a:latin typeface="Times New Roman"/>
                        </a:rPr>
                        <a:t> </a:t>
                      </a:r>
                      <a:r>
                        <a:rPr lang="ru-RU" sz="2000" b="0" i="0" u="none" strike="noStrike" dirty="0" smtClean="0">
                          <a:latin typeface="Times New Roman"/>
                        </a:rPr>
                        <a:t>в </a:t>
                      </a:r>
                      <a:r>
                        <a:rPr lang="ru-RU" sz="2000" b="0" i="0" u="none" strike="noStrike" dirty="0">
                          <a:latin typeface="Times New Roman"/>
                        </a:rPr>
                        <a:t>с.Верхний Услон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 smtClean="0">
                          <a:latin typeface="Times New Roman"/>
                        </a:rPr>
                        <a:t>4</a:t>
                      </a:r>
                      <a:endParaRPr lang="ru-RU" sz="20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 smtClean="0">
                          <a:latin typeface="Times New Roman"/>
                        </a:rPr>
                        <a:t>129,2</a:t>
                      </a:r>
                      <a:endParaRPr lang="ru-RU" sz="20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</a:tr>
              <a:tr h="328737">
                <a:tc gridSpan="2">
                  <a:txBody>
                    <a:bodyPr/>
                    <a:lstStyle/>
                    <a:p>
                      <a:pPr algn="r" fontAlgn="ctr"/>
                      <a:r>
                        <a:rPr lang="ru-RU" sz="2000" b="1" i="0" u="none" strike="noStrike" dirty="0" smtClean="0">
                          <a:latin typeface="Times New Roman"/>
                        </a:rPr>
                        <a:t>Итого</a:t>
                      </a:r>
                      <a:endParaRPr lang="ru-RU" sz="2000" b="1" i="0" u="none" strike="noStrike" dirty="0">
                        <a:latin typeface="Times New Roman"/>
                      </a:endParaRPr>
                    </a:p>
                  </a:txBody>
                  <a:tcPr marL="4164" marR="4164" marT="41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latin typeface="Times New Roman"/>
                        </a:rPr>
                        <a:t>4</a:t>
                      </a:r>
                      <a:endParaRPr lang="ru-RU" sz="20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latin typeface="Times New Roman"/>
                        </a:rPr>
                        <a:t>129,2</a:t>
                      </a:r>
                      <a:endParaRPr lang="ru-RU" sz="20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</a:tr>
              <a:tr h="625242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Программа молодых семей и специалистов на селе (АПК)</a:t>
                      </a:r>
                    </a:p>
                  </a:txBody>
                  <a:tcPr marL="4164" marR="4164" marT="41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0" u="none" strike="noStrike" dirty="0" smtClean="0">
                          <a:latin typeface="Times New Roman"/>
                        </a:rPr>
                        <a:t>15 индивидуальных</a:t>
                      </a:r>
                      <a:r>
                        <a:rPr lang="ru-RU" sz="2000" b="0" i="0" u="none" strike="noStrike" baseline="0" dirty="0" smtClean="0">
                          <a:latin typeface="Times New Roman"/>
                        </a:rPr>
                        <a:t> жилых домов</a:t>
                      </a:r>
                      <a:endParaRPr lang="ru-RU" sz="2000" b="0" i="0" u="none" strike="noStrike" dirty="0" smtClean="0">
                        <a:latin typeface="Times New Roman"/>
                      </a:endParaRPr>
                    </a:p>
                  </a:txBody>
                  <a:tcPr marL="4164" marR="4164" marT="416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 smtClean="0">
                          <a:latin typeface="Times New Roman"/>
                        </a:rPr>
                        <a:t>15</a:t>
                      </a:r>
                      <a:endParaRPr lang="ru-RU" sz="20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 smtClean="0">
                          <a:latin typeface="Times New Roman"/>
                        </a:rPr>
                        <a:t>1</a:t>
                      </a:r>
                      <a:r>
                        <a:rPr lang="ru-RU" sz="2000" b="0" i="0" u="none" strike="noStrike" baseline="0" dirty="0" smtClean="0">
                          <a:latin typeface="Times New Roman"/>
                        </a:rPr>
                        <a:t> 500</a:t>
                      </a:r>
                      <a:endParaRPr lang="ru-RU" sz="20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</a:tr>
              <a:tr h="328737">
                <a:tc gridSpan="2">
                  <a:txBody>
                    <a:bodyPr/>
                    <a:lstStyle/>
                    <a:p>
                      <a:pPr algn="r" fontAlgn="ctr"/>
                      <a:r>
                        <a:rPr lang="ru-RU" sz="2000" b="1" i="0" u="none" strike="noStrike" dirty="0" smtClean="0">
                          <a:latin typeface="Times New Roman"/>
                        </a:rPr>
                        <a:t>Итого</a:t>
                      </a:r>
                      <a:endParaRPr lang="ru-RU" sz="2000" b="1" i="0" u="none" strike="noStrike" dirty="0">
                        <a:latin typeface="Times New Roman"/>
                      </a:endParaRPr>
                    </a:p>
                  </a:txBody>
                  <a:tcPr marL="4164" marR="4164" marT="41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latin typeface="Times New Roman"/>
                        </a:rPr>
                        <a:t>15</a:t>
                      </a:r>
                      <a:endParaRPr lang="ru-RU" sz="20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latin typeface="Times New Roman"/>
                        </a:rPr>
                        <a:t>1</a:t>
                      </a:r>
                      <a:r>
                        <a:rPr lang="ru-RU" sz="2000" b="1" i="0" u="none" strike="noStrike" baseline="0" dirty="0" smtClean="0">
                          <a:latin typeface="Times New Roman"/>
                        </a:rPr>
                        <a:t> 500</a:t>
                      </a:r>
                      <a:endParaRPr lang="ru-RU" sz="20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</a:tr>
              <a:tr h="328737">
                <a:tc gridSpan="2">
                  <a:txBody>
                    <a:bodyPr/>
                    <a:lstStyle/>
                    <a:p>
                      <a:pPr algn="l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Малоэтажное строительство (в т.ч. ИЖС)</a:t>
                      </a:r>
                      <a:endParaRPr lang="ru-RU" sz="2000" b="1" i="0" u="none" strike="noStrike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64" marR="4164" marT="41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latin typeface="Times New Roman"/>
                        </a:rPr>
                        <a:t>65</a:t>
                      </a:r>
                      <a:endParaRPr lang="ru-RU" sz="20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latin typeface="Times New Roman"/>
                        </a:rPr>
                        <a:t>6</a:t>
                      </a:r>
                      <a:r>
                        <a:rPr lang="ru-RU" sz="2000" b="1" i="0" u="none" strike="noStrike" baseline="0" dirty="0" smtClean="0">
                          <a:latin typeface="Times New Roman"/>
                        </a:rPr>
                        <a:t> 388,8</a:t>
                      </a:r>
                      <a:endParaRPr lang="ru-RU" sz="20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  <p:pic>
        <p:nvPicPr>
          <p:cNvPr id="7173" name="Object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1013" y="188913"/>
            <a:ext cx="8255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2" descr="Герб РТ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188913"/>
            <a:ext cx="792162" cy="80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3"/>
          <p:cNvSpPr txBox="1">
            <a:spLocks noChangeArrowheads="1"/>
          </p:cNvSpPr>
          <p:nvPr/>
        </p:nvSpPr>
        <p:spPr bwMode="auto">
          <a:xfrm>
            <a:off x="263525" y="20638"/>
            <a:ext cx="8785225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latin typeface="Calibri" pitchFamily="34" charset="0"/>
              </a:rPr>
              <a:t>Ввод жилья в </a:t>
            </a:r>
          </a:p>
          <a:p>
            <a:pPr algn="ctr"/>
            <a:r>
              <a:rPr lang="ru-RU" sz="2800" b="1">
                <a:latin typeface="Calibri" pitchFamily="34" charset="0"/>
              </a:rPr>
              <a:t>Высокогорском МО РТ в 2012 году</a:t>
            </a:r>
          </a:p>
        </p:txBody>
      </p:sp>
      <p:sp>
        <p:nvSpPr>
          <p:cNvPr id="5" name="Номер слайда 1"/>
          <p:cNvSpPr txBox="1">
            <a:spLocks noGrp="1"/>
          </p:cNvSpPr>
          <p:nvPr/>
        </p:nvSpPr>
        <p:spPr>
          <a:xfrm>
            <a:off x="0" y="64008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FFEB1142-034A-4D8E-8481-B4D31FF9B4FB}" type="slidenum">
              <a:rPr lang="ru-RU" sz="1400">
                <a:solidFill>
                  <a:srgbClr val="FFFFFF"/>
                </a:solidFill>
                <a:latin typeface="+mj-lt"/>
                <a:ea typeface="+mj-ea"/>
                <a:cs typeface="+mj-cs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18</a:t>
            </a:fld>
            <a:endParaRPr lang="ru-RU" sz="1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128337" y="1106902"/>
          <a:ext cx="8910888" cy="4378753"/>
        </p:xfrm>
        <a:graphic>
          <a:graphicData uri="http://schemas.openxmlformats.org/drawingml/2006/table">
            <a:tbl>
              <a:tblPr/>
              <a:tblGrid>
                <a:gridCol w="2859487"/>
                <a:gridCol w="4176464"/>
                <a:gridCol w="864096"/>
                <a:gridCol w="1010841"/>
              </a:tblGrid>
              <a:tr h="130129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latin typeface="Times New Roman"/>
                        </a:rPr>
                        <a:t>Программа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4164" marR="4164" marT="41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latin typeface="Times New Roman"/>
                        </a:rPr>
                        <a:t>Наименование объекта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4164" marR="4164" marT="41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latin typeface="Times New Roman"/>
                        </a:rPr>
                        <a:t>Кол-во квартир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4164" marR="4164" marT="41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latin typeface="Times New Roman"/>
                        </a:rPr>
                        <a:t>Общая площадь</a:t>
                      </a:r>
                    </a:p>
                    <a:p>
                      <a:pPr algn="ctr" fontAlgn="ctr"/>
                      <a:r>
                        <a:rPr lang="ru-RU" sz="1400" b="1" i="0" u="none" strike="noStrike" dirty="0" smtClean="0">
                          <a:latin typeface="Times New Roman"/>
                        </a:rPr>
                        <a:t>кв.м.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4164" marR="4164" marT="41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</a:tr>
              <a:tr h="372735">
                <a:tc row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latin typeface="Times New Roman"/>
                        </a:rPr>
                        <a:t>Социальная</a:t>
                      </a:r>
                      <a:r>
                        <a:rPr lang="ru-RU" sz="1400" b="1" i="0" u="none" strike="noStrike" baseline="0" dirty="0" smtClean="0">
                          <a:latin typeface="Times New Roman"/>
                        </a:rPr>
                        <a:t> ипотека</a:t>
                      </a:r>
                      <a:endParaRPr lang="ru-RU" sz="1400" b="1" i="0" u="none" strike="noStrike" dirty="0" smtClean="0">
                        <a:latin typeface="Times New Roman"/>
                      </a:endParaRPr>
                    </a:p>
                  </a:txBody>
                  <a:tcPr marL="4164" marR="4164" marT="41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 dirty="0">
                          <a:latin typeface="Times New Roman"/>
                        </a:rPr>
                        <a:t>с.Высокая Гора, ул.Энергетиков, поз.1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latin typeface="Times New Roman"/>
                        </a:rPr>
                        <a:t>60</a:t>
                      </a:r>
                      <a:endParaRPr lang="ru-RU" sz="1800" b="0" i="0" u="none" strike="noStrike" dirty="0">
                        <a:latin typeface="Times New Roman"/>
                      </a:endParaRPr>
                    </a:p>
                  </a:txBody>
                  <a:tcPr marL="4164" marR="4164" marT="41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latin typeface="Times New Roman"/>
                        </a:rPr>
                        <a:t>2</a:t>
                      </a:r>
                      <a:r>
                        <a:rPr lang="ru-RU" sz="1800" b="0" i="0" u="none" strike="noStrike" baseline="0" dirty="0" smtClean="0">
                          <a:latin typeface="Times New Roman"/>
                        </a:rPr>
                        <a:t> 744</a:t>
                      </a:r>
                      <a:endParaRPr lang="ru-RU" sz="1800" b="0" i="0" u="none" strike="noStrike" dirty="0">
                        <a:latin typeface="Times New Roman"/>
                      </a:endParaRPr>
                    </a:p>
                  </a:txBody>
                  <a:tcPr marL="4164" marR="4164" marT="41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</a:tr>
              <a:tr h="95512">
                <a:tc vMerge="1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i="0" u="none" strike="noStrike" dirty="0" smtClean="0">
                        <a:latin typeface="Times New Roman"/>
                      </a:endParaRPr>
                    </a:p>
                  </a:txBody>
                  <a:tcPr marL="4164" marR="4164" marT="41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 dirty="0">
                          <a:latin typeface="Times New Roman"/>
                        </a:rPr>
                        <a:t>с.Высокая Гора, ул.Энергетиков, поз.2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latin typeface="Times New Roman"/>
                        </a:rPr>
                        <a:t>60</a:t>
                      </a:r>
                      <a:endParaRPr lang="ru-RU" sz="1800" b="0" i="0" u="none" strike="noStrike" dirty="0">
                        <a:latin typeface="Times New Roman"/>
                      </a:endParaRPr>
                    </a:p>
                  </a:txBody>
                  <a:tcPr marL="4164" marR="4164" marT="41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latin typeface="Times New Roman"/>
                        </a:rPr>
                        <a:t>2 744</a:t>
                      </a:r>
                      <a:endParaRPr lang="ru-RU" sz="1800" b="0" i="0" u="none" strike="noStrike" dirty="0">
                        <a:latin typeface="Times New Roman"/>
                      </a:endParaRPr>
                    </a:p>
                  </a:txBody>
                  <a:tcPr marL="4164" marR="4164" marT="41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</a:tr>
              <a:tr h="500937">
                <a:tc gridSpan="2"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u="none" strike="noStrike" dirty="0" smtClean="0">
                          <a:latin typeface="Times New Roman"/>
                        </a:rPr>
                        <a:t>Итого:</a:t>
                      </a:r>
                    </a:p>
                  </a:txBody>
                  <a:tcPr marL="4164" marR="4164" marT="41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latin typeface="Times New Roman"/>
                        </a:rPr>
                        <a:t>120</a:t>
                      </a:r>
                      <a:endParaRPr lang="ru-RU" sz="1800" b="1" i="0" u="none" strike="noStrike" dirty="0">
                        <a:latin typeface="Times New Roman"/>
                      </a:endParaRPr>
                    </a:p>
                  </a:txBody>
                  <a:tcPr marL="4164" marR="4164" marT="41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latin typeface="Times New Roman"/>
                        </a:rPr>
                        <a:t>5</a:t>
                      </a:r>
                      <a:r>
                        <a:rPr lang="ru-RU" sz="1800" b="1" i="0" u="none" strike="noStrike" baseline="0" dirty="0" smtClean="0">
                          <a:latin typeface="Times New Roman"/>
                        </a:rPr>
                        <a:t> 488</a:t>
                      </a:r>
                      <a:endParaRPr lang="ru-RU" sz="1800" b="1" i="0" u="none" strike="noStrike" dirty="0">
                        <a:latin typeface="Times New Roman"/>
                      </a:endParaRPr>
                    </a:p>
                  </a:txBody>
                  <a:tcPr marL="4164" marR="4164" marT="41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</a:tr>
              <a:tr h="907243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Программа молодых семей и специалистов на селе (АПК)</a:t>
                      </a:r>
                    </a:p>
                  </a:txBody>
                  <a:tcPr marL="4164" marR="4164" marT="41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dirty="0" smtClean="0">
                          <a:latin typeface="Times New Roman"/>
                        </a:rPr>
                        <a:t>11 индивидуальных</a:t>
                      </a:r>
                      <a:r>
                        <a:rPr lang="ru-RU" sz="1800" b="0" i="0" u="none" strike="noStrike" baseline="0" dirty="0" smtClean="0">
                          <a:latin typeface="Times New Roman"/>
                        </a:rPr>
                        <a:t> жилых домов</a:t>
                      </a:r>
                      <a:endParaRPr lang="ru-RU" sz="1800" b="0" i="0" u="none" strike="noStrike" dirty="0" smtClean="0">
                        <a:latin typeface="Times New Roman"/>
                      </a:endParaRPr>
                    </a:p>
                    <a:p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64" marR="4164" marT="41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latin typeface="Times New Roman"/>
                        </a:rPr>
                        <a:t>11</a:t>
                      </a:r>
                      <a:endParaRPr lang="ru-RU" sz="1800" b="0" i="0" u="none" strike="noStrike" dirty="0">
                        <a:latin typeface="Times New Roman"/>
                      </a:endParaRPr>
                    </a:p>
                  </a:txBody>
                  <a:tcPr marL="4164" marR="4164" marT="41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latin typeface="Times New Roman"/>
                        </a:rPr>
                        <a:t>1 555,9</a:t>
                      </a:r>
                      <a:endParaRPr lang="ru-RU" sz="1800" b="0" i="0" u="none" strike="noStrike" dirty="0">
                        <a:latin typeface="Times New Roman"/>
                      </a:endParaRPr>
                    </a:p>
                  </a:txBody>
                  <a:tcPr marL="4164" marR="4164" marT="41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</a:tr>
              <a:tr h="500937">
                <a:tc gridSpan="2">
                  <a:txBody>
                    <a:bodyPr/>
                    <a:lstStyle/>
                    <a:p>
                      <a:pPr algn="r" fontAlgn="ctr"/>
                      <a:r>
                        <a:rPr lang="ru-RU" sz="1800" b="1" i="0" u="none" strike="noStrike" dirty="0" smtClean="0">
                          <a:latin typeface="Times New Roman"/>
                        </a:rPr>
                        <a:t>Итого:</a:t>
                      </a:r>
                      <a:endParaRPr lang="ru-RU" sz="1800" b="1" i="0" u="none" strike="noStrike" dirty="0">
                        <a:latin typeface="Times New Roman"/>
                      </a:endParaRPr>
                    </a:p>
                  </a:txBody>
                  <a:tcPr marL="4164" marR="4164" marT="41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latin typeface="Times New Roman"/>
                        </a:rPr>
                        <a:t>11</a:t>
                      </a:r>
                      <a:endParaRPr lang="ru-RU" sz="1800" b="1" i="0" u="none" strike="noStrike" dirty="0">
                        <a:latin typeface="Times New Roman"/>
                      </a:endParaRPr>
                    </a:p>
                  </a:txBody>
                  <a:tcPr marL="4164" marR="4164" marT="41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latin typeface="Times New Roman"/>
                        </a:rPr>
                        <a:t>1 555,9</a:t>
                      </a:r>
                      <a:endParaRPr lang="ru-RU" sz="1800" b="1" i="0" u="none" strike="noStrike" dirty="0">
                        <a:latin typeface="Times New Roman"/>
                      </a:endParaRPr>
                    </a:p>
                  </a:txBody>
                  <a:tcPr marL="4164" marR="4164" marT="41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</a:tr>
              <a:tr h="511765">
                <a:tc gridSpan="2">
                  <a:txBody>
                    <a:bodyPr/>
                    <a:lstStyle/>
                    <a:p>
                      <a:pPr algn="l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Малоэтажное строительство (в т.ч. ИЖС)</a:t>
                      </a:r>
                      <a:endParaRPr lang="ru-RU" sz="1800" b="1" i="0" u="none" strike="noStrike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64" marR="4164" marT="41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latin typeface="Times New Roman"/>
                        </a:rPr>
                        <a:t>159</a:t>
                      </a:r>
                      <a:endParaRPr lang="ru-RU" sz="18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latin typeface="Times New Roman"/>
                        </a:rPr>
                        <a:t>16</a:t>
                      </a:r>
                      <a:r>
                        <a:rPr lang="ru-RU" sz="1800" b="1" i="0" u="none" strike="noStrike" baseline="0" dirty="0" smtClean="0">
                          <a:latin typeface="Times New Roman"/>
                        </a:rPr>
                        <a:t> 539,1</a:t>
                      </a:r>
                      <a:endParaRPr lang="ru-RU" sz="18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  <p:pic>
        <p:nvPicPr>
          <p:cNvPr id="8197" name="Object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1013" y="188913"/>
            <a:ext cx="8255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2" descr="Герб РТ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188913"/>
            <a:ext cx="792162" cy="80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3"/>
          <p:cNvSpPr txBox="1">
            <a:spLocks noChangeArrowheads="1"/>
          </p:cNvSpPr>
          <p:nvPr/>
        </p:nvSpPr>
        <p:spPr bwMode="auto">
          <a:xfrm>
            <a:off x="263525" y="20638"/>
            <a:ext cx="8785225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latin typeface="Calibri" pitchFamily="34" charset="0"/>
              </a:rPr>
              <a:t>Ввод жилья в </a:t>
            </a:r>
          </a:p>
          <a:p>
            <a:pPr algn="ctr"/>
            <a:r>
              <a:rPr lang="ru-RU" sz="2800" b="1">
                <a:latin typeface="Calibri" pitchFamily="34" charset="0"/>
              </a:rPr>
              <a:t> Зеленодольском МО РТ в 2012 году</a:t>
            </a:r>
          </a:p>
        </p:txBody>
      </p:sp>
      <p:sp>
        <p:nvSpPr>
          <p:cNvPr id="5" name="Номер слайда 1"/>
          <p:cNvSpPr txBox="1">
            <a:spLocks noGrp="1"/>
          </p:cNvSpPr>
          <p:nvPr/>
        </p:nvSpPr>
        <p:spPr>
          <a:xfrm>
            <a:off x="0" y="64008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43981D82-C533-4E2E-8A8E-635CF4B28FAA}" type="slidenum">
              <a:rPr lang="ru-RU" sz="1400">
                <a:solidFill>
                  <a:srgbClr val="FFFFFF"/>
                </a:solidFill>
                <a:latin typeface="+mj-lt"/>
                <a:ea typeface="+mj-ea"/>
                <a:cs typeface="+mj-cs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19</a:t>
            </a:fld>
            <a:endParaRPr lang="ru-RU" sz="1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103623" y="966861"/>
          <a:ext cx="8910888" cy="5466153"/>
        </p:xfrm>
        <a:graphic>
          <a:graphicData uri="http://schemas.openxmlformats.org/drawingml/2006/table">
            <a:tbl>
              <a:tblPr/>
              <a:tblGrid>
                <a:gridCol w="2355431"/>
                <a:gridCol w="4680520"/>
                <a:gridCol w="864096"/>
                <a:gridCol w="1010841"/>
              </a:tblGrid>
              <a:tr h="58637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latin typeface="Times New Roman"/>
                        </a:rPr>
                        <a:t>Программа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4164" marR="4164" marT="41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latin typeface="Times New Roman"/>
                        </a:rPr>
                        <a:t>Наименование объекта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4164" marR="4164" marT="41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latin typeface="Times New Roman"/>
                        </a:rPr>
                        <a:t>Кол-во квартир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4164" marR="4164" marT="41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latin typeface="Times New Roman"/>
                        </a:rPr>
                        <a:t>Общая площадь</a:t>
                      </a:r>
                    </a:p>
                    <a:p>
                      <a:pPr algn="ctr" fontAlgn="ctr"/>
                      <a:r>
                        <a:rPr lang="ru-RU" sz="1400" b="1" i="0" u="none" strike="noStrike" dirty="0" smtClean="0">
                          <a:latin typeface="Times New Roman"/>
                        </a:rPr>
                        <a:t>кв.м.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4164" marR="4164" marT="41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</a:tr>
              <a:tr h="181653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latin typeface="Times New Roman"/>
                        </a:rPr>
                        <a:t>Социальная ипотека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4164" marR="4164" marT="41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 smtClean="0">
                          <a:latin typeface="Times New Roman"/>
                        </a:rPr>
                        <a:t>79</a:t>
                      </a:r>
                      <a:r>
                        <a:rPr lang="ru-RU" sz="1800" b="0" i="0" u="none" strike="noStrike" baseline="0" dirty="0" smtClean="0">
                          <a:latin typeface="Times New Roman"/>
                        </a:rPr>
                        <a:t> кв.ж.д. №3 по ул.Королева, квартал «Б»</a:t>
                      </a:r>
                      <a:endParaRPr lang="ru-RU" sz="18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latin typeface="Times New Roman"/>
                        </a:rPr>
                        <a:t>79</a:t>
                      </a:r>
                      <a:endParaRPr lang="ru-RU" sz="18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latin typeface="Times New Roman"/>
                        </a:rPr>
                        <a:t>3</a:t>
                      </a:r>
                      <a:r>
                        <a:rPr lang="ru-RU" sz="1800" b="0" i="0" u="none" strike="noStrike" baseline="0" dirty="0" smtClean="0">
                          <a:latin typeface="Times New Roman"/>
                        </a:rPr>
                        <a:t> 987</a:t>
                      </a:r>
                      <a:endParaRPr lang="ru-RU" sz="18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</a:tr>
              <a:tr h="181653">
                <a:tc vMerge="1">
                  <a:txBody>
                    <a:bodyPr/>
                    <a:lstStyle/>
                    <a:p>
                      <a:pPr algn="ctr" fontAlgn="ctr"/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4164" marR="4164" marT="41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 smtClean="0">
                          <a:latin typeface="Times New Roman"/>
                        </a:rPr>
                        <a:t>70</a:t>
                      </a:r>
                      <a:r>
                        <a:rPr lang="ru-RU" sz="1800" b="0" i="0" u="none" strike="noStrike" baseline="0" dirty="0" smtClean="0">
                          <a:latin typeface="Times New Roman"/>
                        </a:rPr>
                        <a:t> кв.ж.д. №5 по ул.Королева, квартал «Б»</a:t>
                      </a:r>
                      <a:endParaRPr lang="ru-RU" sz="18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latin typeface="Times New Roman"/>
                        </a:rPr>
                        <a:t>70</a:t>
                      </a:r>
                      <a:endParaRPr lang="ru-RU" sz="18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latin typeface="Times New Roman"/>
                        </a:rPr>
                        <a:t>3</a:t>
                      </a:r>
                      <a:r>
                        <a:rPr lang="ru-RU" sz="1800" b="0" i="0" u="none" strike="noStrike" baseline="0" dirty="0" smtClean="0">
                          <a:latin typeface="Times New Roman"/>
                        </a:rPr>
                        <a:t> 964</a:t>
                      </a:r>
                      <a:endParaRPr lang="ru-RU" sz="18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</a:tr>
              <a:tr h="181653">
                <a:tc vMerge="1">
                  <a:txBody>
                    <a:bodyPr/>
                    <a:lstStyle/>
                    <a:p>
                      <a:pPr algn="ctr" fontAlgn="ctr"/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4164" marR="4164" marT="41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 smtClean="0">
                          <a:latin typeface="Times New Roman"/>
                        </a:rPr>
                        <a:t>1 кв.ж.д. поз.1 по ул.Успенская</a:t>
                      </a:r>
                      <a:endParaRPr lang="ru-RU" sz="18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latin typeface="Times New Roman"/>
                        </a:rPr>
                        <a:t>1</a:t>
                      </a:r>
                      <a:endParaRPr lang="ru-RU" sz="18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latin typeface="Times New Roman"/>
                        </a:rPr>
                        <a:t>63</a:t>
                      </a:r>
                      <a:endParaRPr lang="ru-RU" sz="18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</a:tr>
              <a:tr h="202864">
                <a:tc gridSpan="2"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u="none" strike="noStrike" dirty="0" smtClean="0">
                          <a:latin typeface="Times New Roman"/>
                        </a:rPr>
                        <a:t>Итого:</a:t>
                      </a:r>
                    </a:p>
                  </a:txBody>
                  <a:tcPr marL="4164" marR="4164" marT="41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latin typeface="Times New Roman"/>
                        </a:rPr>
                        <a:t>150</a:t>
                      </a:r>
                      <a:endParaRPr lang="ru-RU" sz="18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latin typeface="Times New Roman"/>
                        </a:rPr>
                        <a:t>8</a:t>
                      </a:r>
                      <a:r>
                        <a:rPr lang="ru-RU" sz="1800" b="1" i="0" u="none" strike="noStrike" baseline="0" dirty="0" smtClean="0">
                          <a:latin typeface="Times New Roman"/>
                        </a:rPr>
                        <a:t> 014</a:t>
                      </a:r>
                      <a:endParaRPr lang="ru-RU" sz="18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</a:tr>
              <a:tr h="210692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latin typeface="Times New Roman"/>
                        </a:rPr>
                        <a:t>Республиканская адресная программа переселения</a:t>
                      </a:r>
                      <a:r>
                        <a:rPr lang="ru-RU" sz="1400" b="1" i="0" u="none" strike="noStrike" baseline="0" dirty="0" smtClean="0">
                          <a:latin typeface="Times New Roman"/>
                        </a:rPr>
                        <a:t> граждан из аварийного жилищного фонда</a:t>
                      </a:r>
                      <a:endParaRPr lang="ru-RU" sz="1400" b="1" i="0" u="none" strike="noStrike" dirty="0" smtClean="0">
                        <a:latin typeface="Times New Roman"/>
                      </a:endParaRPr>
                    </a:p>
                  </a:txBody>
                  <a:tcPr marL="4164" marR="4164" marT="41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 dirty="0" smtClean="0">
                          <a:latin typeface="Times New Roman"/>
                        </a:rPr>
                        <a:t>27</a:t>
                      </a:r>
                      <a:r>
                        <a:rPr lang="ru-RU" sz="1800" b="0" i="0" u="none" strike="noStrike" baseline="0" dirty="0" smtClean="0">
                          <a:latin typeface="Times New Roman"/>
                        </a:rPr>
                        <a:t> кв.</a:t>
                      </a:r>
                      <a:r>
                        <a:rPr lang="ru-RU" sz="1800" b="0" i="0" u="none" strike="noStrike" dirty="0" smtClean="0">
                          <a:latin typeface="Times New Roman"/>
                        </a:rPr>
                        <a:t> </a:t>
                      </a:r>
                      <a:r>
                        <a:rPr lang="ru-RU" sz="1800" b="0" i="0" u="none" strike="noStrike" dirty="0">
                          <a:latin typeface="Times New Roman"/>
                        </a:rPr>
                        <a:t>ж.д. по </a:t>
                      </a:r>
                      <a:r>
                        <a:rPr lang="ru-RU" sz="1800" b="0" i="0" u="none" strike="noStrike" dirty="0" err="1" smtClean="0">
                          <a:latin typeface="Times New Roman"/>
                        </a:rPr>
                        <a:t>ул.Ленина,в</a:t>
                      </a:r>
                      <a:r>
                        <a:rPr lang="ru-RU" sz="1800" b="0" i="0" u="none" strike="noStrike" dirty="0" smtClean="0">
                          <a:latin typeface="Times New Roman"/>
                        </a:rPr>
                        <a:t> </a:t>
                      </a:r>
                      <a:r>
                        <a:rPr lang="ru-RU" sz="1800" b="0" i="0" u="none" strike="noStrike" dirty="0" err="1">
                          <a:latin typeface="Times New Roman"/>
                        </a:rPr>
                        <a:t>п.г.т.Васильево</a:t>
                      </a:r>
                      <a:endParaRPr lang="ru-RU" sz="18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27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1500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</a:tr>
              <a:tr h="202864">
                <a:tc gridSpan="2"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u="none" strike="noStrike" dirty="0" smtClean="0">
                          <a:latin typeface="Times New Roman"/>
                        </a:rPr>
                        <a:t>Итого:</a:t>
                      </a:r>
                    </a:p>
                  </a:txBody>
                  <a:tcPr marL="4164" marR="4164" marT="41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latin typeface="Times New Roman"/>
                        </a:rPr>
                        <a:t>27</a:t>
                      </a:r>
                      <a:endParaRPr lang="ru-RU" sz="18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latin typeface="Times New Roman"/>
                        </a:rPr>
                        <a:t>1</a:t>
                      </a:r>
                      <a:r>
                        <a:rPr lang="ru-RU" sz="1800" b="1" i="0" u="none" strike="noStrike" baseline="0" dirty="0" smtClean="0">
                          <a:latin typeface="Times New Roman"/>
                        </a:rPr>
                        <a:t> 500</a:t>
                      </a:r>
                      <a:endParaRPr lang="ru-RU" sz="18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</a:tr>
              <a:tr h="202864">
                <a:tc rowSpan="6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latin typeface="Times New Roman"/>
                        </a:rPr>
                        <a:t> Многоквартирное</a:t>
                      </a:r>
                      <a:r>
                        <a:rPr lang="ru-RU" sz="1400" b="1" i="0" u="none" strike="noStrike" baseline="0" dirty="0" smtClean="0">
                          <a:latin typeface="Times New Roman"/>
                        </a:rPr>
                        <a:t> инвестиционное жилье</a:t>
                      </a:r>
                      <a:endParaRPr lang="ru-RU" sz="1400" b="1" i="0" u="none" strike="noStrike" dirty="0" smtClean="0">
                        <a:latin typeface="Times New Roman"/>
                      </a:endParaRP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i="0" u="none" strike="noStrike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i="0" u="none" strike="noStrike" dirty="0" smtClean="0">
                        <a:latin typeface="Times New Roman"/>
                      </a:endParaRPr>
                    </a:p>
                  </a:txBody>
                  <a:tcPr marL="4164" marR="4164" marT="41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 dirty="0" smtClean="0">
                          <a:latin typeface="Times New Roman"/>
                        </a:rPr>
                        <a:t>156</a:t>
                      </a:r>
                      <a:r>
                        <a:rPr lang="ru-RU" sz="1800" b="0" i="0" u="none" strike="noStrike" baseline="0" dirty="0" smtClean="0">
                          <a:latin typeface="Times New Roman"/>
                        </a:rPr>
                        <a:t> кв.ж.д.</a:t>
                      </a:r>
                      <a:r>
                        <a:rPr lang="ru-RU" sz="1800" b="0" i="0" u="none" strike="noStrike" dirty="0" smtClean="0">
                          <a:latin typeface="Times New Roman"/>
                        </a:rPr>
                        <a:t> по</a:t>
                      </a:r>
                      <a:r>
                        <a:rPr lang="ru-RU" sz="1800" b="0" i="0" u="none" strike="noStrike" baseline="0" dirty="0" smtClean="0">
                          <a:latin typeface="Times New Roman"/>
                        </a:rPr>
                        <a:t> </a:t>
                      </a:r>
                      <a:r>
                        <a:rPr lang="ru-RU" sz="1800" b="0" i="0" u="none" strike="noStrike" dirty="0" smtClean="0">
                          <a:latin typeface="Times New Roman"/>
                        </a:rPr>
                        <a:t>ул</a:t>
                      </a:r>
                      <a:r>
                        <a:rPr lang="ru-RU" sz="1800" b="0" i="0" u="none" strike="noStrike" dirty="0">
                          <a:latin typeface="Times New Roman"/>
                        </a:rPr>
                        <a:t>. Первомайская г. Зеленодольск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latin typeface="Times New Roman"/>
                        </a:rPr>
                        <a:t>156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latin typeface="Times New Roman"/>
                        </a:rPr>
                        <a:t>8 </a:t>
                      </a:r>
                      <a:r>
                        <a:rPr lang="ru-RU" sz="1800" b="0" i="0" u="none" strike="noStrike" dirty="0" smtClean="0">
                          <a:latin typeface="Times New Roman"/>
                        </a:rPr>
                        <a:t>487</a:t>
                      </a:r>
                      <a:endParaRPr lang="ru-RU" sz="18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</a:tr>
              <a:tr h="202864">
                <a:tc vMerge="1"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i="0" u="none" strike="noStrike" dirty="0" smtClean="0">
                        <a:latin typeface="Times New Roman"/>
                      </a:endParaRPr>
                    </a:p>
                  </a:txBody>
                  <a:tcPr marL="4164" marR="4164" marT="41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 dirty="0" smtClean="0">
                          <a:latin typeface="Times New Roman"/>
                        </a:rPr>
                        <a:t>108 </a:t>
                      </a:r>
                      <a:r>
                        <a:rPr lang="ru-RU" sz="1800" b="0" i="0" u="none" strike="noStrike" dirty="0" err="1" smtClean="0">
                          <a:latin typeface="Times New Roman"/>
                        </a:rPr>
                        <a:t>кв.ж.д.поз</a:t>
                      </a:r>
                      <a:r>
                        <a:rPr lang="ru-RU" sz="1800" b="0" i="0" u="none" strike="noStrike" dirty="0">
                          <a:latin typeface="Times New Roman"/>
                        </a:rPr>
                        <a:t>. </a:t>
                      </a:r>
                      <a:r>
                        <a:rPr lang="ru-RU" sz="1800" b="0" i="0" u="none" strike="noStrike" dirty="0" smtClean="0">
                          <a:latin typeface="Times New Roman"/>
                        </a:rPr>
                        <a:t>4 п</a:t>
                      </a:r>
                      <a:r>
                        <a:rPr lang="ru-RU" sz="1800" b="0" i="0" u="none" strike="noStrike" dirty="0">
                          <a:latin typeface="Times New Roman"/>
                        </a:rPr>
                        <a:t>. </a:t>
                      </a:r>
                      <a:r>
                        <a:rPr lang="ru-RU" sz="1800" b="0" i="0" u="none" strike="noStrike" dirty="0" err="1">
                          <a:latin typeface="Times New Roman"/>
                        </a:rPr>
                        <a:t>Осиново</a:t>
                      </a:r>
                      <a:endParaRPr lang="ru-RU" sz="18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latin typeface="Times New Roman"/>
                        </a:rPr>
                        <a:t>108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latin typeface="Times New Roman"/>
                        </a:rPr>
                        <a:t>10 </a:t>
                      </a:r>
                      <a:r>
                        <a:rPr lang="ru-RU" sz="1800" b="0" i="0" u="none" strike="noStrike" dirty="0" smtClean="0">
                          <a:latin typeface="Times New Roman"/>
                        </a:rPr>
                        <a:t>593</a:t>
                      </a:r>
                      <a:endParaRPr lang="ru-RU" sz="18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</a:tr>
              <a:tr h="202864">
                <a:tc vMerge="1"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i="0" u="none" strike="noStrike" dirty="0" smtClean="0">
                        <a:latin typeface="Times New Roman"/>
                      </a:endParaRPr>
                    </a:p>
                  </a:txBody>
                  <a:tcPr marL="4164" marR="4164" marT="41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 dirty="0" smtClean="0">
                          <a:latin typeface="Times New Roman"/>
                        </a:rPr>
                        <a:t>160 </a:t>
                      </a:r>
                      <a:r>
                        <a:rPr lang="ru-RU" sz="1800" b="0" i="0" u="none" strike="noStrike" dirty="0" err="1" smtClean="0">
                          <a:latin typeface="Times New Roman"/>
                        </a:rPr>
                        <a:t>кв.ж.д.поз</a:t>
                      </a:r>
                      <a:r>
                        <a:rPr lang="ru-RU" sz="1800" b="0" i="0" u="none" strike="noStrike" dirty="0">
                          <a:latin typeface="Times New Roman"/>
                        </a:rPr>
                        <a:t>. </a:t>
                      </a:r>
                      <a:r>
                        <a:rPr lang="ru-RU" sz="1800" b="0" i="0" u="none" strike="noStrike" dirty="0" smtClean="0">
                          <a:latin typeface="Times New Roman"/>
                        </a:rPr>
                        <a:t>23</a:t>
                      </a:r>
                      <a:r>
                        <a:rPr lang="ru-RU" sz="1800" b="0" i="0" u="none" strike="noStrike" baseline="0" dirty="0" smtClean="0">
                          <a:latin typeface="Times New Roman"/>
                        </a:rPr>
                        <a:t> </a:t>
                      </a:r>
                      <a:r>
                        <a:rPr lang="ru-RU" sz="1800" b="0" i="0" u="none" strike="noStrike" dirty="0" smtClean="0">
                          <a:latin typeface="Times New Roman"/>
                        </a:rPr>
                        <a:t>п</a:t>
                      </a:r>
                      <a:r>
                        <a:rPr lang="ru-RU" sz="1800" b="0" i="0" u="none" strike="noStrike" dirty="0">
                          <a:latin typeface="Times New Roman"/>
                        </a:rPr>
                        <a:t>. </a:t>
                      </a:r>
                      <a:r>
                        <a:rPr lang="ru-RU" sz="1800" b="0" i="0" u="none" strike="noStrike" dirty="0" err="1">
                          <a:latin typeface="Times New Roman"/>
                        </a:rPr>
                        <a:t>Осиново</a:t>
                      </a:r>
                      <a:endParaRPr lang="ru-RU" sz="18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latin typeface="Times New Roman"/>
                        </a:rPr>
                        <a:t>160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latin typeface="Times New Roman"/>
                        </a:rPr>
                        <a:t>9 </a:t>
                      </a:r>
                      <a:r>
                        <a:rPr lang="ru-RU" sz="1800" b="0" i="0" u="none" strike="noStrike" dirty="0" smtClean="0">
                          <a:latin typeface="Times New Roman"/>
                        </a:rPr>
                        <a:t>366</a:t>
                      </a:r>
                      <a:endParaRPr lang="ru-RU" sz="18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</a:tr>
              <a:tr h="202864">
                <a:tc vMerge="1"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i="0" u="none" strike="noStrike" dirty="0" smtClean="0">
                        <a:latin typeface="Times New Roman"/>
                      </a:endParaRPr>
                    </a:p>
                  </a:txBody>
                  <a:tcPr marL="4164" marR="4164" marT="41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 dirty="0" smtClean="0">
                          <a:latin typeface="Times New Roman"/>
                        </a:rPr>
                        <a:t>160</a:t>
                      </a:r>
                      <a:r>
                        <a:rPr lang="ru-RU" sz="1800" b="0" i="0" u="none" strike="noStrike" baseline="0" dirty="0" smtClean="0">
                          <a:latin typeface="Times New Roman"/>
                        </a:rPr>
                        <a:t> кв.ж.д.</a:t>
                      </a:r>
                      <a:r>
                        <a:rPr lang="ru-RU" sz="1800" b="0" i="0" u="none" strike="noStrike" dirty="0" smtClean="0">
                          <a:latin typeface="Times New Roman"/>
                        </a:rPr>
                        <a:t> </a:t>
                      </a:r>
                      <a:r>
                        <a:rPr lang="ru-RU" sz="1800" b="0" i="0" u="none" strike="noStrike" dirty="0">
                          <a:latin typeface="Times New Roman"/>
                        </a:rPr>
                        <a:t>поз. </a:t>
                      </a:r>
                      <a:r>
                        <a:rPr lang="ru-RU" sz="1800" b="0" i="0" u="none" strike="noStrike" dirty="0" smtClean="0">
                          <a:latin typeface="Times New Roman"/>
                        </a:rPr>
                        <a:t>14</a:t>
                      </a:r>
                      <a:r>
                        <a:rPr lang="ru-RU" sz="1800" b="0" i="0" u="none" strike="noStrike" baseline="0" dirty="0" smtClean="0">
                          <a:latin typeface="Times New Roman"/>
                        </a:rPr>
                        <a:t> </a:t>
                      </a:r>
                      <a:r>
                        <a:rPr lang="ru-RU" sz="1800" b="0" i="0" u="none" strike="noStrike" dirty="0" smtClean="0">
                          <a:latin typeface="Times New Roman"/>
                        </a:rPr>
                        <a:t>п</a:t>
                      </a:r>
                      <a:r>
                        <a:rPr lang="ru-RU" sz="1800" b="0" i="0" u="none" strike="noStrike" dirty="0">
                          <a:latin typeface="Times New Roman"/>
                        </a:rPr>
                        <a:t>. </a:t>
                      </a:r>
                      <a:r>
                        <a:rPr lang="ru-RU" sz="1800" b="0" i="0" u="none" strike="noStrike" dirty="0" err="1">
                          <a:latin typeface="Times New Roman"/>
                        </a:rPr>
                        <a:t>Осиново</a:t>
                      </a:r>
                      <a:endParaRPr lang="ru-RU" sz="18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latin typeface="Times New Roman"/>
                        </a:rPr>
                        <a:t>160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latin typeface="Times New Roman"/>
                        </a:rPr>
                        <a:t>9 </a:t>
                      </a:r>
                      <a:r>
                        <a:rPr lang="ru-RU" sz="1800" b="0" i="0" u="none" strike="noStrike" dirty="0" smtClean="0">
                          <a:latin typeface="Times New Roman"/>
                        </a:rPr>
                        <a:t>366</a:t>
                      </a:r>
                      <a:endParaRPr lang="ru-RU" sz="18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</a:tr>
              <a:tr h="202864">
                <a:tc vMerge="1"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i="0" u="none" strike="noStrike" dirty="0" smtClean="0">
                        <a:latin typeface="Times New Roman"/>
                      </a:endParaRPr>
                    </a:p>
                  </a:txBody>
                  <a:tcPr marL="4164" marR="4164" marT="41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 dirty="0" smtClean="0">
                          <a:latin typeface="Times New Roman"/>
                        </a:rPr>
                        <a:t>167</a:t>
                      </a:r>
                      <a:r>
                        <a:rPr lang="ru-RU" sz="1800" b="0" i="0" u="none" strike="noStrike" baseline="0" dirty="0" smtClean="0">
                          <a:latin typeface="Times New Roman"/>
                        </a:rPr>
                        <a:t> кв.ж.д.</a:t>
                      </a:r>
                      <a:r>
                        <a:rPr lang="ru-RU" sz="1800" b="0" i="0" u="none" strike="noStrike" dirty="0" smtClean="0">
                          <a:latin typeface="Times New Roman"/>
                        </a:rPr>
                        <a:t> </a:t>
                      </a:r>
                      <a:r>
                        <a:rPr lang="ru-RU" sz="1800" b="0" i="0" u="none" strike="noStrike" dirty="0">
                          <a:latin typeface="Times New Roman"/>
                        </a:rPr>
                        <a:t>(2 и 3 </a:t>
                      </a:r>
                      <a:r>
                        <a:rPr lang="ru-RU" sz="1800" b="0" i="0" u="none" strike="noStrike" dirty="0" smtClean="0">
                          <a:latin typeface="Times New Roman"/>
                        </a:rPr>
                        <a:t>секции)</a:t>
                      </a:r>
                      <a:r>
                        <a:rPr lang="ru-RU" sz="1800" b="0" i="0" u="none" strike="noStrike" baseline="0" dirty="0" smtClean="0">
                          <a:latin typeface="Times New Roman"/>
                        </a:rPr>
                        <a:t> </a:t>
                      </a:r>
                      <a:r>
                        <a:rPr lang="ru-RU" sz="1800" b="0" i="0" u="none" strike="noStrike" dirty="0" smtClean="0">
                          <a:latin typeface="Times New Roman"/>
                        </a:rPr>
                        <a:t>п</a:t>
                      </a:r>
                      <a:r>
                        <a:rPr lang="ru-RU" sz="1800" b="0" i="0" u="none" strike="noStrike" dirty="0">
                          <a:latin typeface="Times New Roman"/>
                        </a:rPr>
                        <a:t>. </a:t>
                      </a:r>
                      <a:r>
                        <a:rPr lang="ru-RU" sz="1800" b="0" i="0" u="none" strike="noStrike" dirty="0" err="1">
                          <a:latin typeface="Times New Roman"/>
                        </a:rPr>
                        <a:t>Осиново</a:t>
                      </a:r>
                      <a:endParaRPr lang="ru-RU" sz="18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latin typeface="Times New Roman"/>
                        </a:rPr>
                        <a:t>167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latin typeface="Times New Roman"/>
                        </a:rPr>
                        <a:t>10 </a:t>
                      </a:r>
                      <a:r>
                        <a:rPr lang="ru-RU" sz="1800" b="0" i="0" u="none" strike="noStrike" dirty="0" smtClean="0">
                          <a:latin typeface="Times New Roman"/>
                        </a:rPr>
                        <a:t>875</a:t>
                      </a:r>
                      <a:endParaRPr lang="ru-RU" sz="18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</a:tr>
              <a:tr h="202864">
                <a:tc vMerge="1"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i="0" u="none" strike="noStrike" dirty="0" smtClean="0">
                        <a:latin typeface="Times New Roman"/>
                      </a:endParaRPr>
                    </a:p>
                  </a:txBody>
                  <a:tcPr marL="4164" marR="4164" marT="41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 dirty="0" smtClean="0">
                          <a:latin typeface="Times New Roman"/>
                        </a:rPr>
                        <a:t>18</a:t>
                      </a:r>
                      <a:r>
                        <a:rPr lang="ru-RU" sz="1800" b="0" i="0" u="none" strike="noStrike" baseline="0" dirty="0" smtClean="0">
                          <a:latin typeface="Times New Roman"/>
                        </a:rPr>
                        <a:t> кв.ж.д. </a:t>
                      </a:r>
                      <a:r>
                        <a:rPr lang="ru-RU" sz="1800" b="0" i="0" u="none" strike="noStrike" dirty="0" smtClean="0">
                          <a:latin typeface="Times New Roman"/>
                        </a:rPr>
                        <a:t>по </a:t>
                      </a:r>
                      <a:r>
                        <a:rPr lang="ru-RU" sz="1800" b="0" i="0" u="none" strike="noStrike" dirty="0">
                          <a:latin typeface="Times New Roman"/>
                        </a:rPr>
                        <a:t>ул. Садовой с. </a:t>
                      </a:r>
                      <a:r>
                        <a:rPr lang="ru-RU" sz="1800" b="0" i="0" u="none" strike="noStrike" dirty="0" err="1">
                          <a:latin typeface="Times New Roman"/>
                        </a:rPr>
                        <a:t>Айша</a:t>
                      </a:r>
                      <a:endParaRPr lang="ru-RU" sz="18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latin typeface="Times New Roman"/>
                        </a:rPr>
                        <a:t>18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latin typeface="Times New Roman"/>
                        </a:rPr>
                        <a:t>1 </a:t>
                      </a:r>
                      <a:r>
                        <a:rPr lang="ru-RU" sz="1800" b="0" i="0" u="none" strike="noStrike" dirty="0" smtClean="0">
                          <a:latin typeface="Times New Roman"/>
                        </a:rPr>
                        <a:t>326</a:t>
                      </a:r>
                      <a:endParaRPr lang="ru-RU" sz="18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</a:tr>
              <a:tr h="202864">
                <a:tc gridSpan="2"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u="none" strike="noStrike" dirty="0" smtClean="0">
                          <a:latin typeface="Times New Roman"/>
                        </a:rPr>
                        <a:t>Итого:</a:t>
                      </a:r>
                    </a:p>
                  </a:txBody>
                  <a:tcPr marL="4164" marR="4164" marT="41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latin typeface="Times New Roman"/>
                        </a:rPr>
                        <a:t>769</a:t>
                      </a:r>
                      <a:endParaRPr lang="ru-RU" sz="18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latin typeface="Times New Roman"/>
                        </a:rPr>
                        <a:t>50</a:t>
                      </a:r>
                      <a:r>
                        <a:rPr lang="ru-RU" sz="1800" b="1" i="0" u="none" strike="noStrike" baseline="0" dirty="0" smtClean="0">
                          <a:latin typeface="Times New Roman"/>
                        </a:rPr>
                        <a:t> 013</a:t>
                      </a:r>
                      <a:endParaRPr lang="ru-RU" sz="18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</a:tr>
              <a:tr h="202864">
                <a:tc gridSpan="2"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Малоэтажное строительство (в т.ч. ИЖС)</a:t>
                      </a:r>
                      <a:endParaRPr lang="ru-RU" sz="1800" b="1" i="0" u="none" strike="noStrike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64" marR="4164" marT="41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latin typeface="Times New Roman"/>
                        </a:rPr>
                        <a:t>491</a:t>
                      </a:r>
                      <a:endParaRPr lang="ru-RU" sz="18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latin typeface="Times New Roman"/>
                        </a:rPr>
                        <a:t>56</a:t>
                      </a:r>
                      <a:r>
                        <a:rPr lang="ru-RU" sz="1800" b="1" i="0" u="none" strike="noStrike" baseline="0" dirty="0" smtClean="0">
                          <a:latin typeface="Times New Roman"/>
                        </a:rPr>
                        <a:t> 002</a:t>
                      </a:r>
                      <a:endParaRPr lang="ru-RU" sz="18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  <p:pic>
        <p:nvPicPr>
          <p:cNvPr id="9221" name="Object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1013" y="188913"/>
            <a:ext cx="8255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2" descr="Герб РТ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188913"/>
            <a:ext cx="792162" cy="80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100392" y="188640"/>
            <a:ext cx="8255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омер слайда 1"/>
          <p:cNvSpPr txBox="1">
            <a:spLocks noGrp="1"/>
          </p:cNvSpPr>
          <p:nvPr/>
        </p:nvSpPr>
        <p:spPr>
          <a:xfrm>
            <a:off x="0" y="64008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/>
          <a:lstStyle/>
          <a:p>
            <a:pPr algn="ctr">
              <a:defRPr/>
            </a:pPr>
            <a:fld id="{484863D1-79D1-494D-956E-79E559061356}" type="slidenum">
              <a:rPr lang="ru-RU" sz="1400">
                <a:solidFill>
                  <a:srgbClr val="FFFFFF"/>
                </a:solidFill>
                <a:latin typeface="+mj-lt"/>
                <a:ea typeface="+mj-ea"/>
                <a:cs typeface="+mj-cs"/>
              </a:rPr>
              <a:pPr algn="ctr">
                <a:defRPr/>
              </a:pPr>
              <a:t>2</a:t>
            </a:fld>
            <a:endParaRPr lang="ru-RU" sz="1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Picture 2" descr="Герб РТ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9512" y="188640"/>
            <a:ext cx="792088" cy="803018"/>
          </a:xfrm>
          <a:prstGeom prst="rect">
            <a:avLst/>
          </a:prstGeom>
          <a:noFill/>
        </p:spPr>
      </p:pic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37147" y="1052739"/>
          <a:ext cx="8727341" cy="3002536"/>
        </p:xfrm>
        <a:graphic>
          <a:graphicData uri="http://schemas.openxmlformats.org/drawingml/2006/table">
            <a:tbl>
              <a:tblPr/>
              <a:tblGrid>
                <a:gridCol w="2534653"/>
                <a:gridCol w="1368152"/>
                <a:gridCol w="1714664"/>
                <a:gridCol w="1607253"/>
                <a:gridCol w="1502619"/>
              </a:tblGrid>
              <a:tr h="68130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МО</a:t>
                      </a:r>
                      <a:endParaRPr lang="ru-RU" sz="1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6690" marR="666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Количество поселений</a:t>
                      </a:r>
                      <a:endParaRPr lang="ru-RU" sz="1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6690" marR="666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Нет необходимости  </a:t>
                      </a: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подготовки</a:t>
                      </a:r>
                      <a:endParaRPr lang="ru-RU" sz="1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6690" marR="666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Утверждено генеральных планов</a:t>
                      </a:r>
                      <a:endParaRPr lang="ru-RU" sz="1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6690" marR="666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Необходимо утвердить</a:t>
                      </a:r>
                      <a:endParaRPr lang="ru-RU" sz="1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6690" marR="666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8387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Арский</a:t>
                      </a:r>
                      <a:endParaRPr lang="ru-RU" sz="18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17</a:t>
                      </a:r>
                      <a:endParaRPr lang="ru-RU" sz="18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  <a:endParaRPr lang="ru-RU" sz="18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  <a:endParaRPr lang="ru-RU" sz="18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15</a:t>
                      </a:r>
                      <a:endParaRPr lang="ru-RU" sz="18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</a:tr>
              <a:tr h="28387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 dirty="0" err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Атнинский</a:t>
                      </a:r>
                      <a:endParaRPr lang="ru-RU" sz="18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12</a:t>
                      </a:r>
                      <a:endParaRPr lang="ru-RU" sz="18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  <a:endParaRPr lang="ru-RU" sz="18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  <a:endParaRPr lang="ru-RU" sz="18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12</a:t>
                      </a:r>
                      <a:endParaRPr lang="ru-RU" sz="18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</a:tr>
              <a:tr h="28387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 dirty="0" err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Балтасинский</a:t>
                      </a:r>
                      <a:endParaRPr lang="ru-RU" sz="18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18</a:t>
                      </a:r>
                      <a:endParaRPr lang="ru-RU" sz="18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  <a:endParaRPr lang="ru-RU" sz="18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  <a:endParaRPr lang="ru-RU" sz="18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17</a:t>
                      </a:r>
                      <a:endParaRPr lang="ru-RU" sz="18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</a:tr>
              <a:tr h="28387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Верхнеуслонский</a:t>
                      </a:r>
                      <a:endParaRPr lang="ru-RU" sz="18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19</a:t>
                      </a:r>
                      <a:endParaRPr lang="ru-RU" sz="18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  <a:endParaRPr lang="ru-RU" sz="18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  <a:endParaRPr lang="ru-RU" sz="18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18</a:t>
                      </a:r>
                      <a:endParaRPr lang="ru-RU" sz="18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</a:tr>
              <a:tr h="28387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Высокогорский</a:t>
                      </a:r>
                      <a:endParaRPr lang="ru-RU" sz="18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29</a:t>
                      </a:r>
                      <a:endParaRPr lang="ru-RU" sz="18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  <a:endParaRPr lang="ru-RU" sz="18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  <a:endParaRPr lang="ru-RU" sz="18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28</a:t>
                      </a:r>
                      <a:endParaRPr lang="ru-RU" sz="18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</a:tr>
              <a:tr h="28387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Зеленодольский</a:t>
                      </a:r>
                      <a:endParaRPr lang="ru-RU" sz="18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26</a:t>
                      </a:r>
                      <a:endParaRPr lang="ru-RU" sz="18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</a:t>
                      </a:r>
                      <a:endParaRPr lang="ru-RU" sz="18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  <a:endParaRPr lang="ru-RU" sz="18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23</a:t>
                      </a:r>
                      <a:endParaRPr lang="ru-RU" sz="18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</a:tr>
              <a:tr h="28387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Лаишевский</a:t>
                      </a:r>
                      <a:endParaRPr lang="ru-RU" sz="18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24</a:t>
                      </a:r>
                      <a:endParaRPr lang="ru-RU" sz="18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  <a:endParaRPr lang="ru-RU" sz="18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  <a:endParaRPr lang="ru-RU" sz="18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23</a:t>
                      </a:r>
                      <a:endParaRPr lang="ru-RU" sz="18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</a:tr>
              <a:tr h="28387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Пестречинский</a:t>
                      </a:r>
                      <a:endParaRPr lang="ru-RU" sz="18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21</a:t>
                      </a:r>
                      <a:endParaRPr lang="ru-RU" sz="18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</a:t>
                      </a:r>
                      <a:endParaRPr lang="ru-RU" sz="18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  <a:endParaRPr lang="ru-RU" sz="18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13</a:t>
                      </a:r>
                      <a:endParaRPr lang="ru-RU" sz="18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1115616" y="4389080"/>
          <a:ext cx="7344816" cy="1920240"/>
        </p:xfrm>
        <a:graphic>
          <a:graphicData uri="http://schemas.openxmlformats.org/drawingml/2006/table">
            <a:tbl>
              <a:tblPr/>
              <a:tblGrid>
                <a:gridCol w="2554718"/>
                <a:gridCol w="4790098"/>
              </a:tblGrid>
              <a:tr h="16121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Арский</a:t>
                      </a:r>
                      <a:endParaRPr lang="ru-RU" sz="18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г. Арск</a:t>
                      </a:r>
                      <a:endParaRPr lang="ru-RU" sz="18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</a:tr>
              <a:tr h="16121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Балтасинский</a:t>
                      </a:r>
                      <a:endParaRPr lang="ru-RU" sz="18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п.г.т. Балтаси</a:t>
                      </a:r>
                      <a:endParaRPr lang="ru-RU" sz="18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</a:tr>
              <a:tr h="16121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Верхнеуслонский</a:t>
                      </a:r>
                      <a:endParaRPr lang="ru-RU" sz="18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с. Верхний Услон</a:t>
                      </a:r>
                      <a:endParaRPr lang="ru-RU" sz="18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</a:tr>
              <a:tr h="16121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Высокогорский</a:t>
                      </a:r>
                      <a:endParaRPr lang="ru-RU" sz="18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поселок </a:t>
                      </a:r>
                      <a:r>
                        <a:rPr lang="ru-RU" sz="18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ж/</a:t>
                      </a:r>
                      <a:r>
                        <a:rPr lang="ru-RU" sz="1800" b="1" dirty="0" err="1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</a:t>
                      </a:r>
                      <a:r>
                        <a:rPr lang="ru-RU" sz="18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ru-RU" sz="18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станции Высокая Гора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</a:tr>
              <a:tr h="16121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Зеленодольский</a:t>
                      </a:r>
                      <a:endParaRPr lang="ru-RU" sz="18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г. Зеленодольск</a:t>
                      </a:r>
                      <a:endParaRPr lang="ru-RU" sz="18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</a:tr>
              <a:tr h="16121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Лаишевский</a:t>
                      </a:r>
                      <a:endParaRPr lang="ru-RU" sz="18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г. Лаишево</a:t>
                      </a:r>
                      <a:endParaRPr lang="ru-RU" sz="18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</a:tr>
              <a:tr h="16121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Пестречинский</a:t>
                      </a:r>
                      <a:endParaRPr lang="ru-RU" sz="18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с. </a:t>
                      </a:r>
                      <a:r>
                        <a:rPr lang="ru-RU" sz="1800" b="1" dirty="0" err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Пестрецы</a:t>
                      </a:r>
                      <a:endParaRPr lang="ru-RU" sz="18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</a:tr>
            </a:tbl>
          </a:graphicData>
        </a:graphic>
      </p:graphicFrame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2527885" y="3933056"/>
            <a:ext cx="434837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Утвержденные документы: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1778297" y="219998"/>
            <a:ext cx="547130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Состояние подготовки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градостроительной документации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3"/>
          <p:cNvSpPr txBox="1">
            <a:spLocks noChangeArrowheads="1"/>
          </p:cNvSpPr>
          <p:nvPr/>
        </p:nvSpPr>
        <p:spPr bwMode="auto">
          <a:xfrm>
            <a:off x="263525" y="20638"/>
            <a:ext cx="8785225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latin typeface="Calibri" pitchFamily="34" charset="0"/>
              </a:rPr>
              <a:t>Ввод жилья в </a:t>
            </a:r>
          </a:p>
          <a:p>
            <a:pPr algn="ctr"/>
            <a:r>
              <a:rPr lang="ru-RU" sz="2800" b="1">
                <a:latin typeface="Calibri" pitchFamily="34" charset="0"/>
              </a:rPr>
              <a:t>Лаишевском МО РТ в 2012 году</a:t>
            </a:r>
          </a:p>
        </p:txBody>
      </p:sp>
      <p:sp>
        <p:nvSpPr>
          <p:cNvPr id="5" name="Номер слайда 1"/>
          <p:cNvSpPr txBox="1">
            <a:spLocks noGrp="1"/>
          </p:cNvSpPr>
          <p:nvPr/>
        </p:nvSpPr>
        <p:spPr>
          <a:xfrm>
            <a:off x="0" y="64008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1FB59CB7-F492-4CFE-B641-A1956D79EE56}" type="slidenum">
              <a:rPr lang="ru-RU" sz="1400">
                <a:solidFill>
                  <a:srgbClr val="FFFFFF"/>
                </a:solidFill>
                <a:latin typeface="+mj-lt"/>
                <a:ea typeface="+mj-ea"/>
                <a:cs typeface="+mj-cs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20</a:t>
            </a:fld>
            <a:endParaRPr lang="ru-RU" sz="1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284286" y="1844824"/>
          <a:ext cx="8859714" cy="3228484"/>
        </p:xfrm>
        <a:graphic>
          <a:graphicData uri="http://schemas.openxmlformats.org/drawingml/2006/table">
            <a:tbl>
              <a:tblPr/>
              <a:tblGrid>
                <a:gridCol w="2699876"/>
                <a:gridCol w="4295668"/>
                <a:gridCol w="859134"/>
                <a:gridCol w="1005036"/>
              </a:tblGrid>
              <a:tr h="161765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latin typeface="Times New Roman"/>
                        </a:rPr>
                        <a:t>Программа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4164" marR="4164" marT="41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latin typeface="Times New Roman"/>
                        </a:rPr>
                        <a:t>Наименование объекта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4164" marR="4164" marT="41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latin typeface="Times New Roman"/>
                        </a:rPr>
                        <a:t>Кол-во квартир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4164" marR="4164" marT="41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latin typeface="Times New Roman"/>
                        </a:rPr>
                        <a:t>Общая площадь</a:t>
                      </a:r>
                    </a:p>
                    <a:p>
                      <a:pPr algn="ctr" fontAlgn="ctr"/>
                      <a:r>
                        <a:rPr lang="ru-RU" sz="1400" b="1" i="0" u="none" strike="noStrike" dirty="0" smtClean="0">
                          <a:latin typeface="Times New Roman"/>
                        </a:rPr>
                        <a:t>кв.м.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4164" marR="4164" marT="41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</a:tr>
              <a:tr h="34439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latin typeface="Times New Roman"/>
                        </a:rPr>
                        <a:t>Социальная ипотека</a:t>
                      </a:r>
                    </a:p>
                  </a:txBody>
                  <a:tcPr marL="4164" marR="4164" marT="41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0" i="0" u="none" strike="noStrik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27</a:t>
                      </a:r>
                      <a:r>
                        <a:rPr lang="ru-RU" sz="2000" b="0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кв.ж.д. в </a:t>
                      </a:r>
                      <a:r>
                        <a:rPr lang="ru-RU" sz="2000" b="0" i="0" u="none" strike="noStrike" kern="12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п.Габишево</a:t>
                      </a:r>
                      <a:r>
                        <a:rPr lang="ru-RU" sz="2000" b="0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lang="ru-RU" sz="2000" b="0" i="0" u="none" strike="noStrike" kern="12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Лаишевский</a:t>
                      </a:r>
                      <a:r>
                        <a:rPr lang="ru-RU" sz="2000" b="0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район</a:t>
                      </a:r>
                      <a:endParaRPr lang="ru-RU" sz="20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 smtClean="0">
                          <a:latin typeface="Times New Roman"/>
                        </a:rPr>
                        <a:t>27</a:t>
                      </a:r>
                      <a:endParaRPr lang="ru-RU" sz="2000" b="0" i="0" u="none" strike="noStrike" dirty="0">
                        <a:latin typeface="Times New Roman"/>
                      </a:endParaRPr>
                    </a:p>
                  </a:txBody>
                  <a:tcPr marL="4164" marR="4164" marT="41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 smtClean="0">
                          <a:latin typeface="Times New Roman"/>
                        </a:rPr>
                        <a:t>1</a:t>
                      </a:r>
                      <a:r>
                        <a:rPr lang="ru-RU" sz="2000" b="0" i="0" u="none" strike="noStrike" baseline="0" dirty="0" smtClean="0">
                          <a:latin typeface="Times New Roman"/>
                        </a:rPr>
                        <a:t> 528</a:t>
                      </a:r>
                      <a:endParaRPr lang="ru-RU" sz="2000" b="0" i="0" u="none" strike="noStrike" dirty="0">
                        <a:latin typeface="Times New Roman"/>
                      </a:endParaRPr>
                    </a:p>
                  </a:txBody>
                  <a:tcPr marL="4164" marR="4164" marT="41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</a:tr>
              <a:tr h="432048">
                <a:tc gridSpan="2">
                  <a:txBody>
                    <a:bodyPr/>
                    <a:lstStyle/>
                    <a:p>
                      <a:pPr algn="r" fontAlgn="ctr"/>
                      <a:r>
                        <a:rPr lang="ru-RU" sz="2000" b="1" i="0" u="none" strike="noStrike" dirty="0" smtClean="0">
                          <a:latin typeface="Times New Roman"/>
                        </a:rPr>
                        <a:t>Итого</a:t>
                      </a:r>
                      <a:endParaRPr lang="ru-RU" sz="2000" b="1" i="0" u="none" strike="noStrike" dirty="0">
                        <a:latin typeface="Times New Roman"/>
                      </a:endParaRPr>
                    </a:p>
                  </a:txBody>
                  <a:tcPr marL="4164" marR="4164" marT="41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latin typeface="Times New Roman"/>
                        </a:rPr>
                        <a:t>27</a:t>
                      </a:r>
                      <a:endParaRPr lang="ru-RU" sz="2000" b="1" i="0" u="none" strike="noStrike" dirty="0">
                        <a:latin typeface="Times New Roman"/>
                      </a:endParaRPr>
                    </a:p>
                  </a:txBody>
                  <a:tcPr marL="4164" marR="4164" marT="41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latin typeface="Times New Roman"/>
                        </a:rPr>
                        <a:t>1</a:t>
                      </a:r>
                      <a:r>
                        <a:rPr lang="ru-RU" sz="2000" b="1" i="0" u="none" strike="noStrike" baseline="0" dirty="0" smtClean="0">
                          <a:latin typeface="Times New Roman"/>
                        </a:rPr>
                        <a:t> 528</a:t>
                      </a:r>
                      <a:endParaRPr lang="ru-RU" sz="2000" b="1" i="0" u="none" strike="noStrike" dirty="0">
                        <a:latin typeface="Times New Roman"/>
                      </a:endParaRPr>
                    </a:p>
                  </a:txBody>
                  <a:tcPr marL="4164" marR="4164" marT="41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</a:tr>
              <a:tr h="559652">
                <a:tc gridSpan="2"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Малоэтажное строительство (в т.ч. ИЖС)</a:t>
                      </a:r>
                      <a:endParaRPr lang="ru-RU" sz="2000" b="1" i="0" u="none" strike="noStrike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64" marR="4164" marT="41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latin typeface="Times New Roman"/>
                        </a:rPr>
                        <a:t>314</a:t>
                      </a:r>
                      <a:endParaRPr lang="ru-RU" sz="20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latin typeface="Times New Roman"/>
                        </a:rPr>
                        <a:t>27 228</a:t>
                      </a:r>
                      <a:endParaRPr lang="ru-RU" sz="20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  <p:pic>
        <p:nvPicPr>
          <p:cNvPr id="10245" name="Object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1013" y="188913"/>
            <a:ext cx="8255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2" descr="Герб РТ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188913"/>
            <a:ext cx="792162" cy="80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3"/>
          <p:cNvSpPr txBox="1">
            <a:spLocks noChangeArrowheads="1"/>
          </p:cNvSpPr>
          <p:nvPr/>
        </p:nvSpPr>
        <p:spPr bwMode="auto">
          <a:xfrm>
            <a:off x="263525" y="20638"/>
            <a:ext cx="8785225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latin typeface="Calibri" pitchFamily="34" charset="0"/>
              </a:rPr>
              <a:t>Ввод жилья в </a:t>
            </a:r>
          </a:p>
          <a:p>
            <a:pPr algn="ctr"/>
            <a:r>
              <a:rPr lang="ru-RU" sz="2800" b="1">
                <a:latin typeface="Calibri" pitchFamily="34" charset="0"/>
              </a:rPr>
              <a:t> Пестречинском МО РТ в 2012 году</a:t>
            </a:r>
          </a:p>
        </p:txBody>
      </p:sp>
      <p:sp>
        <p:nvSpPr>
          <p:cNvPr id="5" name="Номер слайда 1"/>
          <p:cNvSpPr txBox="1">
            <a:spLocks noGrp="1"/>
          </p:cNvSpPr>
          <p:nvPr/>
        </p:nvSpPr>
        <p:spPr>
          <a:xfrm>
            <a:off x="0" y="64008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D8344DCE-0DAB-4FA9-B808-13C477736274}" type="slidenum">
              <a:rPr lang="ru-RU" sz="1400">
                <a:solidFill>
                  <a:srgbClr val="FFFFFF"/>
                </a:solidFill>
                <a:latin typeface="+mj-lt"/>
                <a:ea typeface="+mj-ea"/>
                <a:cs typeface="+mj-cs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21</a:t>
            </a:fld>
            <a:endParaRPr lang="ru-RU" sz="1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103623" y="966861"/>
          <a:ext cx="8910888" cy="5346846"/>
        </p:xfrm>
        <a:graphic>
          <a:graphicData uri="http://schemas.openxmlformats.org/drawingml/2006/table">
            <a:tbl>
              <a:tblPr/>
              <a:tblGrid>
                <a:gridCol w="2355431"/>
                <a:gridCol w="4680520"/>
                <a:gridCol w="864096"/>
                <a:gridCol w="1010841"/>
              </a:tblGrid>
              <a:tr h="58637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latin typeface="Times New Roman"/>
                        </a:rPr>
                        <a:t>Программа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4164" marR="4164" marT="41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latin typeface="Times New Roman"/>
                        </a:rPr>
                        <a:t>Наименование объекта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4164" marR="4164" marT="41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latin typeface="Times New Roman"/>
                        </a:rPr>
                        <a:t>Кол-во квартир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4164" marR="4164" marT="41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latin typeface="Times New Roman"/>
                        </a:rPr>
                        <a:t>Общая площадь</a:t>
                      </a:r>
                    </a:p>
                    <a:p>
                      <a:pPr algn="ctr" fontAlgn="ctr"/>
                      <a:r>
                        <a:rPr lang="ru-RU" sz="1400" b="1" i="0" u="none" strike="noStrike" dirty="0" smtClean="0">
                          <a:latin typeface="Times New Roman"/>
                        </a:rPr>
                        <a:t>кв.м.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4164" marR="4164" marT="41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</a:tr>
              <a:tr h="18165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latin typeface="Times New Roman"/>
                        </a:rPr>
                        <a:t>Социальная ипотека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4164" marR="4164" marT="41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baseline="0" dirty="0" smtClean="0">
                          <a:latin typeface="Times New Roman"/>
                        </a:rPr>
                        <a:t>36 кв.ж.д. поз.6 по </a:t>
                      </a:r>
                      <a:r>
                        <a:rPr lang="ru-RU" sz="1800" b="0" i="0" u="none" strike="noStrike" baseline="0" dirty="0" err="1" smtClean="0">
                          <a:latin typeface="Times New Roman"/>
                        </a:rPr>
                        <a:t>ул.Осиновская</a:t>
                      </a:r>
                      <a:endParaRPr lang="ru-RU" sz="18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latin typeface="Times New Roman"/>
                        </a:rPr>
                        <a:t>36</a:t>
                      </a:r>
                      <a:endParaRPr lang="ru-RU" sz="18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latin typeface="Times New Roman"/>
                        </a:rPr>
                        <a:t>1</a:t>
                      </a:r>
                      <a:r>
                        <a:rPr lang="ru-RU" sz="1800" b="0" i="0" u="none" strike="noStrike" baseline="0" dirty="0" smtClean="0">
                          <a:latin typeface="Times New Roman"/>
                        </a:rPr>
                        <a:t> 980</a:t>
                      </a:r>
                      <a:endParaRPr lang="ru-RU" sz="18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</a:tr>
              <a:tr h="202864">
                <a:tc gridSpan="2"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u="none" strike="noStrike" dirty="0" smtClean="0">
                          <a:latin typeface="Times New Roman"/>
                        </a:rPr>
                        <a:t>Итого:</a:t>
                      </a:r>
                    </a:p>
                  </a:txBody>
                  <a:tcPr marL="4164" marR="4164" marT="41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latin typeface="Times New Roman"/>
                        </a:rPr>
                        <a:t>36</a:t>
                      </a:r>
                      <a:endParaRPr lang="ru-RU" sz="18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latin typeface="Times New Roman"/>
                        </a:rPr>
                        <a:t>1</a:t>
                      </a:r>
                      <a:r>
                        <a:rPr lang="ru-RU" sz="1800" b="1" i="0" u="none" strike="noStrike" baseline="0" dirty="0" smtClean="0">
                          <a:latin typeface="Times New Roman"/>
                        </a:rPr>
                        <a:t> 980</a:t>
                      </a:r>
                      <a:endParaRPr lang="ru-RU" sz="18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</a:tr>
              <a:tr h="210692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latin typeface="Times New Roman"/>
                        </a:rPr>
                        <a:t>Программа улучшения жилищных условий ветеранов ВОВ</a:t>
                      </a:r>
                    </a:p>
                  </a:txBody>
                  <a:tcPr marL="4164" marR="4164" marT="41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 dirty="0">
                          <a:latin typeface="Times New Roman"/>
                        </a:rPr>
                        <a:t>24 кв. ж.д. по ул.65 лет Победы </a:t>
                      </a:r>
                      <a:r>
                        <a:rPr lang="ru-RU" sz="1800" b="0" i="0" u="none" strike="noStrike" dirty="0" err="1">
                          <a:latin typeface="Times New Roman"/>
                        </a:rPr>
                        <a:t>с.Пестрецы</a:t>
                      </a:r>
                      <a:endParaRPr lang="ru-RU" sz="18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36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  <a:r>
                        <a:rPr lang="ru-RU" sz="18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980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</a:tr>
              <a:tr h="202864">
                <a:tc gridSpan="2"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u="none" strike="noStrike" dirty="0" smtClean="0">
                          <a:latin typeface="Times New Roman"/>
                        </a:rPr>
                        <a:t>Итого:</a:t>
                      </a:r>
                    </a:p>
                  </a:txBody>
                  <a:tcPr marL="4164" marR="4164" marT="41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latin typeface="Times New Roman"/>
                        </a:rPr>
                        <a:t>36</a:t>
                      </a:r>
                      <a:endParaRPr lang="ru-RU" sz="18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latin typeface="Times New Roman"/>
                        </a:rPr>
                        <a:t>1</a:t>
                      </a:r>
                      <a:r>
                        <a:rPr lang="ru-RU" sz="1800" b="1" i="0" u="none" strike="noStrike" baseline="0" dirty="0" smtClean="0">
                          <a:latin typeface="Times New Roman"/>
                        </a:rPr>
                        <a:t> 980</a:t>
                      </a:r>
                      <a:endParaRPr lang="ru-RU" sz="18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</a:tr>
              <a:tr h="202864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latin typeface="Times New Roman"/>
                        </a:rPr>
                        <a:t> 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latin typeface="Times New Roman"/>
                        </a:rPr>
                        <a:t>Республиканская адресная программа переселения</a:t>
                      </a:r>
                      <a:r>
                        <a:rPr lang="ru-RU" sz="1400" b="1" i="0" u="none" strike="noStrike" baseline="0" dirty="0" smtClean="0">
                          <a:latin typeface="Times New Roman"/>
                        </a:rPr>
                        <a:t> граждан из аварийного жилищного фонда</a:t>
                      </a:r>
                      <a:endParaRPr lang="ru-RU" sz="1400" b="1" i="0" u="none" strike="noStrike" dirty="0" smtClean="0">
                        <a:latin typeface="Times New Roman"/>
                      </a:endParaRP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i="0" u="none" strike="noStrike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i="0" u="none" strike="noStrike" dirty="0" smtClean="0">
                        <a:latin typeface="Times New Roman"/>
                      </a:endParaRPr>
                    </a:p>
                  </a:txBody>
                  <a:tcPr marL="4164" marR="4164" marT="41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 dirty="0">
                          <a:latin typeface="Times New Roman"/>
                        </a:rPr>
                        <a:t>12 кв. ж.д. </a:t>
                      </a:r>
                      <a:r>
                        <a:rPr lang="ru-RU" sz="1800" b="0" i="0" u="none" strike="noStrike" dirty="0" err="1">
                          <a:latin typeface="Times New Roman"/>
                        </a:rPr>
                        <a:t>с.Ленино-Кокушкино</a:t>
                      </a:r>
                      <a:endParaRPr lang="ru-RU" sz="18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latin typeface="Times New Roman"/>
                        </a:rPr>
                        <a:t>12</a:t>
                      </a:r>
                      <a:endParaRPr lang="ru-RU" sz="18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latin typeface="Times New Roman"/>
                        </a:rPr>
                        <a:t>804</a:t>
                      </a:r>
                      <a:endParaRPr lang="ru-RU" sz="18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</a:tr>
              <a:tr h="202864">
                <a:tc gridSpan="2"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u="none" strike="noStrike" dirty="0" smtClean="0">
                          <a:latin typeface="Times New Roman"/>
                        </a:rPr>
                        <a:t>Итого:</a:t>
                      </a:r>
                    </a:p>
                  </a:txBody>
                  <a:tcPr marL="4164" marR="4164" marT="41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latin typeface="Times New Roman"/>
                        </a:rPr>
                        <a:t>12</a:t>
                      </a:r>
                      <a:endParaRPr lang="ru-RU" sz="18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latin typeface="Times New Roman"/>
                        </a:rPr>
                        <a:t>804</a:t>
                      </a:r>
                      <a:endParaRPr lang="ru-RU" sz="18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</a:tr>
              <a:tr h="482139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i="0" u="none" strike="noStrike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Программа молодых семей и специалистов на селе (АПК)</a:t>
                      </a:r>
                    </a:p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i="0" u="none" strike="noStrike" dirty="0" smtClean="0">
                        <a:latin typeface="Times New Roman"/>
                      </a:endParaRPr>
                    </a:p>
                  </a:txBody>
                  <a:tcPr marL="4164" marR="4164" marT="41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dirty="0" smtClean="0">
                          <a:latin typeface="Times New Roman"/>
                        </a:rPr>
                        <a:t>10 индивидуальных</a:t>
                      </a:r>
                      <a:r>
                        <a:rPr lang="ru-RU" sz="1800" b="0" i="0" u="none" strike="noStrike" baseline="0" dirty="0" smtClean="0">
                          <a:latin typeface="Times New Roman"/>
                        </a:rPr>
                        <a:t> жилых домов</a:t>
                      </a:r>
                      <a:endParaRPr lang="ru-RU" sz="1800" b="0" i="0" u="none" strike="noStrike" dirty="0" smtClean="0">
                        <a:latin typeface="Times New Roman"/>
                      </a:endParaRPr>
                    </a:p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i="0" u="none" strike="noStrike" dirty="0" smtClean="0">
                        <a:latin typeface="Times New Roman"/>
                      </a:endParaRPr>
                    </a:p>
                  </a:txBody>
                  <a:tcPr marL="4164" marR="4164" marT="41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latin typeface="Times New Roman"/>
                        </a:rPr>
                        <a:t>10</a:t>
                      </a:r>
                      <a:endParaRPr lang="ru-RU" sz="18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latin typeface="Times New Roman"/>
                        </a:rPr>
                        <a:t>1 150</a:t>
                      </a:r>
                      <a:endParaRPr lang="ru-RU" sz="18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</a:tr>
              <a:tr h="202864">
                <a:tc gridSpan="2"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u="none" strike="noStrike" dirty="0" smtClean="0">
                          <a:latin typeface="Times New Roman"/>
                        </a:rPr>
                        <a:t>Итого:</a:t>
                      </a:r>
                    </a:p>
                  </a:txBody>
                  <a:tcPr marL="4164" marR="4164" marT="41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latin typeface="Times New Roman"/>
                        </a:rPr>
                        <a:t>10</a:t>
                      </a:r>
                      <a:endParaRPr lang="ru-RU" sz="18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latin typeface="Times New Roman"/>
                        </a:rPr>
                        <a:t>1 150</a:t>
                      </a:r>
                      <a:endParaRPr lang="ru-RU" sz="18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</a:tr>
              <a:tr h="202864">
                <a:tc gridSpan="2"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Малоэтажное строительство (в т.ч. ИЖС)</a:t>
                      </a:r>
                      <a:endParaRPr lang="ru-RU" sz="1800" b="1" i="0" u="none" strike="noStrike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64" marR="4164" marT="41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latin typeface="Times New Roman"/>
                        </a:rPr>
                        <a:t>67</a:t>
                      </a:r>
                      <a:endParaRPr lang="ru-RU" sz="18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latin typeface="Times New Roman"/>
                        </a:rPr>
                        <a:t>6</a:t>
                      </a:r>
                      <a:r>
                        <a:rPr lang="ru-RU" sz="1800" b="1" i="0" u="none" strike="noStrike" baseline="0" dirty="0" smtClean="0">
                          <a:latin typeface="Times New Roman"/>
                        </a:rPr>
                        <a:t> 530</a:t>
                      </a:r>
                      <a:endParaRPr lang="ru-RU" sz="18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  <p:pic>
        <p:nvPicPr>
          <p:cNvPr id="11269" name="Object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1013" y="188913"/>
            <a:ext cx="8255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2" descr="Герб РТ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188913"/>
            <a:ext cx="792162" cy="80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TextBox 3"/>
          <p:cNvSpPr txBox="1">
            <a:spLocks noChangeArrowheads="1"/>
          </p:cNvSpPr>
          <p:nvPr/>
        </p:nvSpPr>
        <p:spPr bwMode="auto">
          <a:xfrm>
            <a:off x="358775" y="260648"/>
            <a:ext cx="878522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</a:rPr>
              <a:t>План ввода жилья </a:t>
            </a:r>
          </a:p>
          <a:p>
            <a:pPr algn="ctr"/>
            <a:r>
              <a:rPr lang="ru-RU" sz="2400" b="1" dirty="0" smtClean="0">
                <a:solidFill>
                  <a:srgbClr val="0000FF"/>
                </a:solidFill>
              </a:rPr>
              <a:t>по программе АПК в 2012 году</a:t>
            </a:r>
            <a:endParaRPr lang="ru-RU" sz="2400" b="1" dirty="0">
              <a:solidFill>
                <a:srgbClr val="0000FF"/>
              </a:solidFill>
            </a:endParaRPr>
          </a:p>
        </p:txBody>
      </p:sp>
      <p:sp>
        <p:nvSpPr>
          <p:cNvPr id="5" name="Номер слайда 1"/>
          <p:cNvSpPr txBox="1">
            <a:spLocks noGrp="1"/>
          </p:cNvSpPr>
          <p:nvPr/>
        </p:nvSpPr>
        <p:spPr>
          <a:xfrm>
            <a:off x="0" y="64008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/>
          <a:lstStyle/>
          <a:p>
            <a:pPr algn="ctr">
              <a:defRPr/>
            </a:pPr>
            <a:fld id="{1C8B10E5-BEBE-4B94-BDBA-020F502CDAC6}" type="slidenum">
              <a:rPr lang="ru-RU" sz="1400">
                <a:solidFill>
                  <a:srgbClr val="FFFFFF"/>
                </a:solidFill>
                <a:latin typeface="+mj-lt"/>
                <a:ea typeface="+mj-ea"/>
                <a:cs typeface="+mj-cs"/>
              </a:rPr>
              <a:pPr algn="ctr">
                <a:defRPr/>
              </a:pPr>
              <a:t>22</a:t>
            </a:fld>
            <a:endParaRPr lang="ru-RU" sz="1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8" name="Object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100392" y="188640"/>
            <a:ext cx="8255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Герб РТ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9512" y="188640"/>
            <a:ext cx="792088" cy="803018"/>
          </a:xfrm>
          <a:prstGeom prst="rect">
            <a:avLst/>
          </a:prstGeom>
          <a:noFill/>
        </p:spPr>
      </p:pic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395536" y="1268761"/>
          <a:ext cx="8352929" cy="4967740"/>
        </p:xfrm>
        <a:graphic>
          <a:graphicData uri="http://schemas.openxmlformats.org/drawingml/2006/table">
            <a:tbl>
              <a:tblPr/>
              <a:tblGrid>
                <a:gridCol w="511931"/>
                <a:gridCol w="3586382"/>
                <a:gridCol w="2360270"/>
                <a:gridCol w="1894346"/>
              </a:tblGrid>
              <a:tr h="364662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>
                          <a:latin typeface="Arial" pitchFamily="34" charset="0"/>
                          <a:cs typeface="Arial" pitchFamily="34" charset="0"/>
                        </a:rPr>
                        <a:t>№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2400" b="0" i="0" u="none" strike="noStrike" dirty="0">
                          <a:latin typeface="Arial" pitchFamily="34" charset="0"/>
                          <a:cs typeface="Arial" pitchFamily="34" charset="0"/>
                        </a:rPr>
                        <a:t>Наименование района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latin typeface="Arial" pitchFamily="34" charset="0"/>
                          <a:cs typeface="Arial" pitchFamily="34" charset="0"/>
                        </a:rPr>
                        <a:t>План на 2012 г.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196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0" i="0" u="none" strike="noStrike" dirty="0">
                          <a:latin typeface="Arial" pitchFamily="34" charset="0"/>
                          <a:cs typeface="Arial" pitchFamily="34" charset="0"/>
                        </a:rPr>
                        <a:t>сумма субсидий в 2012 </a:t>
                      </a:r>
                      <a:r>
                        <a:rPr lang="ru-RU" sz="24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г, руб.</a:t>
                      </a:r>
                      <a:endParaRPr lang="ru-RU" sz="24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0" i="0" u="none" strike="noStrike" dirty="0">
                          <a:latin typeface="Arial" pitchFamily="34" charset="0"/>
                          <a:cs typeface="Arial" pitchFamily="34" charset="0"/>
                        </a:rPr>
                        <a:t>количество объектов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26530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latin typeface="Arial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b="1" i="0" u="none" strike="noStrike">
                          <a:latin typeface="Arial" pitchFamily="34" charset="0"/>
                          <a:cs typeface="Arial" pitchFamily="34" charset="0"/>
                        </a:rPr>
                        <a:t>Арский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800" b="1" i="0" u="none" strike="noStrike">
                          <a:latin typeface="Arial" pitchFamily="34" charset="0"/>
                          <a:cs typeface="Arial" pitchFamily="34" charset="0"/>
                        </a:rPr>
                        <a:t>13 608 000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1" i="0" u="none" strike="noStrike">
                          <a:latin typeface="Arial" pitchFamily="34" charset="0"/>
                          <a:cs typeface="Arial" pitchFamily="34" charset="0"/>
                        </a:rPr>
                        <a:t>15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  <a:tr h="426530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latin typeface="Arial"/>
                        </a:rPr>
                        <a:t>2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b="1" i="0" u="none" strike="noStrike">
                          <a:latin typeface="Arial" pitchFamily="34" charset="0"/>
                          <a:cs typeface="Arial" pitchFamily="34" charset="0"/>
                        </a:rPr>
                        <a:t>Атнинский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800" b="1" i="0" u="none" strike="noStrike">
                          <a:latin typeface="Arial" pitchFamily="34" charset="0"/>
                          <a:cs typeface="Arial" pitchFamily="34" charset="0"/>
                        </a:rPr>
                        <a:t>8 916 836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1" i="0" u="none" strike="noStrike"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  <a:tr h="426530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latin typeface="Arial"/>
                        </a:rPr>
                        <a:t>3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b="1" i="0" u="none" strike="noStrike">
                          <a:latin typeface="Arial" pitchFamily="34" charset="0"/>
                          <a:cs typeface="Arial" pitchFamily="34" charset="0"/>
                        </a:rPr>
                        <a:t>Балтасинский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800" b="1" i="0" u="none" strike="noStrike">
                          <a:latin typeface="Arial" pitchFamily="34" charset="0"/>
                          <a:cs typeface="Arial" pitchFamily="34" charset="0"/>
                        </a:rPr>
                        <a:t>12 700 800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1" i="0" u="none" strike="noStrike">
                          <a:latin typeface="Arial" pitchFamily="34" charset="0"/>
                          <a:cs typeface="Arial" pitchFamily="34" charset="0"/>
                        </a:rPr>
                        <a:t>14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  <a:tr h="426530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latin typeface="Arial"/>
                        </a:rPr>
                        <a:t>4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b="1" i="0" u="none" strike="noStrike">
                          <a:latin typeface="Arial" pitchFamily="34" charset="0"/>
                          <a:cs typeface="Arial" pitchFamily="34" charset="0"/>
                        </a:rPr>
                        <a:t>Верхнеуслонский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800" b="1" i="0" u="none" strike="noStrike">
                          <a:latin typeface="Arial" pitchFamily="34" charset="0"/>
                          <a:cs typeface="Arial" pitchFamily="34" charset="0"/>
                        </a:rPr>
                        <a:t>7 037 353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1" i="0" u="none" strike="noStrike"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  <a:tr h="426530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latin typeface="Arial"/>
                        </a:rPr>
                        <a:t>5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b="1" i="0" u="none" strike="noStrike">
                          <a:latin typeface="Arial" pitchFamily="34" charset="0"/>
                          <a:cs typeface="Arial" pitchFamily="34" charset="0"/>
                        </a:rPr>
                        <a:t>Высокогорский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800" b="1" i="0" u="none" strike="noStrike">
                          <a:latin typeface="Arial" pitchFamily="34" charset="0"/>
                          <a:cs typeface="Arial" pitchFamily="34" charset="0"/>
                        </a:rPr>
                        <a:t>9 979 200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1" i="0" u="none" strike="noStrike">
                          <a:latin typeface="Arial" pitchFamily="34" charset="0"/>
                          <a:cs typeface="Arial" pitchFamily="34" charset="0"/>
                        </a:rPr>
                        <a:t>11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  <a:tr h="426530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latin typeface="Arial"/>
                        </a:rPr>
                        <a:t>6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b="1" i="0" u="none" strike="noStrike">
                          <a:latin typeface="Arial" pitchFamily="34" charset="0"/>
                          <a:cs typeface="Arial" pitchFamily="34" charset="0"/>
                        </a:rPr>
                        <a:t>Зеленодольский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800" b="1" i="0" u="none" strike="noStrike">
                          <a:latin typeface="Arial" pitchFamily="34" charset="0"/>
                          <a:cs typeface="Arial" pitchFamily="34" charset="0"/>
                        </a:rPr>
                        <a:t>9 072 000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1" i="0" u="none" strike="noStrike"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  <a:tr h="426530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latin typeface="Arial"/>
                        </a:rPr>
                        <a:t>7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b="1" i="0" u="none" strike="noStrike">
                          <a:latin typeface="Arial" pitchFamily="34" charset="0"/>
                          <a:cs typeface="Arial" pitchFamily="34" charset="0"/>
                        </a:rPr>
                        <a:t>Лаишевский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800" b="1" i="0" u="none" strike="noStrike">
                          <a:latin typeface="Arial" pitchFamily="34" charset="0"/>
                          <a:cs typeface="Arial" pitchFamily="34" charset="0"/>
                        </a:rPr>
                        <a:t>11 933 539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1" i="0" u="none" strike="noStrike">
                          <a:latin typeface="Arial" pitchFamily="34" charset="0"/>
                          <a:cs typeface="Arial" pitchFamily="34" charset="0"/>
                        </a:rPr>
                        <a:t>13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  <a:tr h="426530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latin typeface="Arial"/>
                        </a:rPr>
                        <a:t>8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b="1" i="0" u="none" strike="noStrike">
                          <a:latin typeface="Arial" pitchFamily="34" charset="0"/>
                          <a:cs typeface="Arial" pitchFamily="34" charset="0"/>
                        </a:rPr>
                        <a:t>Пестречинский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800" b="1" i="0" u="none" strike="noStrike">
                          <a:latin typeface="Arial" pitchFamily="34" charset="0"/>
                          <a:cs typeface="Arial" pitchFamily="34" charset="0"/>
                        </a:rPr>
                        <a:t>10 886 400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1" i="0" u="none" strike="noStrike" dirty="0"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1"/>
          <p:cNvSpPr txBox="1">
            <a:spLocks noGrp="1"/>
          </p:cNvSpPr>
          <p:nvPr/>
        </p:nvSpPr>
        <p:spPr>
          <a:xfrm>
            <a:off x="0" y="64008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/>
          <a:lstStyle/>
          <a:p>
            <a:pPr algn="ctr">
              <a:defRPr/>
            </a:pPr>
            <a:fld id="{1C8B10E5-BEBE-4B94-BDBA-020F502CDAC6}" type="slidenum">
              <a:rPr lang="ru-RU" sz="1400">
                <a:solidFill>
                  <a:srgbClr val="FFFFFF"/>
                </a:solidFill>
                <a:latin typeface="+mj-lt"/>
                <a:ea typeface="+mj-ea"/>
                <a:cs typeface="+mj-cs"/>
              </a:rPr>
              <a:pPr algn="ctr">
                <a:defRPr/>
              </a:pPr>
              <a:t>23</a:t>
            </a:fld>
            <a:endParaRPr lang="ru-RU" sz="1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8" name="Object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100392" y="188640"/>
            <a:ext cx="8255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Герб РТ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9512" y="188640"/>
            <a:ext cx="792088" cy="803018"/>
          </a:xfrm>
          <a:prstGeom prst="rect">
            <a:avLst/>
          </a:prstGeom>
          <a:noFill/>
        </p:spPr>
      </p:pic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58988" y="1052736"/>
          <a:ext cx="9085913" cy="5522422"/>
        </p:xfrm>
        <a:graphic>
          <a:graphicData uri="http://schemas.openxmlformats.org/drawingml/2006/table">
            <a:tbl>
              <a:tblPr/>
              <a:tblGrid>
                <a:gridCol w="1305116"/>
                <a:gridCol w="501525"/>
                <a:gridCol w="508690"/>
                <a:gridCol w="480030"/>
                <a:gridCol w="580335"/>
                <a:gridCol w="501525"/>
                <a:gridCol w="580335"/>
                <a:gridCol w="515854"/>
                <a:gridCol w="616159"/>
                <a:gridCol w="551677"/>
                <a:gridCol w="653428"/>
                <a:gridCol w="448494"/>
                <a:gridCol w="659147"/>
                <a:gridCol w="659147"/>
                <a:gridCol w="524451"/>
              </a:tblGrid>
              <a:tr h="1124647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Район</a:t>
                      </a:r>
                    </a:p>
                  </a:txBody>
                  <a:tcPr marL="2885" marR="2885" marT="28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Уволенные </a:t>
                      </a: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latin typeface="Arial"/>
                        </a:rPr>
                        <a:t>военно-служащие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до 01.01.2005</a:t>
                      </a:r>
                    </a:p>
                  </a:txBody>
                  <a:tcPr marL="2885" marR="2885" marT="28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Вынужденные переселенцы</a:t>
                      </a:r>
                    </a:p>
                  </a:txBody>
                  <a:tcPr marL="2885" marR="2885" marT="28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Граждане, выехавшие из районов Крайнего Севера не ранее 1992 г.</a:t>
                      </a:r>
                    </a:p>
                  </a:txBody>
                  <a:tcPr marL="2885" marR="2885" marT="28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Участники ликвидации последствий аварий на ЧАЭС и МАЯК</a:t>
                      </a:r>
                    </a:p>
                  </a:txBody>
                  <a:tcPr marL="2885" marR="2885" marT="28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Дети-сироты</a:t>
                      </a:r>
                    </a:p>
                  </a:txBody>
                  <a:tcPr marL="2885" marR="2885" marT="28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Многодетные семьи</a:t>
                      </a:r>
                    </a:p>
                  </a:txBody>
                  <a:tcPr marL="2885" marR="2885" marT="28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684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из них в 2012г.</a:t>
                      </a:r>
                    </a:p>
                  </a:txBody>
                  <a:tcPr marL="2885" marR="2885" marT="28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из них:</a:t>
                      </a:r>
                    </a:p>
                  </a:txBody>
                  <a:tcPr marL="2885" marR="2885" marT="28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из них:</a:t>
                      </a:r>
                    </a:p>
                  </a:txBody>
                  <a:tcPr marL="2885" marR="2885" marT="28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из них:</a:t>
                      </a:r>
                    </a:p>
                  </a:txBody>
                  <a:tcPr marL="2885" marR="2885" marT="28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из них:</a:t>
                      </a:r>
                    </a:p>
                  </a:txBody>
                  <a:tcPr marL="2885" marR="2885" marT="28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из них:</a:t>
                      </a:r>
                    </a:p>
                  </a:txBody>
                  <a:tcPr marL="2885" marR="2885" marT="28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5776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latin typeface="Arial"/>
                        </a:rPr>
                        <a:t>Заяв-лено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, чел.</a:t>
                      </a:r>
                    </a:p>
                  </a:txBody>
                  <a:tcPr marL="2885" marR="2885" marT="28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latin typeface="Arial"/>
                        </a:rPr>
                        <a:t>Улуч-шили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, чел.</a:t>
                      </a:r>
                    </a:p>
                  </a:txBody>
                  <a:tcPr marL="2885" marR="2885" marT="28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latin typeface="Arial"/>
                        </a:rPr>
                        <a:t>Заяв-лено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, чел.</a:t>
                      </a:r>
                    </a:p>
                  </a:txBody>
                  <a:tcPr marL="2885" marR="2885" marT="28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latin typeface="Arial"/>
                        </a:rPr>
                        <a:t>Улуч-шили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, чел.</a:t>
                      </a:r>
                    </a:p>
                  </a:txBody>
                  <a:tcPr marL="2885" marR="2885" marT="28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latin typeface="Arial"/>
                        </a:rPr>
                        <a:t>Заяв-лено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, чел.</a:t>
                      </a:r>
                    </a:p>
                  </a:txBody>
                  <a:tcPr marL="2885" marR="2885" marT="28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latin typeface="Arial"/>
                        </a:rPr>
                        <a:t>Улуч-шили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, чел.</a:t>
                      </a:r>
                    </a:p>
                  </a:txBody>
                  <a:tcPr marL="2885" marR="2885" marT="28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latin typeface="Arial"/>
                        </a:rPr>
                        <a:t>Заяв-лено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, чел.</a:t>
                      </a:r>
                    </a:p>
                  </a:txBody>
                  <a:tcPr marL="2885" marR="2885" marT="28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latin typeface="Arial"/>
                        </a:rPr>
                        <a:t>Улуч-шили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, чел.</a:t>
                      </a:r>
                    </a:p>
                  </a:txBody>
                  <a:tcPr marL="2885" marR="2885" marT="28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latin typeface="Arial"/>
                        </a:rPr>
                        <a:t>Заяв-лено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, чел.</a:t>
                      </a:r>
                    </a:p>
                  </a:txBody>
                  <a:tcPr marL="2885" marR="2885" marT="28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latin typeface="Arial"/>
                        </a:rPr>
                        <a:t>Улуч-шили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, чел.</a:t>
                      </a:r>
                    </a:p>
                  </a:txBody>
                  <a:tcPr marL="2885" marR="2885" marT="28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Заявлено семей, имеющих :</a:t>
                      </a:r>
                    </a:p>
                  </a:txBody>
                  <a:tcPr marL="2885" marR="2885" marT="28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Улучшили семей, имеющих:</a:t>
                      </a:r>
                    </a:p>
                  </a:txBody>
                  <a:tcPr marL="2885" marR="2885" marT="28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6379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 и более детей </a:t>
                      </a:r>
                    </a:p>
                  </a:txBody>
                  <a:tcPr marL="2885" marR="2885" marT="28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5 и более детей</a:t>
                      </a:r>
                    </a:p>
                  </a:txBody>
                  <a:tcPr marL="2885" marR="2885" marT="28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10 и более детей </a:t>
                      </a:r>
                    </a:p>
                  </a:txBody>
                  <a:tcPr marL="2885" marR="2885" marT="28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5 и более детей</a:t>
                      </a:r>
                    </a:p>
                  </a:txBody>
                  <a:tcPr marL="2885" marR="2885" marT="28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8821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Арский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40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8821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Атнинский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  <a:tr h="28821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Балтасинский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8821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 err="1" smtClean="0">
                          <a:solidFill>
                            <a:srgbClr val="000000"/>
                          </a:solidFill>
                          <a:latin typeface="Arial"/>
                        </a:rPr>
                        <a:t>В-Услонский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  <a:tr h="28821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Высокогорский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8821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Зеленодольский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  <a:tr h="28821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Лаишевский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8821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Пестречинский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827584" y="188640"/>
            <a:ext cx="7488832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700" b="1" dirty="0" smtClean="0">
                <a:solidFill>
                  <a:srgbClr val="0000FF"/>
                </a:solidFill>
              </a:rPr>
              <a:t>Информация по обеспечению жильем отдельных категорий граждан в 2012 году по состоянию на 09.04.2012 г</a:t>
            </a:r>
            <a:endParaRPr lang="ru-RU" sz="17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Object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100392" y="188640"/>
            <a:ext cx="8255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Номер слайда 1"/>
          <p:cNvSpPr txBox="1">
            <a:spLocks noGrp="1"/>
          </p:cNvSpPr>
          <p:nvPr/>
        </p:nvSpPr>
        <p:spPr>
          <a:xfrm>
            <a:off x="0" y="64008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/>
          <a:lstStyle/>
          <a:p>
            <a:pPr algn="ctr">
              <a:defRPr/>
            </a:pPr>
            <a:fld id="{484863D1-79D1-494D-956E-79E559061356}" type="slidenum">
              <a:rPr lang="ru-RU" sz="1400">
                <a:solidFill>
                  <a:srgbClr val="FFFFFF"/>
                </a:solidFill>
                <a:latin typeface="+mj-lt"/>
                <a:ea typeface="+mj-ea"/>
                <a:cs typeface="+mj-cs"/>
              </a:rPr>
              <a:pPr algn="ctr">
                <a:defRPr/>
              </a:pPr>
              <a:t>24</a:t>
            </a:fld>
            <a:endParaRPr lang="ru-RU" sz="1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8" name="Picture 2" descr="Герб РТ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9512" y="188640"/>
            <a:ext cx="792088" cy="803018"/>
          </a:xfrm>
          <a:prstGeom prst="rect">
            <a:avLst/>
          </a:prstGeom>
          <a:noFill/>
        </p:spPr>
      </p:pic>
      <p:sp>
        <p:nvSpPr>
          <p:cNvPr id="7" name="Прямоугольник 1"/>
          <p:cNvSpPr>
            <a:spLocks noChangeArrowheads="1"/>
          </p:cNvSpPr>
          <p:nvPr/>
        </p:nvSpPr>
        <p:spPr bwMode="auto">
          <a:xfrm>
            <a:off x="755576" y="116632"/>
            <a:ext cx="770572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Программа капитального ремонта </a:t>
            </a:r>
            <a:endParaRPr lang="ru-RU" sz="24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общеобразовательных </a:t>
            </a:r>
            <a:r>
              <a:rPr lang="ru-RU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учреждений </a:t>
            </a:r>
          </a:p>
          <a:p>
            <a:pPr algn="ctr"/>
            <a:r>
              <a:rPr lang="ru-RU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Республики </a:t>
            </a:r>
            <a:r>
              <a:rPr lang="ru-RU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Татарстан</a:t>
            </a:r>
            <a:endParaRPr lang="ru-RU" sz="24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2161" name="Rectangle 1"/>
          <p:cNvSpPr>
            <a:spLocks noChangeArrowheads="1"/>
          </p:cNvSpPr>
          <p:nvPr/>
        </p:nvSpPr>
        <p:spPr bwMode="auto">
          <a:xfrm>
            <a:off x="179512" y="1556792"/>
            <a:ext cx="8784976" cy="4739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За счет средств бюджета РТ 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будут выполнены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6 видов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работ: 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ремонт кровли, 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ремонт входной группы, 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ремонт внутренних инженерных сетей, 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замена окон, 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замена межкомнатных дверей, 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ремонт санитарных узлов. 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b="1" dirty="0" smtClean="0">
              <a:solidFill>
                <a:srgbClr val="000000"/>
              </a:solidFill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Остальные виды работ будут выполняться за счет внебюджетных источников финансирования.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Object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100392" y="188640"/>
            <a:ext cx="8255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Номер слайда 1"/>
          <p:cNvSpPr txBox="1">
            <a:spLocks noGrp="1"/>
          </p:cNvSpPr>
          <p:nvPr/>
        </p:nvSpPr>
        <p:spPr>
          <a:xfrm>
            <a:off x="0" y="64008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/>
          <a:lstStyle/>
          <a:p>
            <a:pPr algn="ctr">
              <a:defRPr/>
            </a:pPr>
            <a:fld id="{484863D1-79D1-494D-956E-79E559061356}" type="slidenum">
              <a:rPr lang="ru-RU" sz="1400">
                <a:solidFill>
                  <a:srgbClr val="FFFFFF"/>
                </a:solidFill>
                <a:latin typeface="+mj-lt"/>
                <a:ea typeface="+mj-ea"/>
                <a:cs typeface="+mj-cs"/>
              </a:rPr>
              <a:pPr algn="ctr">
                <a:defRPr/>
              </a:pPr>
              <a:t>25</a:t>
            </a:fld>
            <a:endParaRPr lang="ru-RU" sz="1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8" name="Picture 2" descr="Герб РТ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9512" y="188640"/>
            <a:ext cx="792088" cy="803018"/>
          </a:xfrm>
          <a:prstGeom prst="rect">
            <a:avLst/>
          </a:prstGeom>
          <a:noFill/>
        </p:spPr>
      </p:pic>
      <p:sp>
        <p:nvSpPr>
          <p:cNvPr id="7" name="Прямоугольник 1"/>
          <p:cNvSpPr>
            <a:spLocks noChangeArrowheads="1"/>
          </p:cNvSpPr>
          <p:nvPr/>
        </p:nvSpPr>
        <p:spPr bwMode="auto">
          <a:xfrm>
            <a:off x="755576" y="44624"/>
            <a:ext cx="770572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Программа капитального ремонта </a:t>
            </a:r>
            <a:endParaRPr lang="ru-RU" sz="24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общеобразовательных </a:t>
            </a:r>
            <a:r>
              <a:rPr lang="ru-RU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учреждений </a:t>
            </a:r>
          </a:p>
          <a:p>
            <a:pPr algn="ctr"/>
            <a:r>
              <a:rPr lang="ru-RU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Республики </a:t>
            </a:r>
            <a:r>
              <a:rPr lang="ru-RU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Татарстан</a:t>
            </a:r>
            <a:endParaRPr lang="ru-RU" sz="24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4929" name="Rectangle 1"/>
          <p:cNvSpPr>
            <a:spLocks noChangeArrowheads="1"/>
          </p:cNvSpPr>
          <p:nvPr/>
        </p:nvSpPr>
        <p:spPr bwMode="auto">
          <a:xfrm>
            <a:off x="179512" y="1364570"/>
            <a:ext cx="8784976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Арский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			- </a:t>
            </a:r>
            <a:r>
              <a:rPr lang="ru-RU" sz="20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12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,9 млн. рублей, </a:t>
            </a: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	г</a:t>
            </a:r>
            <a:r>
              <a:rPr lang="ru-RU" sz="2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. Арск.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Атнинский</a:t>
            </a:r>
            <a:r>
              <a:rPr lang="ru-RU" sz="20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ru-RU" sz="20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		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- </a:t>
            </a:r>
            <a:r>
              <a:rPr lang="ru-RU" sz="20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3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,4 млн. рублей, </a:t>
            </a:r>
          </a:p>
          <a:p>
            <a:pPr marR="0" lvl="0" indent="44291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	с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 </a:t>
            </a:r>
            <a:r>
              <a:rPr lang="ru-RU" sz="2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Большая Атня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</a:t>
            </a: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Балтасинский</a:t>
            </a:r>
            <a:r>
              <a:rPr lang="ru-RU" sz="20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ru-RU" sz="20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		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- </a:t>
            </a:r>
            <a:r>
              <a:rPr lang="ru-RU" sz="20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16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,6 млн. рублей, </a:t>
            </a: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	с</a:t>
            </a:r>
            <a:r>
              <a:rPr lang="ru-RU" sz="2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. Норма, </a:t>
            </a:r>
            <a:r>
              <a:rPr lang="ru-RU" sz="20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Карадуван</a:t>
            </a:r>
            <a:r>
              <a:rPr lang="ru-RU" sz="2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, д. </a:t>
            </a:r>
            <a:r>
              <a:rPr lang="ru-RU" sz="20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Кушкетбаш</a:t>
            </a:r>
            <a:r>
              <a:rPr lang="ru-RU" sz="2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000" b="1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Верхнеуслонский</a:t>
            </a:r>
            <a:r>
              <a:rPr lang="ru-RU" sz="20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		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- </a:t>
            </a:r>
            <a:r>
              <a:rPr lang="ru-RU" sz="20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2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,1 млн.  рублей, </a:t>
            </a: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	с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Ямбулатово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Высокогорский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		-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ru-RU" sz="20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19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,3 млн. рублей, </a:t>
            </a: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	с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Ямашурма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Айбаш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Зеленодольский</a:t>
            </a:r>
            <a:r>
              <a:rPr lang="ru-RU" sz="20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		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- </a:t>
            </a:r>
            <a:r>
              <a:rPr lang="ru-RU" sz="20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25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,7 млн. рублей, </a:t>
            </a: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	г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. Зеленодольск,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пгт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. Нижние Вязовые, с.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Ходяшево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Лаишевский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		-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20,5 млн. рублей,</a:t>
            </a: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	с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. Песчаные Ковали, Рождествено, Малая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Елга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indent="449263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Пестречинский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		- 35,5 млн.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рублей. </a:t>
            </a:r>
          </a:p>
          <a:p>
            <a:pPr indent="449263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с.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Пестрецы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, с.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Шали.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Object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100392" y="188640"/>
            <a:ext cx="8255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Номер слайда 1"/>
          <p:cNvSpPr txBox="1">
            <a:spLocks noGrp="1"/>
          </p:cNvSpPr>
          <p:nvPr/>
        </p:nvSpPr>
        <p:spPr>
          <a:xfrm>
            <a:off x="0" y="64008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/>
          <a:lstStyle/>
          <a:p>
            <a:pPr algn="ctr">
              <a:defRPr/>
            </a:pPr>
            <a:fld id="{484863D1-79D1-494D-956E-79E559061356}" type="slidenum">
              <a:rPr lang="ru-RU" sz="1400">
                <a:solidFill>
                  <a:srgbClr val="FFFFFF"/>
                </a:solidFill>
                <a:latin typeface="+mj-lt"/>
                <a:ea typeface="+mj-ea"/>
                <a:cs typeface="+mj-cs"/>
              </a:rPr>
              <a:pPr algn="ctr">
                <a:defRPr/>
              </a:pPr>
              <a:t>26</a:t>
            </a:fld>
            <a:endParaRPr lang="ru-RU" sz="1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8" name="Picture 2" descr="Герб РТ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9512" y="188640"/>
            <a:ext cx="792088" cy="803018"/>
          </a:xfrm>
          <a:prstGeom prst="rect">
            <a:avLst/>
          </a:prstGeom>
          <a:noFill/>
        </p:spPr>
      </p:pic>
      <p:sp>
        <p:nvSpPr>
          <p:cNvPr id="7" name="Прямоугольник 1"/>
          <p:cNvSpPr>
            <a:spLocks noChangeArrowheads="1"/>
          </p:cNvSpPr>
          <p:nvPr/>
        </p:nvSpPr>
        <p:spPr bwMode="auto">
          <a:xfrm>
            <a:off x="611560" y="188640"/>
            <a:ext cx="770572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Программа </a:t>
            </a:r>
            <a:r>
              <a:rPr lang="ru-RU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улучшения водоснабжении сельских поселений Республики Татарстан</a:t>
            </a:r>
            <a:endParaRPr lang="ru-RU" sz="24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251520" y="1052736"/>
          <a:ext cx="8712968" cy="5280635"/>
        </p:xfrm>
        <a:graphic>
          <a:graphicData uri="http://schemas.openxmlformats.org/drawingml/2006/table">
            <a:tbl>
              <a:tblPr/>
              <a:tblGrid>
                <a:gridCol w="6048672"/>
                <a:gridCol w="1512168"/>
                <a:gridCol w="1152128"/>
              </a:tblGrid>
              <a:tr h="74078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МО</a:t>
                      </a:r>
                    </a:p>
                  </a:txBody>
                  <a:tcPr marL="1460" marR="1460" marT="14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Проектная  мощность</a:t>
                      </a:r>
                    </a:p>
                  </a:txBody>
                  <a:tcPr marL="1460" marR="1460" marT="14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Сумма,                                               тыс. рублей</a:t>
                      </a:r>
                    </a:p>
                  </a:txBody>
                  <a:tcPr marL="1460" marR="1460" marT="14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63442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Протяженность, </a:t>
                      </a:r>
                      <a:endParaRPr lang="ru-RU" sz="1400" b="1" i="0" u="none" strike="noStrike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км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460" marR="1460" marT="14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24995">
                <a:tc>
                  <a:txBody>
                    <a:bodyPr/>
                    <a:lstStyle/>
                    <a:p>
                      <a:pPr algn="l" fontAlgn="ctr"/>
                      <a:r>
                        <a:rPr kumimoji="0" lang="ru-RU" sz="1800" b="1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Арский район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800" b="1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8,9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800" b="1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10 000,00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l" fontAlgn="ctr"/>
                      <a:r>
                        <a:rPr kumimoji="0" lang="ru-RU" sz="1600" b="0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Строительство сетей водоснабжения с установкой  ВНБ и бурением  скважины в с.Новый Кинер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600" b="0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600" b="0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1 750,00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</a:tr>
              <a:tr h="233923">
                <a:tc>
                  <a:txBody>
                    <a:bodyPr/>
                    <a:lstStyle/>
                    <a:p>
                      <a:pPr algn="l" fontAlgn="ctr"/>
                      <a:r>
                        <a:rPr kumimoji="0" lang="ru-RU" sz="1600" b="0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Строительство сетей водоснабжения                                   с.Старый Айван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600" b="0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600" b="0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1 850,00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</a:tr>
              <a:tr h="301734">
                <a:tc>
                  <a:txBody>
                    <a:bodyPr/>
                    <a:lstStyle/>
                    <a:p>
                      <a:pPr algn="l" fontAlgn="ctr"/>
                      <a:r>
                        <a:rPr kumimoji="0" lang="ru-RU" sz="1600" b="0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Разработка проектно-сметной документации и строительство системы водоснабжения с.Верхняя </a:t>
                      </a:r>
                      <a:r>
                        <a:rPr kumimoji="0" lang="ru-RU" sz="1600" b="0" i="0" u="none" strike="noStrike" kern="1200" dirty="0" err="1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Корса</a:t>
                      </a:r>
                      <a:endParaRPr kumimoji="0" lang="ru-RU" sz="1600" b="0" i="0" u="none" strike="noStrike" kern="1200" dirty="0">
                        <a:solidFill>
                          <a:srgbClr val="0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600" b="0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600" b="0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1 700,00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</a:tr>
              <a:tr h="378975">
                <a:tc>
                  <a:txBody>
                    <a:bodyPr/>
                    <a:lstStyle/>
                    <a:p>
                      <a:pPr algn="l" fontAlgn="ctr"/>
                      <a:r>
                        <a:rPr kumimoji="0" lang="ru-RU" sz="1600" b="0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Реконструкция сетей водоснабжения с установкой ВНБ в с. </a:t>
                      </a:r>
                      <a:r>
                        <a:rPr kumimoji="0" lang="ru-RU" sz="1600" b="0" i="0" u="none" strike="noStrike" kern="1200" dirty="0" err="1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Шека</a:t>
                      </a:r>
                      <a:endParaRPr kumimoji="0" lang="ru-RU" sz="1600" b="0" i="0" u="none" strike="noStrike" kern="1200" dirty="0">
                        <a:solidFill>
                          <a:srgbClr val="0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600" b="0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600" b="0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1 300,00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</a:tr>
              <a:tr h="252858">
                <a:tc>
                  <a:txBody>
                    <a:bodyPr/>
                    <a:lstStyle/>
                    <a:p>
                      <a:pPr algn="l" fontAlgn="ctr"/>
                      <a:r>
                        <a:rPr kumimoji="0" lang="ru-RU" sz="1600" b="0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Строительство сетей водоснабжения с установкой ВНБ в с.Большие </a:t>
                      </a:r>
                      <a:r>
                        <a:rPr kumimoji="0" lang="ru-RU" sz="1600" b="0" i="0" u="none" strike="noStrike" kern="1200" dirty="0" err="1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Верези</a:t>
                      </a:r>
                      <a:endParaRPr kumimoji="0" lang="ru-RU" sz="1600" b="0" i="0" u="none" strike="noStrike" kern="1200" dirty="0">
                        <a:solidFill>
                          <a:srgbClr val="0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600" b="0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600" b="0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800,00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</a:tr>
              <a:tr h="178271">
                <a:tc>
                  <a:txBody>
                    <a:bodyPr/>
                    <a:lstStyle/>
                    <a:p>
                      <a:pPr algn="l" fontAlgn="ctr"/>
                      <a:r>
                        <a:rPr kumimoji="0" lang="ru-RU" sz="1600" b="0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Строительство наружных сетей водоснабжения в западной части г. Арска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600" b="0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600" b="0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2 150,00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</a:tr>
              <a:tr h="360664">
                <a:tc>
                  <a:txBody>
                    <a:bodyPr/>
                    <a:lstStyle/>
                    <a:p>
                      <a:pPr algn="l" fontAlgn="ctr"/>
                      <a:r>
                        <a:rPr kumimoji="0" lang="ru-RU" sz="1600" b="0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Строительство сетей водоснабжения с установкой ВНБ в д. </a:t>
                      </a:r>
                      <a:r>
                        <a:rPr kumimoji="0" lang="ru-RU" sz="1600" b="0" i="0" u="none" strike="noStrike" kern="1200" dirty="0" err="1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Казаклар</a:t>
                      </a:r>
                      <a:endParaRPr kumimoji="0" lang="ru-RU" sz="1600" b="0" i="0" u="none" strike="noStrike" kern="1200" dirty="0">
                        <a:solidFill>
                          <a:srgbClr val="0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600" b="0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600" b="0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450,00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Object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100392" y="188640"/>
            <a:ext cx="8255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Номер слайда 1"/>
          <p:cNvSpPr txBox="1">
            <a:spLocks noGrp="1"/>
          </p:cNvSpPr>
          <p:nvPr/>
        </p:nvSpPr>
        <p:spPr>
          <a:xfrm>
            <a:off x="0" y="64008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/>
          <a:lstStyle/>
          <a:p>
            <a:pPr algn="ctr">
              <a:defRPr/>
            </a:pPr>
            <a:fld id="{484863D1-79D1-494D-956E-79E559061356}" type="slidenum">
              <a:rPr lang="ru-RU" sz="1400">
                <a:solidFill>
                  <a:srgbClr val="FFFFFF"/>
                </a:solidFill>
                <a:latin typeface="+mj-lt"/>
                <a:ea typeface="+mj-ea"/>
                <a:cs typeface="+mj-cs"/>
              </a:rPr>
              <a:pPr algn="ctr">
                <a:defRPr/>
              </a:pPr>
              <a:t>27</a:t>
            </a:fld>
            <a:endParaRPr lang="ru-RU" sz="1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8" name="Picture 2" descr="Герб РТ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9512" y="188640"/>
            <a:ext cx="792088" cy="803018"/>
          </a:xfrm>
          <a:prstGeom prst="rect">
            <a:avLst/>
          </a:prstGeom>
          <a:noFill/>
        </p:spPr>
      </p:pic>
      <p:sp>
        <p:nvSpPr>
          <p:cNvPr id="7" name="Прямоугольник 1"/>
          <p:cNvSpPr>
            <a:spLocks noChangeArrowheads="1"/>
          </p:cNvSpPr>
          <p:nvPr/>
        </p:nvSpPr>
        <p:spPr bwMode="auto">
          <a:xfrm>
            <a:off x="611560" y="188640"/>
            <a:ext cx="770572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Программа </a:t>
            </a:r>
            <a:r>
              <a:rPr lang="ru-RU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улучшения водоснабжении сельских поселений Республики Татарстан</a:t>
            </a:r>
            <a:endParaRPr lang="ru-RU" sz="24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179512" y="1340768"/>
          <a:ext cx="8712968" cy="4248472"/>
        </p:xfrm>
        <a:graphic>
          <a:graphicData uri="http://schemas.openxmlformats.org/drawingml/2006/table">
            <a:tbl>
              <a:tblPr/>
              <a:tblGrid>
                <a:gridCol w="5677203"/>
                <a:gridCol w="1710938"/>
                <a:gridCol w="1324827"/>
              </a:tblGrid>
              <a:tr h="108012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МО</a:t>
                      </a:r>
                    </a:p>
                  </a:txBody>
                  <a:tcPr marL="1460" marR="1460" marT="14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Проектная  мощность</a:t>
                      </a:r>
                    </a:p>
                  </a:txBody>
                  <a:tcPr marL="1460" marR="1460" marT="14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Сумма,                                               тыс. рублей</a:t>
                      </a:r>
                    </a:p>
                  </a:txBody>
                  <a:tcPr marL="1460" marR="1460" marT="14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6302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Протяженность, </a:t>
                      </a:r>
                      <a:endParaRPr lang="ru-RU" sz="1400" b="1" i="0" u="none" strike="noStrike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км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460" marR="1460" marT="14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41917">
                <a:tc>
                  <a:txBody>
                    <a:bodyPr/>
                    <a:lstStyle/>
                    <a:p>
                      <a:pPr algn="l" fontAlgn="ctr"/>
                      <a:r>
                        <a:rPr kumimoji="0" lang="ru-RU" sz="1800" b="1" i="0" u="none" strike="noStrike" kern="1200" dirty="0" err="1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Атнинский</a:t>
                      </a:r>
                      <a:r>
                        <a:rPr kumimoji="0" lang="ru-RU" sz="1800" b="1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район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800" b="1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800" b="1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10 000,00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</a:tr>
              <a:tr h="1296144">
                <a:tc>
                  <a:txBody>
                    <a:bodyPr/>
                    <a:lstStyle/>
                    <a:p>
                      <a:pPr algn="l" fontAlgn="ctr"/>
                      <a:r>
                        <a:rPr kumimoji="0" lang="ru-RU" sz="1800" b="0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Строительство сетей водопровода с установкой 2 ВНБ и бурением скважины в с.Большая Атня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800" b="0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800" b="0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10 000,00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Object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100392" y="188640"/>
            <a:ext cx="8255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Номер слайда 1"/>
          <p:cNvSpPr txBox="1">
            <a:spLocks noGrp="1"/>
          </p:cNvSpPr>
          <p:nvPr/>
        </p:nvSpPr>
        <p:spPr>
          <a:xfrm>
            <a:off x="0" y="64008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/>
          <a:lstStyle/>
          <a:p>
            <a:pPr algn="ctr">
              <a:defRPr/>
            </a:pPr>
            <a:fld id="{484863D1-79D1-494D-956E-79E559061356}" type="slidenum">
              <a:rPr lang="ru-RU" sz="1400">
                <a:solidFill>
                  <a:srgbClr val="FFFFFF"/>
                </a:solidFill>
                <a:latin typeface="+mj-lt"/>
                <a:ea typeface="+mj-ea"/>
                <a:cs typeface="+mj-cs"/>
              </a:rPr>
              <a:pPr algn="ctr">
                <a:defRPr/>
              </a:pPr>
              <a:t>28</a:t>
            </a:fld>
            <a:endParaRPr lang="ru-RU" sz="1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8" name="Picture 2" descr="Герб РТ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9512" y="188640"/>
            <a:ext cx="792088" cy="803018"/>
          </a:xfrm>
          <a:prstGeom prst="rect">
            <a:avLst/>
          </a:prstGeom>
          <a:noFill/>
        </p:spPr>
      </p:pic>
      <p:sp>
        <p:nvSpPr>
          <p:cNvPr id="7" name="Прямоугольник 1"/>
          <p:cNvSpPr>
            <a:spLocks noChangeArrowheads="1"/>
          </p:cNvSpPr>
          <p:nvPr/>
        </p:nvSpPr>
        <p:spPr bwMode="auto">
          <a:xfrm>
            <a:off x="611560" y="188640"/>
            <a:ext cx="770572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Программа </a:t>
            </a:r>
            <a:r>
              <a:rPr lang="ru-RU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улучшения водоснабжении сельских поселений Республики Татарстан</a:t>
            </a:r>
            <a:endParaRPr lang="ru-RU" sz="24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179512" y="1340768"/>
          <a:ext cx="8712968" cy="4680520"/>
        </p:xfrm>
        <a:graphic>
          <a:graphicData uri="http://schemas.openxmlformats.org/drawingml/2006/table">
            <a:tbl>
              <a:tblPr/>
              <a:tblGrid>
                <a:gridCol w="5677203"/>
                <a:gridCol w="1710938"/>
                <a:gridCol w="1324827"/>
              </a:tblGrid>
              <a:tr h="87753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МО</a:t>
                      </a:r>
                    </a:p>
                  </a:txBody>
                  <a:tcPr marL="1460" marR="1460" marT="14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Проектная  мощность</a:t>
                      </a:r>
                    </a:p>
                  </a:txBody>
                  <a:tcPr marL="1460" marR="1460" marT="14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Сумма,                                               тыс. рублей</a:t>
                      </a:r>
                    </a:p>
                  </a:txBody>
                  <a:tcPr marL="1460" marR="1460" marT="14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55415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Протяженность, </a:t>
                      </a:r>
                      <a:endParaRPr lang="ru-RU" sz="1400" b="1" i="0" u="none" strike="noStrike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км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460" marR="1460" marT="14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00557">
                <a:tc>
                  <a:txBody>
                    <a:bodyPr/>
                    <a:lstStyle/>
                    <a:p>
                      <a:pPr algn="l" fontAlgn="ctr"/>
                      <a:r>
                        <a:rPr kumimoji="0" lang="ru-RU" sz="1800" b="1" i="0" u="none" strike="noStrike" kern="1200" dirty="0" err="1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Балтасинский</a:t>
                      </a:r>
                      <a:r>
                        <a:rPr kumimoji="0" lang="ru-RU" sz="1800" b="1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район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800" b="1" i="0" u="none" strike="noStrike" kern="1200" dirty="0" err="1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42,0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800" b="1" i="0" u="none" strike="noStrike" kern="1200" dirty="0" err="1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10 000,00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</a:tr>
              <a:tr h="734568">
                <a:tc>
                  <a:txBody>
                    <a:bodyPr/>
                    <a:lstStyle/>
                    <a:p>
                      <a:pPr algn="l" fontAlgn="ctr"/>
                      <a:r>
                        <a:rPr kumimoji="0" lang="ru-RU" sz="1800" b="0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Реконструкция сетей водопровода с установкой 2 ВНБ и бурением скважины в с.Ципья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800" b="0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800" b="0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2 400,00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</a:tr>
              <a:tr h="921616">
                <a:tc>
                  <a:txBody>
                    <a:bodyPr/>
                    <a:lstStyle/>
                    <a:p>
                      <a:pPr algn="l" fontAlgn="ctr"/>
                      <a:r>
                        <a:rPr kumimoji="0" lang="ru-RU" sz="1800" b="0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Реконструкция водопроводных сетей </a:t>
                      </a:r>
                      <a:r>
                        <a:rPr kumimoji="0" lang="ru-RU" sz="1800" b="0" i="0" u="none" strike="noStrike" kern="1200" dirty="0" err="1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пгт.Балтаси</a:t>
                      </a:r>
                      <a:endParaRPr kumimoji="0" lang="ru-RU" sz="1800" b="0" i="0" u="none" strike="noStrike" kern="1200" dirty="0">
                        <a:solidFill>
                          <a:srgbClr val="0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800" b="0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800" b="0" i="0" u="none" strike="noStrike" kern="1200" dirty="0" err="1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3 600,00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</a:tr>
              <a:tr h="792088">
                <a:tc>
                  <a:txBody>
                    <a:bodyPr/>
                    <a:lstStyle/>
                    <a:p>
                      <a:pPr algn="l" fontAlgn="ctr"/>
                      <a:r>
                        <a:rPr kumimoji="0" lang="ru-RU" sz="1800" b="0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Реконструкция сетей водопровода </a:t>
                      </a:r>
                      <a:r>
                        <a:rPr kumimoji="0" lang="ru-RU" sz="1800" b="0" i="0" u="none" strike="noStrike" kern="1200" dirty="0" err="1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пгт.Балтаси</a:t>
                      </a:r>
                      <a:r>
                        <a:rPr kumimoji="0" lang="ru-RU" sz="1800" b="0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- </a:t>
                      </a:r>
                      <a:r>
                        <a:rPr kumimoji="0" lang="ru-RU" sz="1800" b="0" i="0" u="none" strike="noStrike" kern="1200" dirty="0" err="1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мкр.Юго-Западный</a:t>
                      </a:r>
                      <a:r>
                        <a:rPr kumimoji="0" lang="ru-RU" sz="1800" b="0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800" b="0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800" b="0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4 000,00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Object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100392" y="188640"/>
            <a:ext cx="8255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Номер слайда 1"/>
          <p:cNvSpPr txBox="1">
            <a:spLocks noGrp="1"/>
          </p:cNvSpPr>
          <p:nvPr/>
        </p:nvSpPr>
        <p:spPr>
          <a:xfrm>
            <a:off x="0" y="64008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/>
          <a:lstStyle/>
          <a:p>
            <a:pPr algn="ctr">
              <a:defRPr/>
            </a:pPr>
            <a:fld id="{484863D1-79D1-494D-956E-79E559061356}" type="slidenum">
              <a:rPr lang="ru-RU" sz="1400">
                <a:solidFill>
                  <a:srgbClr val="FFFFFF"/>
                </a:solidFill>
                <a:latin typeface="+mj-lt"/>
                <a:ea typeface="+mj-ea"/>
                <a:cs typeface="+mj-cs"/>
              </a:rPr>
              <a:pPr algn="ctr">
                <a:defRPr/>
              </a:pPr>
              <a:t>29</a:t>
            </a:fld>
            <a:endParaRPr lang="ru-RU" sz="1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8" name="Picture 2" descr="Герб РТ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9512" y="188640"/>
            <a:ext cx="792088" cy="803018"/>
          </a:xfrm>
          <a:prstGeom prst="rect">
            <a:avLst/>
          </a:prstGeom>
          <a:noFill/>
        </p:spPr>
      </p:pic>
      <p:sp>
        <p:nvSpPr>
          <p:cNvPr id="7" name="Прямоугольник 1"/>
          <p:cNvSpPr>
            <a:spLocks noChangeArrowheads="1"/>
          </p:cNvSpPr>
          <p:nvPr/>
        </p:nvSpPr>
        <p:spPr bwMode="auto">
          <a:xfrm>
            <a:off x="611560" y="188640"/>
            <a:ext cx="770572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Программа </a:t>
            </a:r>
            <a:r>
              <a:rPr lang="ru-RU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улучшения водоснабжении сельских поселений Республики Татарстан</a:t>
            </a:r>
            <a:endParaRPr lang="ru-RU" sz="24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251520" y="1412774"/>
          <a:ext cx="8712968" cy="4464498"/>
        </p:xfrm>
        <a:graphic>
          <a:graphicData uri="http://schemas.openxmlformats.org/drawingml/2006/table">
            <a:tbl>
              <a:tblPr/>
              <a:tblGrid>
                <a:gridCol w="5677203"/>
                <a:gridCol w="1710938"/>
                <a:gridCol w="1324827"/>
              </a:tblGrid>
              <a:tr h="79209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МО</a:t>
                      </a:r>
                    </a:p>
                  </a:txBody>
                  <a:tcPr marL="1460" marR="1460" marT="14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Проектная  мощность</a:t>
                      </a:r>
                    </a:p>
                  </a:txBody>
                  <a:tcPr marL="1460" marR="1460" marT="14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Сумма,                                               тыс. рублей</a:t>
                      </a:r>
                    </a:p>
                  </a:txBody>
                  <a:tcPr marL="1460" marR="1460" marT="14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56175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Протяженность, </a:t>
                      </a:r>
                      <a:endParaRPr lang="ru-RU" sz="1400" b="1" i="0" u="none" strike="noStrike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км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460" marR="1460" marT="14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23952">
                <a:tc>
                  <a:txBody>
                    <a:bodyPr/>
                    <a:lstStyle/>
                    <a:p>
                      <a:pPr algn="l" fontAlgn="ctr"/>
                      <a:r>
                        <a:rPr kumimoji="0" lang="ru-RU" sz="1800" b="1" i="0" u="none" strike="noStrike" kern="1200" dirty="0" err="1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Верхнеуслонский</a:t>
                      </a:r>
                      <a:r>
                        <a:rPr kumimoji="0" lang="ru-RU" sz="1800" b="1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район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800" b="1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800" b="1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10 000,00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</a:tr>
              <a:tr h="1138735">
                <a:tc>
                  <a:txBody>
                    <a:bodyPr/>
                    <a:lstStyle/>
                    <a:p>
                      <a:pPr algn="l" fontAlgn="ctr"/>
                      <a:r>
                        <a:rPr kumimoji="0" lang="ru-RU" sz="1800" b="0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Реконструкция сетей водопровода с.Верхний Услон (</a:t>
                      </a:r>
                      <a:r>
                        <a:rPr kumimoji="0" lang="ru-RU" sz="1800" b="0" i="0" u="none" strike="noStrike" kern="1200" dirty="0" err="1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Печищенский</a:t>
                      </a:r>
                      <a:r>
                        <a:rPr kumimoji="0" lang="ru-RU" sz="1800" b="0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тракт)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800" b="0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800" b="0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3 000,00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</a:tr>
              <a:tr h="1047965">
                <a:tc>
                  <a:txBody>
                    <a:bodyPr/>
                    <a:lstStyle/>
                    <a:p>
                      <a:pPr algn="l" fontAlgn="ctr"/>
                      <a:r>
                        <a:rPr kumimoji="0" lang="ru-RU" sz="1800" b="0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Разработка проектно-сметной документации и реконструкция сетей водоснабжения с.Верхний Услон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800" b="0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800" b="0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7 000,00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100392" y="188640"/>
            <a:ext cx="8255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омер слайда 1"/>
          <p:cNvSpPr txBox="1">
            <a:spLocks noGrp="1"/>
          </p:cNvSpPr>
          <p:nvPr/>
        </p:nvSpPr>
        <p:spPr>
          <a:xfrm>
            <a:off x="0" y="64008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/>
          <a:lstStyle/>
          <a:p>
            <a:pPr algn="ctr">
              <a:defRPr/>
            </a:pPr>
            <a:fld id="{484863D1-79D1-494D-956E-79E559061356}" type="slidenum">
              <a:rPr lang="ru-RU" sz="1400">
                <a:solidFill>
                  <a:srgbClr val="FFFFFF"/>
                </a:solidFill>
                <a:latin typeface="+mj-lt"/>
                <a:ea typeface="+mj-ea"/>
                <a:cs typeface="+mj-cs"/>
              </a:rPr>
              <a:pPr algn="ctr">
                <a:defRPr/>
              </a:pPr>
              <a:t>3</a:t>
            </a:fld>
            <a:endParaRPr lang="ru-RU" sz="1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Picture 2" descr="Герб РТ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9512" y="188640"/>
            <a:ext cx="792088" cy="803018"/>
          </a:xfrm>
          <a:prstGeom prst="rect">
            <a:avLst/>
          </a:prstGeom>
          <a:noFill/>
        </p:spPr>
      </p:pic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1016841" y="404664"/>
            <a:ext cx="699422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00FF"/>
                </a:solidFill>
                <a:latin typeface="Arial" pitchFamily="34" charset="0"/>
                <a:ea typeface="Calibri" pitchFamily="34" charset="0"/>
                <a:cs typeface="Calibri" pitchFamily="34" charset="0"/>
              </a:rPr>
              <a:t>Содержание Генерального плана поселения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7281" name="Rectangle 1"/>
          <p:cNvSpPr>
            <a:spLocks noChangeArrowheads="1"/>
          </p:cNvSpPr>
          <p:nvPr/>
        </p:nvSpPr>
        <p:spPr bwMode="auto">
          <a:xfrm>
            <a:off x="179512" y="1484784"/>
            <a:ext cx="8784976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58775" marR="0" lvl="0" indent="-15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R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 положение о территориальном планировании;</a:t>
            </a: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R"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2) карта планируемого размещения объектов местного значения поселения;</a:t>
            </a: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3) карта границ населенных пунктов, входящих в состав поселения;</a:t>
            </a: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4) карта функциональных зон поселения или городского округа.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Object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100392" y="188640"/>
            <a:ext cx="8255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Номер слайда 1"/>
          <p:cNvSpPr txBox="1">
            <a:spLocks noGrp="1"/>
          </p:cNvSpPr>
          <p:nvPr/>
        </p:nvSpPr>
        <p:spPr>
          <a:xfrm>
            <a:off x="0" y="64008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/>
          <a:lstStyle/>
          <a:p>
            <a:pPr algn="ctr">
              <a:defRPr/>
            </a:pPr>
            <a:fld id="{484863D1-79D1-494D-956E-79E559061356}" type="slidenum">
              <a:rPr lang="ru-RU" sz="1400">
                <a:solidFill>
                  <a:srgbClr val="FFFFFF"/>
                </a:solidFill>
                <a:latin typeface="+mj-lt"/>
                <a:ea typeface="+mj-ea"/>
                <a:cs typeface="+mj-cs"/>
              </a:rPr>
              <a:pPr algn="ctr">
                <a:defRPr/>
              </a:pPr>
              <a:t>30</a:t>
            </a:fld>
            <a:endParaRPr lang="ru-RU" sz="1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8" name="Picture 2" descr="Герб РТ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9512" y="188640"/>
            <a:ext cx="792088" cy="803018"/>
          </a:xfrm>
          <a:prstGeom prst="rect">
            <a:avLst/>
          </a:prstGeom>
          <a:noFill/>
        </p:spPr>
      </p:pic>
      <p:sp>
        <p:nvSpPr>
          <p:cNvPr id="7" name="Прямоугольник 1"/>
          <p:cNvSpPr>
            <a:spLocks noChangeArrowheads="1"/>
          </p:cNvSpPr>
          <p:nvPr/>
        </p:nvSpPr>
        <p:spPr bwMode="auto">
          <a:xfrm>
            <a:off x="611560" y="188640"/>
            <a:ext cx="770572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Программа </a:t>
            </a:r>
            <a:r>
              <a:rPr lang="ru-RU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улучшения водоснабжении сельских поселений Республики Татарстан</a:t>
            </a:r>
            <a:endParaRPr lang="ru-RU" sz="24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179512" y="1340770"/>
          <a:ext cx="8712968" cy="4392486"/>
        </p:xfrm>
        <a:graphic>
          <a:graphicData uri="http://schemas.openxmlformats.org/drawingml/2006/table">
            <a:tbl>
              <a:tblPr/>
              <a:tblGrid>
                <a:gridCol w="5677203"/>
                <a:gridCol w="1710938"/>
                <a:gridCol w="1324827"/>
              </a:tblGrid>
              <a:tr h="93610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МО</a:t>
                      </a:r>
                    </a:p>
                  </a:txBody>
                  <a:tcPr marL="1460" marR="1460" marT="14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Проектная  мощность</a:t>
                      </a:r>
                    </a:p>
                  </a:txBody>
                  <a:tcPr marL="1460" marR="1460" marT="14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Сумма,                                               тыс. рублей</a:t>
                      </a:r>
                    </a:p>
                  </a:txBody>
                  <a:tcPr marL="1460" marR="1460" marT="14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61038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Протяженность, </a:t>
                      </a:r>
                      <a:endParaRPr lang="ru-RU" sz="1400" b="1" i="0" u="none" strike="noStrike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км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460" marR="1460" marT="14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73796">
                <a:tc>
                  <a:txBody>
                    <a:bodyPr/>
                    <a:lstStyle/>
                    <a:p>
                      <a:pPr algn="l" fontAlgn="ctr"/>
                      <a:r>
                        <a:rPr kumimoji="0" lang="ru-RU" sz="1800" b="1" i="0" u="none" strike="noStrike" kern="1200" dirty="0" err="1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Высокогорский</a:t>
                      </a:r>
                      <a:r>
                        <a:rPr kumimoji="0" lang="ru-RU" sz="1800" b="1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район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800" b="1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800" b="1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10 000,00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</a:tr>
              <a:tr h="936104">
                <a:tc>
                  <a:txBody>
                    <a:bodyPr/>
                    <a:lstStyle/>
                    <a:p>
                      <a:pPr algn="l" fontAlgn="ctr"/>
                      <a:r>
                        <a:rPr kumimoji="0" lang="ru-RU" sz="1800" b="0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Строительство водовода в с. Высокая Гора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800" b="0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800" b="0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2 000,00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</a:tr>
              <a:tr h="936104">
                <a:tc>
                  <a:txBody>
                    <a:bodyPr/>
                    <a:lstStyle/>
                    <a:p>
                      <a:pPr algn="l" fontAlgn="ctr"/>
                      <a:r>
                        <a:rPr kumimoji="0" lang="ru-RU" sz="1800" b="0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Реконструкция сетей водопровода с установкой 1 ВНБ и бурением 1 скважины в с.Усады (д.Тимофеевка, д.Чугарово)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800" b="0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800" b="0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8 000,00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Object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100392" y="188640"/>
            <a:ext cx="8255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Номер слайда 1"/>
          <p:cNvSpPr txBox="1">
            <a:spLocks noGrp="1"/>
          </p:cNvSpPr>
          <p:nvPr/>
        </p:nvSpPr>
        <p:spPr>
          <a:xfrm>
            <a:off x="0" y="64008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/>
          <a:lstStyle/>
          <a:p>
            <a:pPr algn="ctr">
              <a:defRPr/>
            </a:pPr>
            <a:fld id="{484863D1-79D1-494D-956E-79E559061356}" type="slidenum">
              <a:rPr lang="ru-RU" sz="1400">
                <a:solidFill>
                  <a:srgbClr val="FFFFFF"/>
                </a:solidFill>
                <a:latin typeface="+mj-lt"/>
                <a:ea typeface="+mj-ea"/>
                <a:cs typeface="+mj-cs"/>
              </a:rPr>
              <a:pPr algn="ctr">
                <a:defRPr/>
              </a:pPr>
              <a:t>31</a:t>
            </a:fld>
            <a:endParaRPr lang="ru-RU" sz="1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8" name="Picture 2" descr="Герб РТ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9512" y="188640"/>
            <a:ext cx="792088" cy="803018"/>
          </a:xfrm>
          <a:prstGeom prst="rect">
            <a:avLst/>
          </a:prstGeom>
          <a:noFill/>
        </p:spPr>
      </p:pic>
      <p:sp>
        <p:nvSpPr>
          <p:cNvPr id="7" name="Прямоугольник 1"/>
          <p:cNvSpPr>
            <a:spLocks noChangeArrowheads="1"/>
          </p:cNvSpPr>
          <p:nvPr/>
        </p:nvSpPr>
        <p:spPr bwMode="auto">
          <a:xfrm>
            <a:off x="611560" y="188640"/>
            <a:ext cx="770572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Программа </a:t>
            </a:r>
            <a:r>
              <a:rPr lang="ru-RU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улучшения водоснабжении сельских поселений Республики Татарстан</a:t>
            </a:r>
            <a:endParaRPr lang="ru-RU" sz="24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179512" y="1052736"/>
          <a:ext cx="8712968" cy="5380735"/>
        </p:xfrm>
        <a:graphic>
          <a:graphicData uri="http://schemas.openxmlformats.org/drawingml/2006/table">
            <a:tbl>
              <a:tblPr/>
              <a:tblGrid>
                <a:gridCol w="6552728"/>
                <a:gridCol w="1296144"/>
                <a:gridCol w="864096"/>
              </a:tblGrid>
              <a:tr h="28803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МО</a:t>
                      </a:r>
                    </a:p>
                  </a:txBody>
                  <a:tcPr marL="1460" marR="1460" marT="14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Проектная  мощность</a:t>
                      </a:r>
                    </a:p>
                  </a:txBody>
                  <a:tcPr marL="1460" marR="1460" marT="14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Сумма,                                               тыс. рублей</a:t>
                      </a:r>
                    </a:p>
                  </a:txBody>
                  <a:tcPr marL="1460" marR="1460" marT="14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8803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Протяженность, </a:t>
                      </a:r>
                      <a:endParaRPr lang="ru-RU" sz="1200" b="1" i="0" u="none" strike="noStrike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км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460" marR="1460" marT="14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6268">
                <a:tc>
                  <a:txBody>
                    <a:bodyPr/>
                    <a:lstStyle/>
                    <a:p>
                      <a:pPr algn="l" fontAlgn="ctr"/>
                      <a:r>
                        <a:rPr kumimoji="0" lang="ru-RU" sz="1800" b="1" i="0" u="none" strike="noStrike" kern="1200" dirty="0" err="1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Зеленодольский</a:t>
                      </a:r>
                      <a:r>
                        <a:rPr kumimoji="0" lang="ru-RU" sz="1800" b="1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район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400" b="1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400" b="1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10 000,00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</a:tr>
              <a:tr h="147645">
                <a:tc>
                  <a:txBody>
                    <a:bodyPr/>
                    <a:lstStyle/>
                    <a:p>
                      <a:pPr algn="l" fontAlgn="ctr"/>
                      <a:r>
                        <a:rPr kumimoji="0" lang="ru-RU" sz="1400" b="0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Реконструкция сетей водопровода с установкой 2 ВНБ и бурением 2 скважин в с.Бело-Безводное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400" b="0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400" b="0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1 000,00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kumimoji="0" lang="ru-RU" sz="1400" b="0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Реконструкция сетей водопровода с установкой 1 ВНБ и бурением 1 скважины в </a:t>
                      </a:r>
                      <a:r>
                        <a:rPr kumimoji="0" lang="ru-RU" sz="1400" b="0" i="0" u="none" strike="noStrike" kern="1200" dirty="0" err="1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с.Мамадыш</a:t>
                      </a:r>
                      <a:r>
                        <a:rPr kumimoji="0" lang="ru-RU" sz="1400" b="0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-</a:t>
                      </a:r>
                      <a:r>
                        <a:rPr kumimoji="0" lang="ru-RU" sz="1400" b="0" i="0" u="none" strike="noStrike" kern="1200" dirty="0" err="1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Акилово</a:t>
                      </a:r>
                      <a:endParaRPr kumimoji="0" lang="ru-RU" sz="1400" b="0" i="0" u="none" strike="noStrike" kern="1200" dirty="0">
                        <a:solidFill>
                          <a:srgbClr val="0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400" b="0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400" b="0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1 000,00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</a:tr>
              <a:tr h="67243">
                <a:tc>
                  <a:txBody>
                    <a:bodyPr/>
                    <a:lstStyle/>
                    <a:p>
                      <a:pPr algn="l" fontAlgn="ctr"/>
                      <a:r>
                        <a:rPr kumimoji="0" lang="ru-RU" sz="1400" b="0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Реконструкция сетей водопровода с установкой 1 ВНБ и бурением 1 скважины в с.Осиново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400" b="0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400" b="0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1 000,00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</a:tr>
              <a:tr h="63046">
                <a:tc>
                  <a:txBody>
                    <a:bodyPr/>
                    <a:lstStyle/>
                    <a:p>
                      <a:pPr algn="l" fontAlgn="ctr"/>
                      <a:r>
                        <a:rPr kumimoji="0" lang="ru-RU" sz="1400" b="0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Реконструкция сетей водопровода с установкой 1 ВНБ и бурением 1 скважины в д.Татарские Наратлы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400" b="0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400" b="0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1 000,00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</a:tr>
              <a:tr h="58849">
                <a:tc>
                  <a:txBody>
                    <a:bodyPr/>
                    <a:lstStyle/>
                    <a:p>
                      <a:pPr algn="l" fontAlgn="ctr"/>
                      <a:r>
                        <a:rPr kumimoji="0" lang="ru-RU" sz="1400" b="0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Реконструкция сетей водопровода с установкой 1 ВНБ и бурением 1 скважины в д.Красный Яр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400" b="0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400" b="0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1 000,00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</a:tr>
              <a:tr h="54652">
                <a:tc>
                  <a:txBody>
                    <a:bodyPr/>
                    <a:lstStyle/>
                    <a:p>
                      <a:pPr algn="l" fontAlgn="ctr"/>
                      <a:r>
                        <a:rPr kumimoji="0" lang="ru-RU" sz="1400" b="0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Реконструкция сетей водопровода с установкой 1 ВНБ и бурением 1 скважины в с.Малые </a:t>
                      </a:r>
                      <a:r>
                        <a:rPr kumimoji="0" lang="ru-RU" sz="1400" b="0" i="0" u="none" strike="noStrike" kern="1200" dirty="0" err="1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Кургузи</a:t>
                      </a:r>
                      <a:endParaRPr kumimoji="0" lang="ru-RU" sz="1400" b="0" i="0" u="none" strike="noStrike" kern="1200" dirty="0">
                        <a:solidFill>
                          <a:srgbClr val="0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400" b="0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400" b="0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1 000,00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</a:tr>
              <a:tr h="50455">
                <a:tc>
                  <a:txBody>
                    <a:bodyPr/>
                    <a:lstStyle/>
                    <a:p>
                      <a:pPr algn="l" fontAlgn="ctr"/>
                      <a:r>
                        <a:rPr kumimoji="0" lang="ru-RU" sz="1400" b="0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Реконструкция сетей водопровода с установкой 1 ВНБ и бурением 1 скважины в с.Нурлаты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400" b="0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400" b="0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1 000,00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</a:tr>
              <a:tr h="46258">
                <a:tc>
                  <a:txBody>
                    <a:bodyPr/>
                    <a:lstStyle/>
                    <a:p>
                      <a:pPr algn="l" fontAlgn="ctr"/>
                      <a:r>
                        <a:rPr kumimoji="0" lang="ru-RU" sz="1400" b="0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Реконструкция сетей водопровода с установкой 1 ВНБ и бурением 1 скважины в с.Молвино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400" b="0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400" b="0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1 000,00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</a:tr>
              <a:tr h="42061">
                <a:tc>
                  <a:txBody>
                    <a:bodyPr/>
                    <a:lstStyle/>
                    <a:p>
                      <a:pPr algn="l" fontAlgn="ctr"/>
                      <a:r>
                        <a:rPr kumimoji="0" lang="ru-RU" sz="1400" b="0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Реконструкция сетей водопровода с установкой 1 ВНБ и бурением 1 скважины в д.Русские Ширданы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400" b="0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400" b="0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1 000,00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</a:tr>
              <a:tr h="37864">
                <a:tc>
                  <a:txBody>
                    <a:bodyPr/>
                    <a:lstStyle/>
                    <a:p>
                      <a:pPr algn="l" fontAlgn="ctr"/>
                      <a:r>
                        <a:rPr kumimoji="0" lang="ru-RU" sz="1400" b="0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Реконструкция сетей водопровода с установкой 1 ВНБ и бурением 1 скважины в с.Русско-Марийские Ковали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400" b="0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400" b="0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1 000,00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Object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100392" y="188640"/>
            <a:ext cx="8255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Номер слайда 1"/>
          <p:cNvSpPr txBox="1">
            <a:spLocks noGrp="1"/>
          </p:cNvSpPr>
          <p:nvPr/>
        </p:nvSpPr>
        <p:spPr>
          <a:xfrm>
            <a:off x="0" y="64008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/>
          <a:lstStyle/>
          <a:p>
            <a:pPr algn="ctr">
              <a:defRPr/>
            </a:pPr>
            <a:fld id="{484863D1-79D1-494D-956E-79E559061356}" type="slidenum">
              <a:rPr lang="ru-RU" sz="1400">
                <a:solidFill>
                  <a:srgbClr val="FFFFFF"/>
                </a:solidFill>
                <a:latin typeface="+mj-lt"/>
                <a:ea typeface="+mj-ea"/>
                <a:cs typeface="+mj-cs"/>
              </a:rPr>
              <a:pPr algn="ctr">
                <a:defRPr/>
              </a:pPr>
              <a:t>32</a:t>
            </a:fld>
            <a:endParaRPr lang="ru-RU" sz="1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8" name="Picture 2" descr="Герб РТ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9512" y="188640"/>
            <a:ext cx="792088" cy="803018"/>
          </a:xfrm>
          <a:prstGeom prst="rect">
            <a:avLst/>
          </a:prstGeom>
          <a:noFill/>
        </p:spPr>
      </p:pic>
      <p:sp>
        <p:nvSpPr>
          <p:cNvPr id="7" name="Прямоугольник 1"/>
          <p:cNvSpPr>
            <a:spLocks noChangeArrowheads="1"/>
          </p:cNvSpPr>
          <p:nvPr/>
        </p:nvSpPr>
        <p:spPr bwMode="auto">
          <a:xfrm>
            <a:off x="611560" y="188640"/>
            <a:ext cx="770572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Программа </a:t>
            </a:r>
            <a:r>
              <a:rPr lang="ru-RU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улучшения водоснабжении сельских поселений Республики Татарстан</a:t>
            </a:r>
            <a:endParaRPr lang="ru-RU" sz="24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179512" y="1340768"/>
          <a:ext cx="8712968" cy="4104456"/>
        </p:xfrm>
        <a:graphic>
          <a:graphicData uri="http://schemas.openxmlformats.org/drawingml/2006/table">
            <a:tbl>
              <a:tblPr/>
              <a:tblGrid>
                <a:gridCol w="5760640"/>
                <a:gridCol w="1627501"/>
                <a:gridCol w="1324827"/>
              </a:tblGrid>
              <a:tr h="93610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МО</a:t>
                      </a:r>
                    </a:p>
                  </a:txBody>
                  <a:tcPr marL="1460" marR="1460" marT="14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Проектная  мощность</a:t>
                      </a:r>
                    </a:p>
                  </a:txBody>
                  <a:tcPr marL="1460" marR="1460" marT="14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Сумма,                                               тыс. рублей</a:t>
                      </a:r>
                    </a:p>
                  </a:txBody>
                  <a:tcPr marL="1460" marR="1460" marT="14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3659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Протяженность, </a:t>
                      </a:r>
                      <a:endParaRPr lang="ru-RU" sz="1400" b="1" i="0" u="none" strike="noStrike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км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460" marR="1460" marT="14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95956">
                <a:tc>
                  <a:txBody>
                    <a:bodyPr/>
                    <a:lstStyle/>
                    <a:p>
                      <a:pPr algn="l" fontAlgn="ctr"/>
                      <a:r>
                        <a:rPr kumimoji="0" lang="ru-RU" sz="1800" b="1" i="0" u="none" strike="noStrike" kern="1200" dirty="0" err="1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Лаишевский</a:t>
                      </a:r>
                      <a:r>
                        <a:rPr kumimoji="0" lang="ru-RU" sz="1800" b="1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район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800" b="1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15,5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800" b="1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10 000,00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  <a:tr h="936104">
                <a:tc>
                  <a:txBody>
                    <a:bodyPr/>
                    <a:lstStyle/>
                    <a:p>
                      <a:pPr algn="l" fontAlgn="ctr"/>
                      <a:r>
                        <a:rPr kumimoji="0" lang="ru-RU" sz="1800" b="0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Реконструкция сетей водоснабжения с установкой 3 ВНБ в г.Лаишево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800" b="0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800" b="0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6 000,00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  <a:tr h="1008112">
                <a:tc>
                  <a:txBody>
                    <a:bodyPr/>
                    <a:lstStyle/>
                    <a:p>
                      <a:pPr algn="l" fontAlgn="ctr"/>
                      <a:r>
                        <a:rPr kumimoji="0" lang="ru-RU" sz="1800" b="0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Реконструкция сетей водопровода с установкой 2 ВНБ и бурением 1 скважины в </a:t>
                      </a:r>
                      <a:r>
                        <a:rPr kumimoji="0" lang="ru-RU" sz="1800" b="0" i="0" u="none" strike="noStrike" kern="1200" dirty="0" err="1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с.Ташкирмень</a:t>
                      </a:r>
                      <a:endParaRPr kumimoji="0" lang="ru-RU" sz="1800" b="0" i="0" u="none" strike="noStrike" kern="1200" dirty="0">
                        <a:solidFill>
                          <a:srgbClr val="0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800" b="0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12,0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800" b="0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4 000,00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Object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100392" y="188640"/>
            <a:ext cx="8255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Номер слайда 1"/>
          <p:cNvSpPr txBox="1">
            <a:spLocks noGrp="1"/>
          </p:cNvSpPr>
          <p:nvPr/>
        </p:nvSpPr>
        <p:spPr>
          <a:xfrm>
            <a:off x="0" y="64008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/>
          <a:lstStyle/>
          <a:p>
            <a:pPr algn="ctr">
              <a:defRPr/>
            </a:pPr>
            <a:fld id="{484863D1-79D1-494D-956E-79E559061356}" type="slidenum">
              <a:rPr lang="ru-RU" sz="1400">
                <a:solidFill>
                  <a:srgbClr val="FFFFFF"/>
                </a:solidFill>
                <a:latin typeface="+mj-lt"/>
                <a:ea typeface="+mj-ea"/>
                <a:cs typeface="+mj-cs"/>
              </a:rPr>
              <a:pPr algn="ctr">
                <a:defRPr/>
              </a:pPr>
              <a:t>33</a:t>
            </a:fld>
            <a:endParaRPr lang="ru-RU" sz="1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8" name="Picture 2" descr="Герб РТ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9512" y="188640"/>
            <a:ext cx="792088" cy="803018"/>
          </a:xfrm>
          <a:prstGeom prst="rect">
            <a:avLst/>
          </a:prstGeom>
          <a:noFill/>
        </p:spPr>
      </p:pic>
      <p:sp>
        <p:nvSpPr>
          <p:cNvPr id="7" name="Прямоугольник 1"/>
          <p:cNvSpPr>
            <a:spLocks noChangeArrowheads="1"/>
          </p:cNvSpPr>
          <p:nvPr/>
        </p:nvSpPr>
        <p:spPr bwMode="auto">
          <a:xfrm>
            <a:off x="611560" y="188640"/>
            <a:ext cx="770572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Программа </a:t>
            </a:r>
            <a:r>
              <a:rPr lang="ru-RU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улучшения водоснабжении сельских поселений Республики Татарстан</a:t>
            </a:r>
            <a:endParaRPr lang="ru-RU" sz="24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179512" y="1340768"/>
          <a:ext cx="8712968" cy="4176464"/>
        </p:xfrm>
        <a:graphic>
          <a:graphicData uri="http://schemas.openxmlformats.org/drawingml/2006/table">
            <a:tbl>
              <a:tblPr/>
              <a:tblGrid>
                <a:gridCol w="5904656"/>
                <a:gridCol w="1483485"/>
                <a:gridCol w="1324827"/>
              </a:tblGrid>
              <a:tr h="93610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МО</a:t>
                      </a:r>
                    </a:p>
                  </a:txBody>
                  <a:tcPr marL="1460" marR="1460" marT="14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Проектная  мощность</a:t>
                      </a:r>
                    </a:p>
                  </a:txBody>
                  <a:tcPr marL="1460" marR="1460" marT="14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Сумма,                                               тыс. рублей</a:t>
                      </a:r>
                    </a:p>
                  </a:txBody>
                  <a:tcPr marL="1460" marR="1460" marT="14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3659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Протяженность, </a:t>
                      </a:r>
                      <a:endParaRPr lang="ru-RU" sz="1400" b="1" i="0" u="none" strike="noStrike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км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460" marR="1460" marT="14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39972">
                <a:tc>
                  <a:txBody>
                    <a:bodyPr/>
                    <a:lstStyle/>
                    <a:p>
                      <a:pPr algn="l" fontAlgn="ctr"/>
                      <a:r>
                        <a:rPr kumimoji="0" lang="ru-RU" sz="1800" b="1" i="0" u="none" strike="noStrike" kern="1200" dirty="0" err="1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Пестречинский</a:t>
                      </a:r>
                      <a:r>
                        <a:rPr kumimoji="0" lang="ru-RU" sz="1800" b="1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район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800" b="1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9,5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800" b="1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10 000,00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  <a:tr h="864096">
                <a:tc>
                  <a:txBody>
                    <a:bodyPr/>
                    <a:lstStyle/>
                    <a:p>
                      <a:pPr algn="l" fontAlgn="ctr"/>
                      <a:r>
                        <a:rPr kumimoji="0" lang="ru-RU" sz="1800" b="0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Реконструкция сетей водопровода с установкой 2 ВНБ и бурением 1скважины в с. Селенгуши, с. Альвидино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800" b="0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800" b="0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2 920,00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  <a:tr h="1008112">
                <a:tc>
                  <a:txBody>
                    <a:bodyPr/>
                    <a:lstStyle/>
                    <a:p>
                      <a:pPr algn="l" fontAlgn="ctr"/>
                      <a:r>
                        <a:rPr kumimoji="0" lang="ru-RU" sz="1800" b="0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Реконструкция системы водоснабжения </a:t>
                      </a:r>
                      <a:r>
                        <a:rPr kumimoji="0" lang="ru-RU" sz="1800" b="0" i="0" u="none" strike="noStrike" kern="1200" dirty="0" err="1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с.Кощаково</a:t>
                      </a:r>
                      <a:endParaRPr kumimoji="0" lang="ru-RU" sz="1800" b="0" i="0" u="none" strike="noStrike" kern="1200" dirty="0">
                        <a:solidFill>
                          <a:srgbClr val="0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800" b="0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800" b="0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7 080,00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Object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100392" y="188640"/>
            <a:ext cx="8255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Номер слайда 1"/>
          <p:cNvSpPr txBox="1">
            <a:spLocks noGrp="1"/>
          </p:cNvSpPr>
          <p:nvPr/>
        </p:nvSpPr>
        <p:spPr>
          <a:xfrm>
            <a:off x="0" y="64008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/>
          <a:lstStyle/>
          <a:p>
            <a:pPr algn="ctr">
              <a:defRPr/>
            </a:pPr>
            <a:fld id="{484863D1-79D1-494D-956E-79E559061356}" type="slidenum">
              <a:rPr lang="ru-RU" sz="1400">
                <a:solidFill>
                  <a:srgbClr val="FFFFFF"/>
                </a:solidFill>
                <a:latin typeface="+mj-lt"/>
                <a:ea typeface="+mj-ea"/>
                <a:cs typeface="+mj-cs"/>
              </a:rPr>
              <a:pPr algn="ctr">
                <a:defRPr/>
              </a:pPr>
              <a:t>34</a:t>
            </a:fld>
            <a:endParaRPr lang="ru-RU" sz="1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8" name="Picture 2" descr="Герб РТ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9512" y="188640"/>
            <a:ext cx="792088" cy="803018"/>
          </a:xfrm>
          <a:prstGeom prst="rect">
            <a:avLst/>
          </a:prstGeom>
          <a:noFill/>
        </p:spPr>
      </p:pic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1259632" y="116632"/>
          <a:ext cx="6552728" cy="979170"/>
        </p:xfrm>
        <a:graphic>
          <a:graphicData uri="http://schemas.openxmlformats.org/drawingml/2006/table">
            <a:tbl>
              <a:tblPr/>
              <a:tblGrid>
                <a:gridCol w="6552728"/>
              </a:tblGrid>
              <a:tr h="36195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solidFill>
                            <a:srgbClr val="0000FF"/>
                          </a:solidFill>
                          <a:latin typeface="Times New Roman"/>
                        </a:rPr>
                        <a:t>Лимит капитальных вложений на 2012 год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solidFill>
                            <a:srgbClr val="0000FF"/>
                          </a:solidFill>
                          <a:latin typeface="Times New Roman"/>
                        </a:rPr>
                        <a:t>по ФЦП "Социальное развитие села до 2013 года" </a:t>
                      </a:r>
                      <a:endParaRPr lang="ru-RU" sz="2000" b="1" i="0" u="none" strike="noStrike" dirty="0" smtClean="0">
                        <a:solidFill>
                          <a:srgbClr val="0000FF"/>
                        </a:solidFill>
                        <a:latin typeface="Times New Roman"/>
                      </a:endParaRPr>
                    </a:p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0000FF"/>
                          </a:solidFill>
                          <a:latin typeface="Times New Roman"/>
                        </a:rPr>
                        <a:t>по </a:t>
                      </a:r>
                      <a:r>
                        <a:rPr lang="ru-RU" sz="2000" b="1" i="0" u="none" strike="noStrike" dirty="0">
                          <a:solidFill>
                            <a:srgbClr val="0000FF"/>
                          </a:solidFill>
                          <a:latin typeface="Times New Roman"/>
                        </a:rPr>
                        <a:t>Республике </a:t>
                      </a:r>
                      <a:r>
                        <a:rPr lang="ru-RU" sz="2000" b="1" i="0" u="none" strike="noStrike" dirty="0" smtClean="0">
                          <a:solidFill>
                            <a:srgbClr val="0000FF"/>
                          </a:solidFill>
                          <a:latin typeface="Times New Roman"/>
                        </a:rPr>
                        <a:t>Татарстан, </a:t>
                      </a:r>
                      <a:r>
                        <a:rPr lang="ru-RU" sz="20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тыс. руб.</a:t>
                      </a:r>
                      <a:endParaRPr lang="ru-RU" sz="20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539550" y="1196752"/>
          <a:ext cx="8280924" cy="4824535"/>
        </p:xfrm>
        <a:graphic>
          <a:graphicData uri="http://schemas.openxmlformats.org/drawingml/2006/table">
            <a:tbl>
              <a:tblPr/>
              <a:tblGrid>
                <a:gridCol w="4680522"/>
                <a:gridCol w="1440162"/>
                <a:gridCol w="936104"/>
                <a:gridCol w="1224136"/>
              </a:tblGrid>
              <a:tr h="314739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Наименование районов, объектов</a:t>
                      </a:r>
                    </a:p>
                  </a:txBody>
                  <a:tcPr marL="6726" marR="6726" marT="67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Лимит на 2012 год</a:t>
                      </a:r>
                    </a:p>
                  </a:txBody>
                  <a:tcPr marL="6726" marR="6726" marT="67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1473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Всего/</a:t>
                      </a:r>
                      <a:b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мощность (м)</a:t>
                      </a:r>
                    </a:p>
                  </a:txBody>
                  <a:tcPr marL="6726" marR="6726" marT="67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в том числе:</a:t>
                      </a:r>
                    </a:p>
                  </a:txBody>
                  <a:tcPr marL="6726" marR="6726" marT="67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1473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РФ (34%)</a:t>
                      </a:r>
                    </a:p>
                  </a:txBody>
                  <a:tcPr marL="6726" marR="6726" marT="67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РТ (66%)</a:t>
                      </a:r>
                    </a:p>
                  </a:txBody>
                  <a:tcPr marL="6726" marR="6726" marT="67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616412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Газоснабжение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69007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1" i="0" u="sng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Верхнеуслонский</a:t>
                      </a:r>
                      <a:r>
                        <a:rPr lang="ru-RU" sz="2400" b="1" i="0" u="sng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район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7620" marR="7620" marT="7620" marB="0" anchor="ctr"/>
                </a:tc>
              </a:tr>
              <a:tr h="469007"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Газопровод низкого давления для газоснабжения жилых домов по ул. </a:t>
                      </a:r>
                      <a:r>
                        <a:rPr lang="ru-RU" sz="24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Печищинский</a:t>
                      </a:r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тракт в н.п. В.Услон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340</a:t>
                      </a:r>
                    </a:p>
                  </a:txBody>
                  <a:tcPr marL="7620" marR="7620" marT="762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660</a:t>
                      </a:r>
                    </a:p>
                  </a:txBody>
                  <a:tcPr marL="7620" marR="7620" marT="7620" marB="0" anchor="ctr"/>
                </a:tc>
              </a:tr>
              <a:tr h="91887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69007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1" i="0" u="sng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Лаишевский район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7620" marR="7620" marT="7620" marB="0" anchor="ctr"/>
                </a:tc>
              </a:tr>
              <a:tr h="469007"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Газоснабжение жилых домов в н.п. Большие Кабаны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1500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510</a:t>
                      </a:r>
                    </a:p>
                  </a:txBody>
                  <a:tcPr marL="7620" marR="7620" marT="762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990</a:t>
                      </a:r>
                    </a:p>
                  </a:txBody>
                  <a:tcPr marL="7620" marR="7620" marT="7620" marB="0" anchor="ctr"/>
                </a:tc>
              </a:tr>
              <a:tr h="46900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Object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100392" y="188640"/>
            <a:ext cx="8255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Номер слайда 1"/>
          <p:cNvSpPr txBox="1">
            <a:spLocks noGrp="1"/>
          </p:cNvSpPr>
          <p:nvPr/>
        </p:nvSpPr>
        <p:spPr>
          <a:xfrm>
            <a:off x="0" y="64008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/>
          <a:lstStyle/>
          <a:p>
            <a:pPr algn="ctr">
              <a:defRPr/>
            </a:pPr>
            <a:fld id="{484863D1-79D1-494D-956E-79E559061356}" type="slidenum">
              <a:rPr lang="ru-RU" sz="1400">
                <a:solidFill>
                  <a:srgbClr val="FFFFFF"/>
                </a:solidFill>
                <a:latin typeface="+mj-lt"/>
                <a:ea typeface="+mj-ea"/>
                <a:cs typeface="+mj-cs"/>
              </a:rPr>
              <a:pPr algn="ctr">
                <a:defRPr/>
              </a:pPr>
              <a:t>35</a:t>
            </a:fld>
            <a:endParaRPr lang="ru-RU" sz="1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8" name="Picture 2" descr="Герб РТ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9512" y="188640"/>
            <a:ext cx="792088" cy="803018"/>
          </a:xfrm>
          <a:prstGeom prst="rect">
            <a:avLst/>
          </a:prstGeom>
          <a:noFill/>
        </p:spPr>
      </p:pic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1259632" y="116632"/>
          <a:ext cx="6552728" cy="979170"/>
        </p:xfrm>
        <a:graphic>
          <a:graphicData uri="http://schemas.openxmlformats.org/drawingml/2006/table">
            <a:tbl>
              <a:tblPr/>
              <a:tblGrid>
                <a:gridCol w="6552728"/>
              </a:tblGrid>
              <a:tr h="36195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solidFill>
                            <a:srgbClr val="0000FF"/>
                          </a:solidFill>
                          <a:latin typeface="Times New Roman"/>
                        </a:rPr>
                        <a:t>Лимит капитальных вложений на 2012 год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solidFill>
                            <a:srgbClr val="0000FF"/>
                          </a:solidFill>
                          <a:latin typeface="Times New Roman"/>
                        </a:rPr>
                        <a:t>по ФЦП "Социальное развитие села до 2013 года" </a:t>
                      </a:r>
                      <a:endParaRPr lang="ru-RU" sz="2000" b="1" i="0" u="none" strike="noStrike" dirty="0" smtClean="0">
                        <a:solidFill>
                          <a:srgbClr val="0000FF"/>
                        </a:solidFill>
                        <a:latin typeface="Times New Roman"/>
                      </a:endParaRPr>
                    </a:p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0000FF"/>
                          </a:solidFill>
                          <a:latin typeface="Times New Roman"/>
                        </a:rPr>
                        <a:t>по </a:t>
                      </a:r>
                      <a:r>
                        <a:rPr lang="ru-RU" sz="2000" b="1" i="0" u="none" strike="noStrike" dirty="0">
                          <a:solidFill>
                            <a:srgbClr val="0000FF"/>
                          </a:solidFill>
                          <a:latin typeface="Times New Roman"/>
                        </a:rPr>
                        <a:t>Республике </a:t>
                      </a:r>
                      <a:r>
                        <a:rPr lang="ru-RU" sz="2000" b="1" i="0" u="none" strike="noStrike" dirty="0" smtClean="0">
                          <a:solidFill>
                            <a:srgbClr val="0000FF"/>
                          </a:solidFill>
                          <a:latin typeface="Times New Roman"/>
                        </a:rPr>
                        <a:t>Татарстан, </a:t>
                      </a:r>
                      <a:r>
                        <a:rPr lang="ru-RU" sz="20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тыс. руб.</a:t>
                      </a:r>
                      <a:endParaRPr lang="ru-RU" sz="20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539551" y="1079758"/>
          <a:ext cx="8280921" cy="5674218"/>
        </p:xfrm>
        <a:graphic>
          <a:graphicData uri="http://schemas.openxmlformats.org/drawingml/2006/table">
            <a:tbl>
              <a:tblPr/>
              <a:tblGrid>
                <a:gridCol w="3960441"/>
                <a:gridCol w="1368151"/>
                <a:gridCol w="1376131"/>
                <a:gridCol w="1576198"/>
              </a:tblGrid>
              <a:tr h="197253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Наименование районов, объектов</a:t>
                      </a:r>
                    </a:p>
                  </a:txBody>
                  <a:tcPr marL="6726" marR="6726" marT="67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Лимит на 2012 год</a:t>
                      </a:r>
                    </a:p>
                  </a:txBody>
                  <a:tcPr marL="6726" marR="6726" marT="67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725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Всего/</a:t>
                      </a:r>
                      <a:b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мощность (м)</a:t>
                      </a:r>
                    </a:p>
                  </a:txBody>
                  <a:tcPr marL="6726" marR="6726" marT="67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в том числе:</a:t>
                      </a:r>
                    </a:p>
                  </a:txBody>
                  <a:tcPr marL="6726" marR="6726" marT="67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725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РФ (34%)</a:t>
                      </a:r>
                    </a:p>
                  </a:txBody>
                  <a:tcPr marL="6726" marR="6726" marT="67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РТ (66%)</a:t>
                      </a:r>
                    </a:p>
                  </a:txBody>
                  <a:tcPr marL="6726" marR="6726" marT="67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98054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Водоснабжение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073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1" i="0" u="sng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Арский район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</a:tr>
              <a:tr h="170737"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Водоснабжение </a:t>
                      </a:r>
                      <a:r>
                        <a:rPr lang="ru-RU" sz="18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д.Казанбаш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с водоводом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170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330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</a:tr>
              <a:tr h="17073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17073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1" i="0" u="sng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Балтасинский</a:t>
                      </a:r>
                      <a:r>
                        <a:rPr lang="ru-RU" sz="1800" b="1" i="0" u="sng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район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</a:tr>
              <a:tr h="170737"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Водоснабжение н.п. </a:t>
                      </a:r>
                      <a:r>
                        <a:rPr lang="ru-RU" sz="18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Смаиль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1500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510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990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</a:tr>
              <a:tr h="17073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170737"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Водоснабжение н.п. Верхний </a:t>
                      </a:r>
                      <a:r>
                        <a:rPr lang="ru-RU" sz="18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Субаш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170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330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</a:tr>
              <a:tr h="17073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450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170737"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Водоснабжение н.п. </a:t>
                      </a:r>
                      <a:r>
                        <a:rPr lang="ru-RU" sz="18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Кугунур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1500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510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990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</a:tr>
              <a:tr h="17073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170737"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Водоснабжение н.п. Ура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136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264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</a:tr>
              <a:tr h="17073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170737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sng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Верхнеуслонский район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</a:tr>
              <a:tr h="170737"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Строительство водопровода в с. </a:t>
                      </a:r>
                      <a:r>
                        <a:rPr lang="ru-RU" sz="18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Ключище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340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660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</a:tr>
              <a:tr h="17073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170737"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Строительство водопровода в с. Матюшино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170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330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</a:tr>
              <a:tr h="17073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Object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100392" y="188640"/>
            <a:ext cx="8255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Номер слайда 1"/>
          <p:cNvSpPr txBox="1">
            <a:spLocks noGrp="1"/>
          </p:cNvSpPr>
          <p:nvPr/>
        </p:nvSpPr>
        <p:spPr>
          <a:xfrm>
            <a:off x="0" y="64008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/>
          <a:lstStyle/>
          <a:p>
            <a:pPr algn="ctr">
              <a:defRPr/>
            </a:pPr>
            <a:fld id="{484863D1-79D1-494D-956E-79E559061356}" type="slidenum">
              <a:rPr lang="ru-RU" sz="1400">
                <a:solidFill>
                  <a:srgbClr val="FFFFFF"/>
                </a:solidFill>
                <a:latin typeface="+mj-lt"/>
                <a:ea typeface="+mj-ea"/>
                <a:cs typeface="+mj-cs"/>
              </a:rPr>
              <a:pPr algn="ctr">
                <a:defRPr/>
              </a:pPr>
              <a:t>36</a:t>
            </a:fld>
            <a:endParaRPr lang="ru-RU" sz="1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8" name="Picture 2" descr="Герб РТ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9512" y="188640"/>
            <a:ext cx="792088" cy="803018"/>
          </a:xfrm>
          <a:prstGeom prst="rect">
            <a:avLst/>
          </a:prstGeom>
          <a:noFill/>
        </p:spPr>
      </p:pic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1259632" y="116632"/>
          <a:ext cx="6552728" cy="979170"/>
        </p:xfrm>
        <a:graphic>
          <a:graphicData uri="http://schemas.openxmlformats.org/drawingml/2006/table">
            <a:tbl>
              <a:tblPr/>
              <a:tblGrid>
                <a:gridCol w="6552728"/>
              </a:tblGrid>
              <a:tr h="36195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solidFill>
                            <a:srgbClr val="0000FF"/>
                          </a:solidFill>
                          <a:latin typeface="Times New Roman"/>
                        </a:rPr>
                        <a:t>Лимит капитальных вложений на 2012 год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solidFill>
                            <a:srgbClr val="0000FF"/>
                          </a:solidFill>
                          <a:latin typeface="Times New Roman"/>
                        </a:rPr>
                        <a:t>по ФЦП "Социальное развитие села до 2013 года" </a:t>
                      </a:r>
                      <a:endParaRPr lang="ru-RU" sz="2000" b="1" i="0" u="none" strike="noStrike" dirty="0" smtClean="0">
                        <a:solidFill>
                          <a:srgbClr val="0000FF"/>
                        </a:solidFill>
                        <a:latin typeface="Times New Roman"/>
                      </a:endParaRPr>
                    </a:p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0000FF"/>
                          </a:solidFill>
                          <a:latin typeface="Times New Roman"/>
                        </a:rPr>
                        <a:t>по </a:t>
                      </a:r>
                      <a:r>
                        <a:rPr lang="ru-RU" sz="2000" b="1" i="0" u="none" strike="noStrike" dirty="0">
                          <a:solidFill>
                            <a:srgbClr val="0000FF"/>
                          </a:solidFill>
                          <a:latin typeface="Times New Roman"/>
                        </a:rPr>
                        <a:t>Республике </a:t>
                      </a:r>
                      <a:r>
                        <a:rPr lang="ru-RU" sz="2000" b="1" i="0" u="none" strike="noStrike" dirty="0" smtClean="0">
                          <a:solidFill>
                            <a:srgbClr val="0000FF"/>
                          </a:solidFill>
                          <a:latin typeface="Times New Roman"/>
                        </a:rPr>
                        <a:t>Татарстан, </a:t>
                      </a:r>
                      <a:r>
                        <a:rPr lang="ru-RU" sz="20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тыс. руб.</a:t>
                      </a:r>
                      <a:endParaRPr lang="ru-RU" sz="20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539551" y="1079758"/>
          <a:ext cx="8280921" cy="4828398"/>
        </p:xfrm>
        <a:graphic>
          <a:graphicData uri="http://schemas.openxmlformats.org/drawingml/2006/table">
            <a:tbl>
              <a:tblPr/>
              <a:tblGrid>
                <a:gridCol w="3960441"/>
                <a:gridCol w="1368151"/>
                <a:gridCol w="1376131"/>
                <a:gridCol w="1576198"/>
              </a:tblGrid>
              <a:tr h="197253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Наименование районов, объектов</a:t>
                      </a:r>
                    </a:p>
                  </a:txBody>
                  <a:tcPr marL="6726" marR="6726" marT="67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Лимит на 2012 год</a:t>
                      </a:r>
                    </a:p>
                  </a:txBody>
                  <a:tcPr marL="6726" marR="6726" marT="67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725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Всего/</a:t>
                      </a:r>
                      <a:b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мощность (м)</a:t>
                      </a:r>
                    </a:p>
                  </a:txBody>
                  <a:tcPr marL="6726" marR="6726" marT="67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в том числе:</a:t>
                      </a:r>
                    </a:p>
                  </a:txBody>
                  <a:tcPr marL="6726" marR="6726" marT="67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725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РФ (34%)</a:t>
                      </a:r>
                    </a:p>
                  </a:txBody>
                  <a:tcPr marL="6726" marR="6726" marT="67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РТ (66%)</a:t>
                      </a:r>
                    </a:p>
                  </a:txBody>
                  <a:tcPr marL="6726" marR="6726" marT="67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98054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Водоснабжение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073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1" i="0" u="sng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Высокогорский</a:t>
                      </a:r>
                      <a:r>
                        <a:rPr lang="ru-RU" sz="1800" b="1" i="0" u="sng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район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</a:tr>
              <a:tr h="170737"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Водоснабжение н.п.Каракуль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170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330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</a:tr>
              <a:tr h="17073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17073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1" i="0" u="sng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Лаишевский район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</a:tr>
              <a:tr h="170737"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Водоснабжение жилых домов н.п. Большие Кабаны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1500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510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990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</a:tr>
              <a:tr h="17073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170737"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Водоснабжение н.п. </a:t>
                      </a:r>
                      <a:r>
                        <a:rPr lang="ru-RU" sz="18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Карадули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340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660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</a:tr>
              <a:tr h="17073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170737"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Наружные сети водопровода н.п. </a:t>
                      </a:r>
                      <a:r>
                        <a:rPr lang="ru-RU" sz="18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Караишево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170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330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</a:tr>
              <a:tr h="17073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170737"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Водоснабжение н.п. </a:t>
                      </a:r>
                      <a:r>
                        <a:rPr lang="ru-RU" sz="18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Кирби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170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330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</a:tr>
              <a:tr h="17073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170737"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Водоснабжение </a:t>
                      </a:r>
                      <a:r>
                        <a:rPr lang="ru-RU" sz="18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н.п.Шураны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1500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510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990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</a:tr>
              <a:tr h="17073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1500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Object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100392" y="188640"/>
            <a:ext cx="8255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Номер слайда 1"/>
          <p:cNvSpPr txBox="1">
            <a:spLocks noGrp="1"/>
          </p:cNvSpPr>
          <p:nvPr/>
        </p:nvSpPr>
        <p:spPr>
          <a:xfrm>
            <a:off x="0" y="64008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/>
          <a:lstStyle/>
          <a:p>
            <a:pPr algn="ctr">
              <a:defRPr/>
            </a:pPr>
            <a:fld id="{484863D1-79D1-494D-956E-79E559061356}" type="slidenum">
              <a:rPr lang="ru-RU" sz="1400">
                <a:solidFill>
                  <a:srgbClr val="FFFFFF"/>
                </a:solidFill>
                <a:latin typeface="+mj-lt"/>
                <a:ea typeface="+mj-ea"/>
                <a:cs typeface="+mj-cs"/>
              </a:rPr>
              <a:pPr algn="ctr">
                <a:defRPr/>
              </a:pPr>
              <a:t>37</a:t>
            </a:fld>
            <a:endParaRPr lang="ru-RU" sz="1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8" name="Picture 2" descr="Герб РТ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9512" y="188640"/>
            <a:ext cx="792088" cy="803018"/>
          </a:xfrm>
          <a:prstGeom prst="rect">
            <a:avLst/>
          </a:prstGeom>
          <a:noFill/>
        </p:spPr>
      </p:pic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251520" y="779220"/>
            <a:ext cx="864096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Распределение субсидий из бюджета Республики Татарстан, предоставляемых бюджетам муниципальных образований Республики Татарстан на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софинансирование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расходов по содержанию мест захоронения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5537" name="Rectangle 1"/>
          <p:cNvSpPr>
            <a:spLocks noChangeArrowheads="1"/>
          </p:cNvSpPr>
          <p:nvPr/>
        </p:nvSpPr>
        <p:spPr bwMode="auto">
          <a:xfrm>
            <a:off x="179512" y="3244334"/>
            <a:ext cx="871296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Арский –  1 712,87  тыс. рублей. </a:t>
            </a:r>
            <a:endParaRPr kumimoji="0" lang="ru-RU" sz="40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/>
          </p:cNvSpPr>
          <p:nvPr>
            <p:ph type="title"/>
          </p:nvPr>
        </p:nvSpPr>
        <p:spPr>
          <a:xfrm>
            <a:off x="1331641" y="274638"/>
            <a:ext cx="6193110" cy="561975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rgbClr val="0000FF"/>
                </a:solidFill>
              </a:rPr>
              <a:t>Вариант типового ограждения </a:t>
            </a:r>
            <a:br>
              <a:rPr lang="ru-RU" sz="2400" b="1" dirty="0" smtClean="0">
                <a:solidFill>
                  <a:srgbClr val="0000FF"/>
                </a:solidFill>
              </a:rPr>
            </a:br>
            <a:r>
              <a:rPr lang="ru-RU" sz="2400" b="1" dirty="0" smtClean="0">
                <a:solidFill>
                  <a:srgbClr val="0000FF"/>
                </a:solidFill>
              </a:rPr>
              <a:t>типовой хозяйственной постройки</a:t>
            </a:r>
          </a:p>
        </p:txBody>
      </p:sp>
      <p:pic>
        <p:nvPicPr>
          <p:cNvPr id="18434" name="Picture 10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8245" r="10638" b="21306"/>
          <a:stretch>
            <a:fillRect/>
          </a:stretch>
        </p:blipFill>
        <p:spPr>
          <a:xfrm>
            <a:off x="179512" y="981074"/>
            <a:ext cx="8784976" cy="5328246"/>
          </a:xfrm>
        </p:spPr>
      </p:pic>
      <p:pic>
        <p:nvPicPr>
          <p:cNvPr id="4" name="Object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100392" y="188640"/>
            <a:ext cx="8255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омер слайда 1"/>
          <p:cNvSpPr txBox="1">
            <a:spLocks noGrp="1"/>
          </p:cNvSpPr>
          <p:nvPr/>
        </p:nvSpPr>
        <p:spPr>
          <a:xfrm>
            <a:off x="0" y="64008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/>
          <a:lstStyle/>
          <a:p>
            <a:pPr algn="ctr">
              <a:defRPr/>
            </a:pPr>
            <a:fld id="{484863D1-79D1-494D-956E-79E559061356}" type="slidenum">
              <a:rPr lang="ru-RU" sz="1400">
                <a:solidFill>
                  <a:srgbClr val="FFFFFF"/>
                </a:solidFill>
                <a:latin typeface="+mj-lt"/>
                <a:ea typeface="+mj-ea"/>
                <a:cs typeface="+mj-cs"/>
              </a:rPr>
              <a:pPr algn="ctr">
                <a:defRPr/>
              </a:pPr>
              <a:t>38</a:t>
            </a:fld>
            <a:endParaRPr lang="ru-RU" sz="1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" name="Picture 2" descr="Герб РТ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9512" y="188640"/>
            <a:ext cx="792088" cy="80301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 l="5021" t="5147" r="7855" b="6802"/>
          <a:stretch>
            <a:fillRect/>
          </a:stretch>
        </p:blipFill>
        <p:spPr>
          <a:xfrm>
            <a:off x="179512" y="260648"/>
            <a:ext cx="8784976" cy="6264696"/>
          </a:xfrm>
        </p:spPr>
      </p:pic>
      <p:sp>
        <p:nvSpPr>
          <p:cNvPr id="4" name="Номер слайда 1"/>
          <p:cNvSpPr txBox="1">
            <a:spLocks noGrp="1"/>
          </p:cNvSpPr>
          <p:nvPr/>
        </p:nvSpPr>
        <p:spPr>
          <a:xfrm>
            <a:off x="0" y="64008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/>
          <a:lstStyle/>
          <a:p>
            <a:pPr algn="ctr">
              <a:defRPr/>
            </a:pPr>
            <a:fld id="{484863D1-79D1-494D-956E-79E559061356}" type="slidenum">
              <a:rPr lang="ru-RU" sz="1400">
                <a:solidFill>
                  <a:srgbClr val="FFFFFF"/>
                </a:solidFill>
                <a:latin typeface="+mj-lt"/>
                <a:ea typeface="+mj-ea"/>
                <a:cs typeface="+mj-cs"/>
              </a:rPr>
              <a:pPr algn="ctr">
                <a:defRPr/>
              </a:pPr>
              <a:t>39</a:t>
            </a:fld>
            <a:endParaRPr lang="ru-RU" sz="1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Object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100392" y="188640"/>
            <a:ext cx="8255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Герб РТ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9512" y="188640"/>
            <a:ext cx="792088" cy="80301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100392" y="188640"/>
            <a:ext cx="8255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омер слайда 1"/>
          <p:cNvSpPr txBox="1">
            <a:spLocks noGrp="1"/>
          </p:cNvSpPr>
          <p:nvPr/>
        </p:nvSpPr>
        <p:spPr>
          <a:xfrm>
            <a:off x="0" y="64008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/>
          <a:lstStyle/>
          <a:p>
            <a:pPr algn="ctr">
              <a:defRPr/>
            </a:pPr>
            <a:fld id="{484863D1-79D1-494D-956E-79E559061356}" type="slidenum">
              <a:rPr lang="ru-RU" sz="1400">
                <a:solidFill>
                  <a:srgbClr val="FFFFFF"/>
                </a:solidFill>
                <a:latin typeface="+mj-lt"/>
                <a:ea typeface="+mj-ea"/>
                <a:cs typeface="+mj-cs"/>
              </a:rPr>
              <a:pPr algn="ctr">
                <a:defRPr/>
              </a:pPr>
              <a:t>4</a:t>
            </a:fld>
            <a:endParaRPr lang="ru-RU" sz="1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Picture 2" descr="Герб РТ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9512" y="188640"/>
            <a:ext cx="792088" cy="803018"/>
          </a:xfrm>
          <a:prstGeom prst="rect">
            <a:avLst/>
          </a:prstGeom>
          <a:noFill/>
        </p:spPr>
      </p:pic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1547664" y="116632"/>
            <a:ext cx="627126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</a:rPr>
              <a:t>Порядок разработки и утверждения </a:t>
            </a:r>
          </a:p>
          <a:p>
            <a:pPr algn="ctr"/>
            <a:r>
              <a:rPr lang="ru-RU" sz="2400" b="1" dirty="0" smtClean="0">
                <a:solidFill>
                  <a:srgbClr val="0000FF"/>
                </a:solidFill>
              </a:rPr>
              <a:t> генеральных планов поселений.</a:t>
            </a:r>
            <a:endParaRPr lang="ru-RU" sz="2400" dirty="0">
              <a:solidFill>
                <a:srgbClr val="0000FF"/>
              </a:solidFill>
            </a:endParaRPr>
          </a:p>
        </p:txBody>
      </p:sp>
      <p:sp>
        <p:nvSpPr>
          <p:cNvPr id="98305" name="Rectangle 1"/>
          <p:cNvSpPr>
            <a:spLocks noChangeArrowheads="1"/>
          </p:cNvSpPr>
          <p:nvPr/>
        </p:nvSpPr>
        <p:spPr bwMode="auto">
          <a:xfrm>
            <a:off x="179512" y="1052736"/>
            <a:ext cx="8784976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1. Глава местной администрации поселения принимает решение о разработке проекта генерального плана и направляет заявку на проектирование в проектную организацию.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2. Орган местного самоуправления поселения организуют выставки, экспозиции демонстрационных материалов проекта генерального плана.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3. Орган местного самоуправления обеспечивает проведения публичных слушаний  по проекту генерального плана в срок  не  менее одного месяца и более трех месяцев с момента оповещения населения  о проведении слушаний.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4.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Орган местного самоуправления обеспечивает публикацию Заключение о результатах публичных слушаний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и размещение в сети  "Интернет".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5.  Глава местной администрации с учетом заключения о результатах публичных слушаний принимает решение согласии с проектом генерального плана и направлении его в представительный орган муниципального образования.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Object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100392" y="188640"/>
            <a:ext cx="8255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Номер слайда 1"/>
          <p:cNvSpPr txBox="1">
            <a:spLocks noGrp="1"/>
          </p:cNvSpPr>
          <p:nvPr/>
        </p:nvSpPr>
        <p:spPr>
          <a:xfrm>
            <a:off x="0" y="64008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/>
          <a:lstStyle/>
          <a:p>
            <a:pPr algn="ctr">
              <a:defRPr/>
            </a:pPr>
            <a:fld id="{484863D1-79D1-494D-956E-79E559061356}" type="slidenum">
              <a:rPr lang="ru-RU" sz="1400">
                <a:solidFill>
                  <a:srgbClr val="FFFFFF"/>
                </a:solidFill>
                <a:latin typeface="+mj-lt"/>
                <a:ea typeface="+mj-ea"/>
                <a:cs typeface="+mj-cs"/>
              </a:rPr>
              <a:pPr algn="ctr">
                <a:defRPr/>
              </a:pPr>
              <a:t>40</a:t>
            </a:fld>
            <a:endParaRPr lang="ru-RU" sz="1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8" name="Picture 2" descr="Герб РТ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9512" y="188640"/>
            <a:ext cx="792088" cy="803018"/>
          </a:xfrm>
          <a:prstGeom prst="rect">
            <a:avLst/>
          </a:prstGeom>
          <a:noFill/>
        </p:spPr>
      </p:pic>
      <p:sp>
        <p:nvSpPr>
          <p:cNvPr id="139265" name="Rectangle 1"/>
          <p:cNvSpPr>
            <a:spLocks noChangeArrowheads="1"/>
          </p:cNvSpPr>
          <p:nvPr/>
        </p:nvSpPr>
        <p:spPr bwMode="auto">
          <a:xfrm>
            <a:off x="179512" y="131148"/>
            <a:ext cx="864096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5085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00FF"/>
                </a:solidFill>
              </a:rPr>
              <a:t>под благоустройством мест захоронения понимается осуществление мероприятий, предусматривающих следующие </a:t>
            </a:r>
          </a:p>
          <a:p>
            <a:pPr lvl="0" indent="45085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00FF"/>
                </a:solidFill>
              </a:rPr>
              <a:t>основные виды работ: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3361" name="Rectangle 1"/>
          <p:cNvSpPr>
            <a:spLocks noChangeArrowheads="1"/>
          </p:cNvSpPr>
          <p:nvPr/>
        </p:nvSpPr>
        <p:spPr bwMode="auto">
          <a:xfrm>
            <a:off x="179512" y="1559689"/>
            <a:ext cx="8784976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а) подъездные пути к территории мест захоронения;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б) ограждение территорий мест захоронения;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в) благоустройство центральных аллей и входных групп;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г) строительство контейнерных площадок и установка урн;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 строительство системы водоснабжения (сети и емкости);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е) строительство хозяйственных построек для хранения инвентаря;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ж) капитальный ремонт помещений охраны мест захоронения;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 освещение.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Номер слайда 1"/>
          <p:cNvSpPr txBox="1">
            <a:spLocks noGrp="1"/>
          </p:cNvSpPr>
          <p:nvPr/>
        </p:nvSpPr>
        <p:spPr>
          <a:xfrm>
            <a:off x="0" y="64008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/>
          <a:lstStyle/>
          <a:p>
            <a:pPr algn="ctr">
              <a:defRPr/>
            </a:pPr>
            <a:fld id="{B2D17EEC-BAEE-4F04-A235-C763C46645DE}" type="slidenum">
              <a:rPr lang="ru-RU" sz="1400">
                <a:solidFill>
                  <a:srgbClr val="FFFFFF"/>
                </a:solidFill>
                <a:latin typeface="+mj-lt"/>
                <a:ea typeface="+mj-ea"/>
                <a:cs typeface="+mj-cs"/>
              </a:rPr>
              <a:pPr algn="ctr">
                <a:defRPr/>
              </a:pPr>
              <a:t>41</a:t>
            </a:fld>
            <a:endParaRPr lang="ru-RU" sz="1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ltGray">
          <a:xfrm>
            <a:off x="684213" y="57150"/>
            <a:ext cx="7777162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endParaRPr lang="ru-RU" sz="2000" dirty="0">
              <a:solidFill>
                <a:srgbClr val="000099"/>
              </a:solidFill>
              <a:latin typeface="Times New Roman" pitchFamily="18" charset="0"/>
            </a:endParaRPr>
          </a:p>
          <a:p>
            <a:pPr algn="ctr">
              <a:defRPr/>
            </a:pPr>
            <a:r>
              <a:rPr lang="ru-RU" sz="2400" b="1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Финансирование </a:t>
            </a:r>
          </a:p>
          <a:p>
            <a:pPr algn="ctr">
              <a:defRPr/>
            </a:pPr>
            <a:r>
              <a:rPr lang="ru-RU" sz="2400" b="1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программы капитального ремонта</a:t>
            </a:r>
          </a:p>
          <a:p>
            <a:pPr algn="ctr">
              <a:defRPr/>
            </a:pPr>
            <a:endParaRPr lang="ru-RU" sz="2000" dirty="0">
              <a:solidFill>
                <a:srgbClr val="A5002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graphicFrame>
        <p:nvGraphicFramePr>
          <p:cNvPr id="7" name="Group 3"/>
          <p:cNvGraphicFramePr>
            <a:graphicFrameLocks noGrp="1"/>
          </p:cNvGraphicFramePr>
          <p:nvPr/>
        </p:nvGraphicFramePr>
        <p:xfrm>
          <a:off x="755650" y="1439863"/>
          <a:ext cx="7704138" cy="4221161"/>
        </p:xfrm>
        <a:graphic>
          <a:graphicData uri="http://schemas.openxmlformats.org/drawingml/2006/table">
            <a:tbl>
              <a:tblPr/>
              <a:tblGrid>
                <a:gridCol w="3888070"/>
                <a:gridCol w="3816068"/>
              </a:tblGrid>
              <a:tr h="10588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Источники финансирования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relaxedIns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Лимит,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тыс. рублей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relaxedInset"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  <a:tr h="63183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Фонд</a:t>
                      </a:r>
                    </a:p>
                  </a:txBody>
                  <a:tcPr marL="89999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relaxedInset"/>
                      <a:lightRig rig="flood" dir="t"/>
                    </a:cell3D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558 878,2</a:t>
                      </a:r>
                    </a:p>
                  </a:txBody>
                  <a:tcPr marL="0" marR="10799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relaxedInset"/>
                      <a:lightRig rig="flood" dir="t"/>
                    </a:cell3D>
                    <a:solidFill>
                      <a:srgbClr val="CCECFF"/>
                    </a:solidFill>
                  </a:tcPr>
                </a:tc>
              </a:tr>
              <a:tr h="63183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РТ</a:t>
                      </a:r>
                    </a:p>
                  </a:txBody>
                  <a:tcPr marL="89999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relaxedInset"/>
                      <a:lightRig rig="flood" dir="t"/>
                    </a:cell3D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1 373 131,0</a:t>
                      </a:r>
                    </a:p>
                  </a:txBody>
                  <a:tcPr marL="0" marR="10799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relaxedInset"/>
                      <a:lightRig rig="flood" dir="t"/>
                    </a:cell3D>
                    <a:solidFill>
                      <a:srgbClr val="CCFFCC"/>
                    </a:solidFill>
                  </a:tcPr>
                </a:tc>
              </a:tr>
              <a:tr h="63342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МО</a:t>
                      </a:r>
                    </a:p>
                  </a:txBody>
                  <a:tcPr marL="89999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relaxedInset"/>
                      <a:lightRig rig="flood" dir="t"/>
                    </a:cell3D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1 076 072,0 </a:t>
                      </a:r>
                    </a:p>
                  </a:txBody>
                  <a:tcPr marL="0" marR="10799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relaxedInset"/>
                      <a:lightRig rig="flood" dir="t"/>
                    </a:cell3D>
                    <a:solidFill>
                      <a:srgbClr val="FFFFCC"/>
                    </a:solidFill>
                  </a:tcPr>
                </a:tc>
              </a:tr>
              <a:tr h="63183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Собственники</a:t>
                      </a:r>
                    </a:p>
                  </a:txBody>
                  <a:tcPr marL="89999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relaxedInset"/>
                      <a:lightRig rig="flood" dir="t"/>
                    </a:cell3D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1 348 505,9 </a:t>
                      </a:r>
                    </a:p>
                  </a:txBody>
                  <a:tcPr marL="0" marR="10799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relaxedInset"/>
                      <a:lightRig rig="flood" dir="t"/>
                    </a:cell3D>
                    <a:solidFill>
                      <a:srgbClr val="FFCCCC"/>
                    </a:solidFill>
                  </a:tcPr>
                </a:tc>
              </a:tr>
              <a:tr h="63342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ИТОГО</a:t>
                      </a:r>
                    </a:p>
                  </a:txBody>
                  <a:tcPr marL="89999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relaxedIns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4 356 587,1</a:t>
                      </a:r>
                    </a:p>
                  </a:txBody>
                  <a:tcPr marL="0" marR="10799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relaxedInset"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8" name="Object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100392" y="188640"/>
            <a:ext cx="8255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Герб РТ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9512" y="188640"/>
            <a:ext cx="792088" cy="8030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825447953"/>
      </p:ext>
    </p:extLst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Object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100392" y="188640"/>
            <a:ext cx="8255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Номер слайда 1"/>
          <p:cNvSpPr txBox="1">
            <a:spLocks noGrp="1"/>
          </p:cNvSpPr>
          <p:nvPr/>
        </p:nvSpPr>
        <p:spPr>
          <a:xfrm>
            <a:off x="0" y="64008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/>
          <a:lstStyle/>
          <a:p>
            <a:pPr algn="ctr">
              <a:defRPr/>
            </a:pPr>
            <a:fld id="{484863D1-79D1-494D-956E-79E559061356}" type="slidenum">
              <a:rPr lang="ru-RU" sz="1400">
                <a:solidFill>
                  <a:srgbClr val="FFFFFF"/>
                </a:solidFill>
                <a:latin typeface="+mj-lt"/>
                <a:ea typeface="+mj-ea"/>
                <a:cs typeface="+mj-cs"/>
              </a:rPr>
              <a:pPr algn="ctr">
                <a:defRPr/>
              </a:pPr>
              <a:t>42</a:t>
            </a:fld>
            <a:endParaRPr lang="ru-RU" sz="1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8" name="Picture 2" descr="Герб РТ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9512" y="188640"/>
            <a:ext cx="792088" cy="803018"/>
          </a:xfrm>
          <a:prstGeom prst="rect">
            <a:avLst/>
          </a:prstGeom>
          <a:noFill/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855762669"/>
              </p:ext>
            </p:extLst>
          </p:nvPr>
        </p:nvGraphicFramePr>
        <p:xfrm>
          <a:off x="395536" y="1207682"/>
          <a:ext cx="8424937" cy="4885614"/>
        </p:xfrm>
        <a:graphic>
          <a:graphicData uri="http://schemas.openxmlformats.org/drawingml/2006/table">
            <a:tbl>
              <a:tblPr/>
              <a:tblGrid>
                <a:gridCol w="526559"/>
                <a:gridCol w="3865929"/>
                <a:gridCol w="1440160"/>
                <a:gridCol w="2592289"/>
              </a:tblGrid>
              <a:tr h="128602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№</a:t>
                      </a:r>
                      <a:endParaRPr lang="ru-RU" sz="2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368" marR="663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Наименование населенного пункта</a:t>
                      </a:r>
                      <a:endParaRPr lang="ru-RU" sz="2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368" marR="663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Кол-во МКД</a:t>
                      </a:r>
                      <a:endParaRPr lang="ru-RU" sz="2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368" marR="663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Стоимость капитального ремонта, рублей</a:t>
                      </a:r>
                      <a:endParaRPr lang="ru-RU" sz="2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368" marR="663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FFFFFF"/>
                    </a:solidFill>
                  </a:tcPr>
                </a:tc>
              </a:tr>
              <a:tr h="915963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ahoma"/>
                          <a:ea typeface="Times New Roman"/>
                          <a:cs typeface="Times New Roman"/>
                        </a:rPr>
                        <a:t>Арский район</a:t>
                      </a:r>
                      <a:endParaRPr lang="ru-RU" sz="2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ahoma"/>
                          <a:ea typeface="Times New Roman"/>
                          <a:cs typeface="Times New Roman"/>
                        </a:rPr>
                        <a:t> </a:t>
                      </a:r>
                      <a:endParaRPr lang="ru-RU" sz="2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ahoma"/>
                          <a:ea typeface="Times New Roman"/>
                          <a:cs typeface="Times New Roman"/>
                        </a:rPr>
                        <a:t> </a:t>
                      </a:r>
                      <a:endParaRPr lang="ru-RU" sz="2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FFC000"/>
                    </a:solidFill>
                  </a:tcPr>
                </a:tc>
              </a:tr>
              <a:tr h="91596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ahoma"/>
                          <a:ea typeface="Times New Roman"/>
                          <a:cs typeface="Times New Roman"/>
                        </a:rPr>
                        <a:t>1</a:t>
                      </a:r>
                      <a:endParaRPr lang="ru-RU" sz="2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ahoma"/>
                          <a:ea typeface="Times New Roman"/>
                          <a:cs typeface="Times New Roman"/>
                        </a:rPr>
                        <a:t>г. Арск</a:t>
                      </a:r>
                      <a:endParaRPr lang="ru-RU" sz="2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ahoma"/>
                          <a:ea typeface="Times New Roman"/>
                          <a:cs typeface="Times New Roman"/>
                        </a:rPr>
                        <a:t>6</a:t>
                      </a:r>
                      <a:endParaRPr lang="ru-RU" sz="2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ahoma"/>
                          <a:ea typeface="Times New Roman"/>
                          <a:cs typeface="Times New Roman"/>
                        </a:rPr>
                        <a:t>13 813 814,88</a:t>
                      </a:r>
                      <a:endParaRPr lang="ru-RU" sz="2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91596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ahoma"/>
                          <a:ea typeface="Times New Roman"/>
                          <a:cs typeface="Times New Roman"/>
                        </a:rPr>
                        <a:t>2</a:t>
                      </a:r>
                      <a:endParaRPr lang="ru-RU" sz="2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ahoma"/>
                          <a:ea typeface="Times New Roman"/>
                          <a:cs typeface="Times New Roman"/>
                        </a:rPr>
                        <a:t>п. Урняк</a:t>
                      </a:r>
                      <a:endParaRPr lang="ru-RU" sz="2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ahoma"/>
                          <a:ea typeface="Times New Roman"/>
                          <a:cs typeface="Times New Roman"/>
                        </a:rPr>
                        <a:t>1</a:t>
                      </a:r>
                      <a:endParaRPr lang="ru-RU" sz="2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ahoma"/>
                          <a:ea typeface="Times New Roman"/>
                          <a:cs typeface="Times New Roman"/>
                        </a:rPr>
                        <a:t>2 151 950,12</a:t>
                      </a:r>
                      <a:endParaRPr lang="ru-RU" sz="2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851696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ahoma"/>
                          <a:ea typeface="Times New Roman"/>
                          <a:cs typeface="Times New Roman"/>
                        </a:rPr>
                        <a:t>Итого  по району:</a:t>
                      </a:r>
                      <a:endParaRPr lang="ru-RU" sz="2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ahoma"/>
                          <a:ea typeface="Times New Roman"/>
                          <a:cs typeface="Times New Roman"/>
                        </a:rPr>
                        <a:t>7</a:t>
                      </a:r>
                      <a:endParaRPr lang="ru-RU" sz="2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ahoma"/>
                          <a:ea typeface="Times New Roman"/>
                          <a:cs typeface="Times New Roman"/>
                        </a:rPr>
                        <a:t>15 965 765,00</a:t>
                      </a:r>
                      <a:endParaRPr lang="ru-RU" sz="2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Object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100392" y="188640"/>
            <a:ext cx="8255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Номер слайда 1"/>
          <p:cNvSpPr txBox="1">
            <a:spLocks noGrp="1"/>
          </p:cNvSpPr>
          <p:nvPr/>
        </p:nvSpPr>
        <p:spPr>
          <a:xfrm>
            <a:off x="0" y="64008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/>
          <a:lstStyle/>
          <a:p>
            <a:pPr algn="ctr">
              <a:defRPr/>
            </a:pPr>
            <a:fld id="{484863D1-79D1-494D-956E-79E559061356}" type="slidenum">
              <a:rPr lang="ru-RU" sz="1400">
                <a:solidFill>
                  <a:srgbClr val="FFFFFF"/>
                </a:solidFill>
                <a:latin typeface="+mj-lt"/>
                <a:ea typeface="+mj-ea"/>
                <a:cs typeface="+mj-cs"/>
              </a:rPr>
              <a:pPr algn="ctr">
                <a:defRPr/>
              </a:pPr>
              <a:t>43</a:t>
            </a:fld>
            <a:endParaRPr lang="ru-RU" sz="1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8" name="Picture 2" descr="Герб РТ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9512" y="188640"/>
            <a:ext cx="792088" cy="803018"/>
          </a:xfrm>
          <a:prstGeom prst="rect">
            <a:avLst/>
          </a:prstGeom>
          <a:noFill/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677557629"/>
              </p:ext>
            </p:extLst>
          </p:nvPr>
        </p:nvGraphicFramePr>
        <p:xfrm>
          <a:off x="395536" y="1268758"/>
          <a:ext cx="8424937" cy="4680522"/>
        </p:xfrm>
        <a:graphic>
          <a:graphicData uri="http://schemas.openxmlformats.org/drawingml/2006/table">
            <a:tbl>
              <a:tblPr/>
              <a:tblGrid>
                <a:gridCol w="526559"/>
                <a:gridCol w="3865929"/>
                <a:gridCol w="1440160"/>
                <a:gridCol w="2592289"/>
              </a:tblGrid>
              <a:tr h="195236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№</a:t>
                      </a:r>
                      <a:endParaRPr lang="ru-RU" sz="2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368" marR="663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Наименование населенного пункта</a:t>
                      </a:r>
                      <a:endParaRPr lang="ru-RU" sz="2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368" marR="663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Кол-во МКД</a:t>
                      </a:r>
                      <a:endParaRPr lang="ru-RU" sz="2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368" marR="663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Стоимость капитального ремонта, рублей</a:t>
                      </a:r>
                      <a:endParaRPr lang="ru-RU" sz="2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368" marR="663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FFFFFF"/>
                    </a:solidFill>
                  </a:tcPr>
                </a:tc>
              </a:tr>
              <a:tr h="1432014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Tahoma"/>
                          <a:ea typeface="Times New Roman"/>
                          <a:cs typeface="Times New Roman"/>
                        </a:rPr>
                        <a:t>Балтасинский район</a:t>
                      </a:r>
                      <a:endParaRPr lang="ru-RU" sz="28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Tahoma"/>
                          <a:ea typeface="Times New Roman"/>
                          <a:cs typeface="Times New Roman"/>
                        </a:rPr>
                        <a:t> </a:t>
                      </a:r>
                      <a:endParaRPr lang="ru-RU" sz="28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Tahoma"/>
                          <a:ea typeface="Times New Roman"/>
                          <a:cs typeface="Times New Roman"/>
                        </a:rPr>
                        <a:t> </a:t>
                      </a:r>
                      <a:endParaRPr lang="ru-RU" sz="28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FFC000"/>
                    </a:solidFill>
                  </a:tcPr>
                </a:tc>
              </a:tr>
              <a:tr h="12961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Tahoma"/>
                          <a:ea typeface="Times New Roman"/>
                          <a:cs typeface="Times New Roman"/>
                        </a:rPr>
                        <a:t>1</a:t>
                      </a:r>
                      <a:endParaRPr lang="ru-RU" sz="28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Tahoma"/>
                          <a:ea typeface="Times New Roman"/>
                          <a:cs typeface="Times New Roman"/>
                        </a:rPr>
                        <a:t>с. Карелино</a:t>
                      </a:r>
                      <a:endParaRPr lang="ru-RU" sz="28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Tahoma"/>
                          <a:ea typeface="Times New Roman"/>
                          <a:cs typeface="Times New Roman"/>
                        </a:rPr>
                        <a:t>2</a:t>
                      </a:r>
                      <a:endParaRPr lang="ru-RU" sz="2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Tahoma"/>
                          <a:ea typeface="Times New Roman"/>
                          <a:cs typeface="Times New Roman"/>
                        </a:rPr>
                        <a:t>4 986 076,00</a:t>
                      </a:r>
                      <a:endParaRPr lang="ru-RU" sz="2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Object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100392" y="188640"/>
            <a:ext cx="8255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Номер слайда 1"/>
          <p:cNvSpPr txBox="1">
            <a:spLocks noGrp="1"/>
          </p:cNvSpPr>
          <p:nvPr/>
        </p:nvSpPr>
        <p:spPr>
          <a:xfrm>
            <a:off x="0" y="64008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/>
          <a:lstStyle/>
          <a:p>
            <a:pPr algn="ctr">
              <a:defRPr/>
            </a:pPr>
            <a:fld id="{484863D1-79D1-494D-956E-79E559061356}" type="slidenum">
              <a:rPr lang="ru-RU" sz="1400">
                <a:solidFill>
                  <a:srgbClr val="FFFFFF"/>
                </a:solidFill>
                <a:latin typeface="+mj-lt"/>
                <a:ea typeface="+mj-ea"/>
                <a:cs typeface="+mj-cs"/>
              </a:rPr>
              <a:pPr algn="ctr">
                <a:defRPr/>
              </a:pPr>
              <a:t>44</a:t>
            </a:fld>
            <a:endParaRPr lang="ru-RU" sz="1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8" name="Picture 2" descr="Герб РТ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9512" y="188640"/>
            <a:ext cx="792088" cy="803018"/>
          </a:xfrm>
          <a:prstGeom prst="rect">
            <a:avLst/>
          </a:prstGeom>
          <a:noFill/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220935936"/>
              </p:ext>
            </p:extLst>
          </p:nvPr>
        </p:nvGraphicFramePr>
        <p:xfrm>
          <a:off x="395536" y="1268758"/>
          <a:ext cx="8424937" cy="4536506"/>
        </p:xfrm>
        <a:graphic>
          <a:graphicData uri="http://schemas.openxmlformats.org/drawingml/2006/table">
            <a:tbl>
              <a:tblPr/>
              <a:tblGrid>
                <a:gridCol w="526559"/>
                <a:gridCol w="3865929"/>
                <a:gridCol w="1440160"/>
                <a:gridCol w="2592289"/>
              </a:tblGrid>
              <a:tr h="18439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№</a:t>
                      </a:r>
                      <a:endParaRPr lang="ru-RU" sz="2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368" marR="663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Наименование населенного пункта</a:t>
                      </a:r>
                      <a:endParaRPr lang="ru-RU" sz="2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368" marR="663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Кол-во МКД</a:t>
                      </a:r>
                      <a:endParaRPr lang="ru-RU" sz="2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368" marR="663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Стоимость капитального ремонта, рублей</a:t>
                      </a:r>
                      <a:endParaRPr lang="ru-RU" sz="2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368" marR="663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FFFFFF"/>
                    </a:solidFill>
                  </a:tcPr>
                </a:tc>
              </a:tr>
              <a:tr h="1324454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b="1" dirty="0" err="1">
                          <a:latin typeface="Tahoma"/>
                          <a:ea typeface="Times New Roman"/>
                          <a:cs typeface="Times New Roman"/>
                        </a:rPr>
                        <a:t>Верхнеуслонский</a:t>
                      </a:r>
                      <a:r>
                        <a:rPr lang="ru-RU" sz="2800" b="1" dirty="0">
                          <a:latin typeface="Tahoma"/>
                          <a:ea typeface="Times New Roman"/>
                          <a:cs typeface="Times New Roman"/>
                        </a:rPr>
                        <a:t> район</a:t>
                      </a:r>
                      <a:endParaRPr lang="ru-RU" sz="2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Tahoma"/>
                          <a:ea typeface="Times New Roman"/>
                          <a:cs typeface="Times New Roman"/>
                        </a:rPr>
                        <a:t> </a:t>
                      </a:r>
                      <a:endParaRPr lang="ru-RU" sz="28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Tahoma"/>
                          <a:ea typeface="Times New Roman"/>
                          <a:cs typeface="Times New Roman"/>
                        </a:rPr>
                        <a:t> </a:t>
                      </a:r>
                      <a:endParaRPr lang="ru-RU" sz="28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FFC000"/>
                    </a:solidFill>
                  </a:tcPr>
                </a:tc>
              </a:tr>
              <a:tr h="13681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Tahoma"/>
                          <a:ea typeface="Times New Roman"/>
                          <a:cs typeface="Times New Roman"/>
                        </a:rPr>
                        <a:t>1</a:t>
                      </a:r>
                      <a:endParaRPr lang="ru-RU" sz="28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Tahoma"/>
                          <a:ea typeface="Times New Roman"/>
                          <a:cs typeface="Times New Roman"/>
                        </a:rPr>
                        <a:t>с. Верхний Услон</a:t>
                      </a:r>
                      <a:endParaRPr lang="ru-RU" sz="2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Tahoma"/>
                          <a:ea typeface="Times New Roman"/>
                          <a:cs typeface="Times New Roman"/>
                        </a:rPr>
                        <a:t>2</a:t>
                      </a:r>
                      <a:endParaRPr lang="ru-RU" sz="2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Tahoma"/>
                          <a:ea typeface="Times New Roman"/>
                          <a:cs typeface="Times New Roman"/>
                        </a:rPr>
                        <a:t>3 967 453,00</a:t>
                      </a:r>
                      <a:endParaRPr lang="ru-RU" sz="2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Object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100392" y="188640"/>
            <a:ext cx="8255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Номер слайда 1"/>
          <p:cNvSpPr txBox="1">
            <a:spLocks noGrp="1"/>
          </p:cNvSpPr>
          <p:nvPr/>
        </p:nvSpPr>
        <p:spPr>
          <a:xfrm>
            <a:off x="0" y="64008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/>
          <a:lstStyle/>
          <a:p>
            <a:pPr algn="ctr">
              <a:defRPr/>
            </a:pPr>
            <a:fld id="{484863D1-79D1-494D-956E-79E559061356}" type="slidenum">
              <a:rPr lang="ru-RU" sz="1400">
                <a:solidFill>
                  <a:srgbClr val="FFFFFF"/>
                </a:solidFill>
                <a:latin typeface="+mj-lt"/>
                <a:ea typeface="+mj-ea"/>
                <a:cs typeface="+mj-cs"/>
              </a:rPr>
              <a:pPr algn="ctr">
                <a:defRPr/>
              </a:pPr>
              <a:t>45</a:t>
            </a:fld>
            <a:endParaRPr lang="ru-RU" sz="1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8" name="Picture 2" descr="Герб РТ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9512" y="188640"/>
            <a:ext cx="792088" cy="803018"/>
          </a:xfrm>
          <a:prstGeom prst="rect">
            <a:avLst/>
          </a:prstGeom>
          <a:noFill/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041784227"/>
              </p:ext>
            </p:extLst>
          </p:nvPr>
        </p:nvGraphicFramePr>
        <p:xfrm>
          <a:off x="395536" y="1052737"/>
          <a:ext cx="8424937" cy="5167062"/>
        </p:xfrm>
        <a:graphic>
          <a:graphicData uri="http://schemas.openxmlformats.org/drawingml/2006/table">
            <a:tbl>
              <a:tblPr/>
              <a:tblGrid>
                <a:gridCol w="526559"/>
                <a:gridCol w="3865929"/>
                <a:gridCol w="1440160"/>
                <a:gridCol w="2592289"/>
              </a:tblGrid>
              <a:tr h="96474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№</a:t>
                      </a:r>
                      <a:endParaRPr lang="ru-RU" sz="2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368" marR="663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Наименование населенного пункта</a:t>
                      </a:r>
                      <a:endParaRPr lang="ru-RU" sz="2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368" marR="663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Кол-во МКД</a:t>
                      </a:r>
                      <a:endParaRPr lang="ru-RU" sz="2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368" marR="663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Стоимость капитального ремонта, рублей</a:t>
                      </a:r>
                      <a:endParaRPr lang="ru-RU" sz="2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368" marR="663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FFFFFF"/>
                    </a:solidFill>
                  </a:tcPr>
                </a:tc>
              </a:tr>
              <a:tr h="500510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ahoma"/>
                          <a:ea typeface="Times New Roman"/>
                          <a:cs typeface="Times New Roman"/>
                        </a:rPr>
                        <a:t>Высокогорский район</a:t>
                      </a:r>
                      <a:endParaRPr lang="ru-RU" sz="2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ahoma"/>
                          <a:ea typeface="Times New Roman"/>
                          <a:cs typeface="Times New Roman"/>
                        </a:rPr>
                        <a:t> </a:t>
                      </a:r>
                      <a:endParaRPr lang="ru-RU" sz="2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ahoma"/>
                          <a:ea typeface="Times New Roman"/>
                          <a:cs typeface="Times New Roman"/>
                        </a:rPr>
                        <a:t> </a:t>
                      </a:r>
                      <a:endParaRPr lang="ru-RU" sz="2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FFC000"/>
                    </a:solidFill>
                  </a:tcPr>
                </a:tc>
              </a:tr>
              <a:tr h="5005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ahoma"/>
                          <a:ea typeface="Times New Roman"/>
                          <a:cs typeface="Times New Roman"/>
                        </a:rPr>
                        <a:t>1</a:t>
                      </a:r>
                      <a:endParaRPr lang="ru-RU" sz="2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ahoma"/>
                          <a:ea typeface="Times New Roman"/>
                          <a:cs typeface="Times New Roman"/>
                        </a:rPr>
                        <a:t>ж/д_рзд. Куркачи</a:t>
                      </a:r>
                      <a:endParaRPr lang="ru-RU" sz="2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ahoma"/>
                          <a:ea typeface="Times New Roman"/>
                          <a:cs typeface="Times New Roman"/>
                        </a:rPr>
                        <a:t>1</a:t>
                      </a:r>
                      <a:endParaRPr lang="ru-RU" sz="2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ahoma"/>
                          <a:ea typeface="Times New Roman"/>
                          <a:cs typeface="Times New Roman"/>
                        </a:rPr>
                        <a:t>2 238 435,00</a:t>
                      </a:r>
                      <a:endParaRPr lang="ru-RU" sz="2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noFill/>
                  </a:tcPr>
                </a:tc>
              </a:tr>
              <a:tr h="6431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ahoma"/>
                          <a:ea typeface="Times New Roman"/>
                          <a:cs typeface="Times New Roman"/>
                        </a:rPr>
                        <a:t>2</a:t>
                      </a:r>
                      <a:endParaRPr lang="ru-RU" sz="2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ahoma"/>
                          <a:ea typeface="Times New Roman"/>
                          <a:cs typeface="Times New Roman"/>
                        </a:rPr>
                        <a:t>ж/</a:t>
                      </a:r>
                      <a:r>
                        <a:rPr lang="ru-RU" sz="2400" b="1" dirty="0" err="1">
                          <a:latin typeface="Tahoma"/>
                          <a:ea typeface="Times New Roman"/>
                          <a:cs typeface="Times New Roman"/>
                        </a:rPr>
                        <a:t>д_ст</a:t>
                      </a:r>
                      <a:r>
                        <a:rPr lang="ru-RU" sz="2400" b="1" dirty="0">
                          <a:latin typeface="Tahoma"/>
                          <a:ea typeface="Times New Roman"/>
                          <a:cs typeface="Times New Roman"/>
                        </a:rPr>
                        <a:t>. Высокая Гора</a:t>
                      </a:r>
                      <a:endParaRPr lang="ru-RU" sz="2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ahoma"/>
                          <a:ea typeface="Times New Roman"/>
                          <a:cs typeface="Times New Roman"/>
                        </a:rPr>
                        <a:t>1</a:t>
                      </a:r>
                      <a:endParaRPr lang="ru-RU" sz="2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ahoma"/>
                          <a:ea typeface="Times New Roman"/>
                          <a:cs typeface="Times New Roman"/>
                        </a:rPr>
                        <a:t>2 600 000,00</a:t>
                      </a:r>
                      <a:endParaRPr lang="ru-RU" sz="2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noFill/>
                  </a:tcPr>
                </a:tc>
              </a:tr>
              <a:tr h="66554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ahoma"/>
                          <a:ea typeface="Times New Roman"/>
                          <a:cs typeface="Times New Roman"/>
                        </a:rPr>
                        <a:t>3</a:t>
                      </a:r>
                      <a:endParaRPr lang="ru-RU" sz="2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ahoma"/>
                          <a:ea typeface="Times New Roman"/>
                          <a:cs typeface="Times New Roman"/>
                        </a:rPr>
                        <a:t>п. Бирюлинского Зверосовхоза</a:t>
                      </a:r>
                      <a:endParaRPr lang="ru-RU" sz="2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ahoma"/>
                          <a:ea typeface="Times New Roman"/>
                          <a:cs typeface="Times New Roman"/>
                        </a:rPr>
                        <a:t>1</a:t>
                      </a:r>
                      <a:endParaRPr lang="ru-RU" sz="2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ahoma"/>
                          <a:ea typeface="Times New Roman"/>
                          <a:cs typeface="Times New Roman"/>
                        </a:rPr>
                        <a:t>1 959 785,00</a:t>
                      </a:r>
                      <a:endParaRPr lang="ru-RU" sz="2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noFill/>
                  </a:tcPr>
                </a:tc>
              </a:tr>
              <a:tr h="5967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ahoma"/>
                          <a:ea typeface="Times New Roman"/>
                          <a:cs typeface="Times New Roman"/>
                        </a:rPr>
                        <a:t>4</a:t>
                      </a:r>
                      <a:endParaRPr lang="ru-RU" sz="2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ahoma"/>
                          <a:ea typeface="Times New Roman"/>
                          <a:cs typeface="Times New Roman"/>
                        </a:rPr>
                        <a:t>с. Высокая Гора</a:t>
                      </a:r>
                      <a:endParaRPr lang="ru-RU" sz="2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ahoma"/>
                          <a:ea typeface="Times New Roman"/>
                          <a:cs typeface="Times New Roman"/>
                        </a:rPr>
                        <a:t>3</a:t>
                      </a:r>
                      <a:endParaRPr lang="ru-RU" sz="2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ahoma"/>
                          <a:ea typeface="Times New Roman"/>
                          <a:cs typeface="Times New Roman"/>
                        </a:rPr>
                        <a:t>10 607 505,00</a:t>
                      </a:r>
                      <a:endParaRPr lang="ru-RU" sz="2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noFill/>
                  </a:tcPr>
                </a:tc>
              </a:tr>
              <a:tr h="5967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ahoma"/>
                          <a:ea typeface="Times New Roman"/>
                          <a:cs typeface="Times New Roman"/>
                        </a:rPr>
                        <a:t>5</a:t>
                      </a:r>
                      <a:endParaRPr lang="ru-RU" sz="2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ahoma"/>
                          <a:ea typeface="Times New Roman"/>
                          <a:cs typeface="Times New Roman"/>
                        </a:rPr>
                        <a:t>с. Куркачи</a:t>
                      </a:r>
                      <a:endParaRPr lang="ru-RU" sz="2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ahoma"/>
                          <a:ea typeface="Times New Roman"/>
                          <a:cs typeface="Times New Roman"/>
                        </a:rPr>
                        <a:t>1</a:t>
                      </a:r>
                      <a:endParaRPr lang="ru-RU" sz="2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ahoma"/>
                          <a:ea typeface="Times New Roman"/>
                          <a:cs typeface="Times New Roman"/>
                        </a:rPr>
                        <a:t>2 199 929,00</a:t>
                      </a:r>
                      <a:endParaRPr lang="ru-RU" sz="2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noFill/>
                  </a:tcPr>
                </a:tc>
              </a:tr>
              <a:tr h="500510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ahoma"/>
                          <a:ea typeface="Times New Roman"/>
                          <a:cs typeface="Times New Roman"/>
                        </a:rPr>
                        <a:t>Итого  по району:</a:t>
                      </a:r>
                      <a:endParaRPr lang="ru-RU" sz="2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ahoma"/>
                          <a:ea typeface="Times New Roman"/>
                          <a:cs typeface="Times New Roman"/>
                        </a:rPr>
                        <a:t>7</a:t>
                      </a:r>
                      <a:endParaRPr lang="ru-RU" sz="2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ahoma"/>
                          <a:ea typeface="Times New Roman"/>
                          <a:cs typeface="Times New Roman"/>
                        </a:rPr>
                        <a:t>19 605 654,00</a:t>
                      </a:r>
                      <a:endParaRPr lang="ru-RU" sz="2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Object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100392" y="188640"/>
            <a:ext cx="8255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Номер слайда 1"/>
          <p:cNvSpPr txBox="1">
            <a:spLocks noGrp="1"/>
          </p:cNvSpPr>
          <p:nvPr/>
        </p:nvSpPr>
        <p:spPr>
          <a:xfrm>
            <a:off x="0" y="64008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/>
          <a:lstStyle/>
          <a:p>
            <a:pPr algn="ctr">
              <a:defRPr/>
            </a:pPr>
            <a:fld id="{484863D1-79D1-494D-956E-79E559061356}" type="slidenum">
              <a:rPr lang="ru-RU" sz="1400">
                <a:solidFill>
                  <a:srgbClr val="FFFFFF"/>
                </a:solidFill>
                <a:latin typeface="+mj-lt"/>
                <a:ea typeface="+mj-ea"/>
                <a:cs typeface="+mj-cs"/>
              </a:rPr>
              <a:pPr algn="ctr">
                <a:defRPr/>
              </a:pPr>
              <a:t>46</a:t>
            </a:fld>
            <a:endParaRPr lang="ru-RU" sz="1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8" name="Picture 2" descr="Герб РТ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9512" y="188640"/>
            <a:ext cx="792088" cy="803018"/>
          </a:xfrm>
          <a:prstGeom prst="rect">
            <a:avLst/>
          </a:prstGeom>
          <a:noFill/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041784227"/>
              </p:ext>
            </p:extLst>
          </p:nvPr>
        </p:nvGraphicFramePr>
        <p:xfrm>
          <a:off x="395536" y="1052736"/>
          <a:ext cx="8424937" cy="4752527"/>
        </p:xfrm>
        <a:graphic>
          <a:graphicData uri="http://schemas.openxmlformats.org/drawingml/2006/table">
            <a:tbl>
              <a:tblPr/>
              <a:tblGrid>
                <a:gridCol w="526559"/>
                <a:gridCol w="3865929"/>
                <a:gridCol w="1440160"/>
                <a:gridCol w="2592289"/>
              </a:tblGrid>
              <a:tr h="123709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№</a:t>
                      </a:r>
                      <a:endParaRPr lang="ru-RU" sz="2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368" marR="663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Наименование населенного пункта</a:t>
                      </a:r>
                      <a:endParaRPr lang="ru-RU" sz="2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368" marR="663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Кол-во МКД</a:t>
                      </a:r>
                      <a:endParaRPr lang="ru-RU" sz="2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368" marR="663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Стоимость капитального ремонта, рублей</a:t>
                      </a:r>
                      <a:endParaRPr lang="ru-RU" sz="2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368" marR="663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FFFFFF"/>
                    </a:solidFill>
                  </a:tcPr>
                </a:tc>
              </a:tr>
              <a:tr h="641810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ahoma"/>
                          <a:ea typeface="Times New Roman"/>
                          <a:cs typeface="Times New Roman"/>
                        </a:rPr>
                        <a:t>Зеленодольский район</a:t>
                      </a:r>
                      <a:endParaRPr lang="ru-RU" sz="2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ahoma"/>
                          <a:ea typeface="Times New Roman"/>
                          <a:cs typeface="Times New Roman"/>
                        </a:rPr>
                        <a:t> </a:t>
                      </a:r>
                      <a:endParaRPr lang="ru-RU" sz="2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ahoma"/>
                          <a:ea typeface="Times New Roman"/>
                          <a:cs typeface="Times New Roman"/>
                        </a:rPr>
                        <a:t> </a:t>
                      </a:r>
                      <a:endParaRPr lang="ru-RU" sz="2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FFC000"/>
                    </a:solidFill>
                  </a:tcPr>
                </a:tc>
              </a:tr>
              <a:tr h="6418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ahoma"/>
                          <a:ea typeface="Times New Roman"/>
                          <a:cs typeface="Times New Roman"/>
                        </a:rPr>
                        <a:t>1</a:t>
                      </a:r>
                      <a:endParaRPr lang="ru-RU" sz="2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ahoma"/>
                          <a:ea typeface="Times New Roman"/>
                          <a:cs typeface="Times New Roman"/>
                        </a:rPr>
                        <a:t>г. Зеленодольск</a:t>
                      </a:r>
                      <a:endParaRPr lang="ru-RU" sz="2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ahoma"/>
                          <a:ea typeface="Times New Roman"/>
                          <a:cs typeface="Times New Roman"/>
                        </a:rPr>
                        <a:t>30</a:t>
                      </a:r>
                      <a:endParaRPr lang="ru-RU" sz="2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ahoma"/>
                          <a:ea typeface="Times New Roman"/>
                          <a:cs typeface="Times New Roman"/>
                        </a:rPr>
                        <a:t>169 655 149,91</a:t>
                      </a:r>
                      <a:endParaRPr lang="ru-RU" sz="2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noFill/>
                  </a:tcPr>
                </a:tc>
              </a:tr>
              <a:tr h="8247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ahoma"/>
                          <a:ea typeface="Times New Roman"/>
                          <a:cs typeface="Times New Roman"/>
                        </a:rPr>
                        <a:t>2</a:t>
                      </a:r>
                      <a:endParaRPr lang="ru-RU" sz="2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dirty="0" err="1">
                          <a:latin typeface="Tahoma"/>
                          <a:ea typeface="Times New Roman"/>
                          <a:cs typeface="Times New Roman"/>
                        </a:rPr>
                        <a:t>пгт</a:t>
                      </a:r>
                      <a:r>
                        <a:rPr lang="ru-RU" sz="2400" b="1" dirty="0">
                          <a:latin typeface="Tahoma"/>
                          <a:ea typeface="Times New Roman"/>
                          <a:cs typeface="Times New Roman"/>
                        </a:rPr>
                        <a:t>. Васильево, </a:t>
                      </a:r>
                      <a:endParaRPr lang="ru-RU" sz="2400" b="1" dirty="0" smtClean="0">
                        <a:latin typeface="Tahoma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Tahoma"/>
                          <a:ea typeface="Times New Roman"/>
                          <a:cs typeface="Times New Roman"/>
                        </a:rPr>
                        <a:t>ул</a:t>
                      </a:r>
                      <a:r>
                        <a:rPr lang="ru-RU" sz="2400" b="1" dirty="0">
                          <a:latin typeface="Tahoma"/>
                          <a:ea typeface="Times New Roman"/>
                          <a:cs typeface="Times New Roman"/>
                        </a:rPr>
                        <a:t>. Лагерная, д.10а</a:t>
                      </a:r>
                      <a:endParaRPr lang="ru-RU" sz="2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ahoma"/>
                          <a:ea typeface="Times New Roman"/>
                          <a:cs typeface="Times New Roman"/>
                        </a:rPr>
                        <a:t>5</a:t>
                      </a:r>
                      <a:endParaRPr lang="ru-RU" sz="2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ahoma"/>
                          <a:ea typeface="Times New Roman"/>
                          <a:cs typeface="Times New Roman"/>
                        </a:rPr>
                        <a:t>15 254 720,38</a:t>
                      </a:r>
                      <a:endParaRPr lang="ru-RU" sz="2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noFill/>
                  </a:tcPr>
                </a:tc>
              </a:tr>
              <a:tr h="76526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ahoma"/>
                          <a:ea typeface="Times New Roman"/>
                          <a:cs typeface="Times New Roman"/>
                        </a:rPr>
                        <a:t>3</a:t>
                      </a:r>
                      <a:endParaRPr lang="ru-RU" sz="2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ahoma"/>
                          <a:ea typeface="Times New Roman"/>
                          <a:cs typeface="Times New Roman"/>
                        </a:rPr>
                        <a:t>пгт. Нижние Вязовые</a:t>
                      </a:r>
                      <a:endParaRPr lang="ru-RU" sz="2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ahoma"/>
                          <a:ea typeface="Times New Roman"/>
                          <a:cs typeface="Times New Roman"/>
                        </a:rPr>
                        <a:t>1</a:t>
                      </a:r>
                      <a:endParaRPr lang="ru-RU" sz="2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ahoma"/>
                          <a:ea typeface="Times New Roman"/>
                          <a:cs typeface="Times New Roman"/>
                        </a:rPr>
                        <a:t>3 086 464,71</a:t>
                      </a:r>
                      <a:endParaRPr lang="ru-RU" sz="2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noFill/>
                  </a:tcPr>
                </a:tc>
              </a:tr>
              <a:tr h="641810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ahoma"/>
                          <a:ea typeface="Times New Roman"/>
                          <a:cs typeface="Times New Roman"/>
                        </a:rPr>
                        <a:t>Итого  по району:</a:t>
                      </a:r>
                      <a:endParaRPr lang="ru-RU" sz="2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ahoma"/>
                          <a:ea typeface="Times New Roman"/>
                          <a:cs typeface="Times New Roman"/>
                        </a:rPr>
                        <a:t>36</a:t>
                      </a:r>
                      <a:endParaRPr lang="ru-RU" sz="2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ahoma"/>
                          <a:ea typeface="Times New Roman"/>
                          <a:cs typeface="Times New Roman"/>
                        </a:rPr>
                        <a:t>187 996 335,00</a:t>
                      </a:r>
                      <a:endParaRPr lang="ru-RU" sz="2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Object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100392" y="188640"/>
            <a:ext cx="8255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Номер слайда 1"/>
          <p:cNvSpPr txBox="1">
            <a:spLocks noGrp="1"/>
          </p:cNvSpPr>
          <p:nvPr/>
        </p:nvSpPr>
        <p:spPr>
          <a:xfrm>
            <a:off x="0" y="64008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/>
          <a:lstStyle/>
          <a:p>
            <a:pPr algn="ctr">
              <a:defRPr/>
            </a:pPr>
            <a:fld id="{484863D1-79D1-494D-956E-79E559061356}" type="slidenum">
              <a:rPr lang="ru-RU" sz="1400">
                <a:solidFill>
                  <a:srgbClr val="FFFFFF"/>
                </a:solidFill>
                <a:latin typeface="+mj-lt"/>
                <a:ea typeface="+mj-ea"/>
                <a:cs typeface="+mj-cs"/>
              </a:rPr>
              <a:pPr algn="ctr">
                <a:defRPr/>
              </a:pPr>
              <a:t>47</a:t>
            </a:fld>
            <a:endParaRPr lang="ru-RU" sz="1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8" name="Picture 2" descr="Герб РТ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9512" y="188640"/>
            <a:ext cx="792088" cy="803018"/>
          </a:xfrm>
          <a:prstGeom prst="rect">
            <a:avLst/>
          </a:prstGeom>
          <a:noFill/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041784227"/>
              </p:ext>
            </p:extLst>
          </p:nvPr>
        </p:nvGraphicFramePr>
        <p:xfrm>
          <a:off x="395536" y="1052737"/>
          <a:ext cx="8424937" cy="5325490"/>
        </p:xfrm>
        <a:graphic>
          <a:graphicData uri="http://schemas.openxmlformats.org/drawingml/2006/table">
            <a:tbl>
              <a:tblPr/>
              <a:tblGrid>
                <a:gridCol w="526559"/>
                <a:gridCol w="3865929"/>
                <a:gridCol w="1440160"/>
                <a:gridCol w="2592289"/>
              </a:tblGrid>
              <a:tr h="9695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№</a:t>
                      </a:r>
                      <a:endParaRPr lang="ru-RU" sz="2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368" marR="663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Наименование населенного пункта</a:t>
                      </a:r>
                      <a:endParaRPr lang="ru-RU" sz="2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368" marR="663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Кол-во МКД</a:t>
                      </a:r>
                      <a:endParaRPr lang="ru-RU" sz="2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368" marR="663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Стоимость капитального ремонта, рублей</a:t>
                      </a:r>
                      <a:endParaRPr lang="ru-RU" sz="2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368" marR="663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FFFFFF"/>
                    </a:solidFill>
                  </a:tcPr>
                </a:tc>
              </a:tr>
              <a:tr h="442238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ahoma"/>
                          <a:ea typeface="Times New Roman"/>
                          <a:cs typeface="Times New Roman"/>
                        </a:rPr>
                        <a:t>Лаишевский район</a:t>
                      </a:r>
                      <a:endParaRPr lang="ru-RU" sz="2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ahoma"/>
                          <a:ea typeface="Times New Roman"/>
                          <a:cs typeface="Times New Roman"/>
                        </a:rPr>
                        <a:t> </a:t>
                      </a:r>
                      <a:endParaRPr lang="ru-RU" sz="2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ahoma"/>
                          <a:ea typeface="Times New Roman"/>
                          <a:cs typeface="Times New Roman"/>
                        </a:rPr>
                        <a:t> </a:t>
                      </a:r>
                      <a:endParaRPr lang="ru-RU" sz="2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FFC000"/>
                    </a:solidFill>
                  </a:tcPr>
                </a:tc>
              </a:tr>
              <a:tr h="4422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ahoma"/>
                          <a:ea typeface="Times New Roman"/>
                          <a:cs typeface="Times New Roman"/>
                        </a:rPr>
                        <a:t>1</a:t>
                      </a:r>
                      <a:endParaRPr lang="ru-RU" sz="2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ahoma"/>
                          <a:ea typeface="Times New Roman"/>
                          <a:cs typeface="Times New Roman"/>
                        </a:rPr>
                        <a:t>д. Дятлово</a:t>
                      </a:r>
                      <a:endParaRPr lang="ru-RU" sz="2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ahoma"/>
                          <a:ea typeface="Times New Roman"/>
                          <a:cs typeface="Times New Roman"/>
                        </a:rPr>
                        <a:t>1</a:t>
                      </a:r>
                      <a:endParaRPr lang="ru-RU" sz="2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ahoma"/>
                          <a:ea typeface="Times New Roman"/>
                          <a:cs typeface="Times New Roman"/>
                        </a:rPr>
                        <a:t>3 280 857,84</a:t>
                      </a:r>
                      <a:endParaRPr lang="ru-RU" sz="2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noFill/>
                  </a:tcPr>
                </a:tc>
              </a:tr>
              <a:tr h="6463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ahoma"/>
                          <a:ea typeface="Times New Roman"/>
                          <a:cs typeface="Times New Roman"/>
                        </a:rPr>
                        <a:t>2</a:t>
                      </a:r>
                      <a:endParaRPr lang="ru-RU" sz="2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ahoma"/>
                          <a:ea typeface="Times New Roman"/>
                          <a:cs typeface="Times New Roman"/>
                        </a:rPr>
                        <a:t>п. Совхоза им 25 Октября</a:t>
                      </a:r>
                      <a:endParaRPr lang="ru-RU" sz="2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ahoma"/>
                          <a:ea typeface="Times New Roman"/>
                          <a:cs typeface="Times New Roman"/>
                        </a:rPr>
                        <a:t>1</a:t>
                      </a:r>
                      <a:endParaRPr lang="ru-RU" sz="2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ahoma"/>
                          <a:ea typeface="Times New Roman"/>
                          <a:cs typeface="Times New Roman"/>
                        </a:rPr>
                        <a:t>3 374 339,28</a:t>
                      </a:r>
                      <a:endParaRPr lang="ru-RU" sz="2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noFill/>
                  </a:tcPr>
                </a:tc>
              </a:tr>
              <a:tr h="58806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ahoma"/>
                          <a:ea typeface="Times New Roman"/>
                          <a:cs typeface="Times New Roman"/>
                        </a:rPr>
                        <a:t>3</a:t>
                      </a:r>
                      <a:endParaRPr lang="ru-RU" sz="2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ahoma"/>
                          <a:ea typeface="Times New Roman"/>
                          <a:cs typeface="Times New Roman"/>
                        </a:rPr>
                        <a:t>с. Габишево</a:t>
                      </a:r>
                      <a:endParaRPr lang="ru-RU" sz="2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ahoma"/>
                          <a:ea typeface="Times New Roman"/>
                          <a:cs typeface="Times New Roman"/>
                        </a:rPr>
                        <a:t>1</a:t>
                      </a:r>
                      <a:endParaRPr lang="ru-RU" sz="2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ahoma"/>
                          <a:ea typeface="Times New Roman"/>
                          <a:cs typeface="Times New Roman"/>
                        </a:rPr>
                        <a:t>4 691 317,28</a:t>
                      </a:r>
                      <a:endParaRPr lang="ru-RU" sz="2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noFill/>
                  </a:tcPr>
                </a:tc>
              </a:tr>
              <a:tr h="52730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ahoma"/>
                          <a:ea typeface="Times New Roman"/>
                          <a:cs typeface="Times New Roman"/>
                        </a:rPr>
                        <a:t>4</a:t>
                      </a:r>
                      <a:endParaRPr lang="ru-RU" sz="2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ahoma"/>
                          <a:ea typeface="Times New Roman"/>
                          <a:cs typeface="Times New Roman"/>
                        </a:rPr>
                        <a:t>с. Русское Никольское</a:t>
                      </a:r>
                      <a:endParaRPr lang="ru-RU" sz="2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ahoma"/>
                          <a:ea typeface="Times New Roman"/>
                          <a:cs typeface="Times New Roman"/>
                        </a:rPr>
                        <a:t>1</a:t>
                      </a:r>
                      <a:endParaRPr lang="ru-RU" sz="2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ahoma"/>
                          <a:ea typeface="Times New Roman"/>
                          <a:cs typeface="Times New Roman"/>
                        </a:rPr>
                        <a:t>2 688 714,08</a:t>
                      </a:r>
                      <a:endParaRPr lang="ru-RU" sz="2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noFill/>
                  </a:tcPr>
                </a:tc>
              </a:tr>
              <a:tr h="52730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ahoma"/>
                          <a:ea typeface="Times New Roman"/>
                          <a:cs typeface="Times New Roman"/>
                        </a:rPr>
                        <a:t>5</a:t>
                      </a:r>
                      <a:endParaRPr lang="ru-RU" sz="2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ahoma"/>
                          <a:ea typeface="Times New Roman"/>
                          <a:cs typeface="Times New Roman"/>
                        </a:rPr>
                        <a:t>с. Сокуры</a:t>
                      </a:r>
                      <a:endParaRPr lang="ru-RU" sz="2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ahoma"/>
                          <a:ea typeface="Times New Roman"/>
                          <a:cs typeface="Times New Roman"/>
                        </a:rPr>
                        <a:t>3</a:t>
                      </a:r>
                      <a:endParaRPr lang="ru-RU" sz="2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ahoma"/>
                          <a:ea typeface="Times New Roman"/>
                          <a:cs typeface="Times New Roman"/>
                        </a:rPr>
                        <a:t>1 623 451,44</a:t>
                      </a:r>
                      <a:endParaRPr lang="ru-RU" sz="2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noFill/>
                  </a:tcPr>
                </a:tc>
              </a:tr>
              <a:tr h="52730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ahoma"/>
                          <a:ea typeface="Times New Roman"/>
                          <a:cs typeface="Times New Roman"/>
                        </a:rPr>
                        <a:t>6</a:t>
                      </a:r>
                      <a:endParaRPr lang="ru-RU" sz="2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ahoma"/>
                          <a:ea typeface="Times New Roman"/>
                          <a:cs typeface="Times New Roman"/>
                        </a:rPr>
                        <a:t>с. Столбище</a:t>
                      </a:r>
                      <a:endParaRPr lang="ru-RU" sz="2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ahoma"/>
                          <a:ea typeface="Times New Roman"/>
                          <a:cs typeface="Times New Roman"/>
                        </a:rPr>
                        <a:t>1</a:t>
                      </a:r>
                      <a:endParaRPr lang="ru-RU" sz="2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ahoma"/>
                          <a:ea typeface="Times New Roman"/>
                          <a:cs typeface="Times New Roman"/>
                        </a:rPr>
                        <a:t>1 191 344,08</a:t>
                      </a:r>
                      <a:endParaRPr lang="ru-RU" sz="2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noFill/>
                  </a:tcPr>
                </a:tc>
              </a:tr>
              <a:tr h="442238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ahoma"/>
                          <a:ea typeface="Times New Roman"/>
                          <a:cs typeface="Times New Roman"/>
                        </a:rPr>
                        <a:t>Итого  по району:</a:t>
                      </a:r>
                      <a:endParaRPr lang="ru-RU" sz="2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ahoma"/>
                          <a:ea typeface="Times New Roman"/>
                          <a:cs typeface="Times New Roman"/>
                        </a:rPr>
                        <a:t>8</a:t>
                      </a:r>
                      <a:endParaRPr lang="ru-RU" sz="2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ahoma"/>
                          <a:ea typeface="Times New Roman"/>
                          <a:cs typeface="Times New Roman"/>
                        </a:rPr>
                        <a:t>16 850 024,00</a:t>
                      </a:r>
                      <a:endParaRPr lang="ru-RU" sz="2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Object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100392" y="188640"/>
            <a:ext cx="8255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Номер слайда 1"/>
          <p:cNvSpPr txBox="1">
            <a:spLocks noGrp="1"/>
          </p:cNvSpPr>
          <p:nvPr/>
        </p:nvSpPr>
        <p:spPr>
          <a:xfrm>
            <a:off x="0" y="64008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/>
          <a:lstStyle/>
          <a:p>
            <a:pPr algn="ctr">
              <a:defRPr/>
            </a:pPr>
            <a:fld id="{484863D1-79D1-494D-956E-79E559061356}" type="slidenum">
              <a:rPr lang="ru-RU" sz="1400">
                <a:solidFill>
                  <a:srgbClr val="FFFFFF"/>
                </a:solidFill>
                <a:latin typeface="+mj-lt"/>
                <a:ea typeface="+mj-ea"/>
                <a:cs typeface="+mj-cs"/>
              </a:rPr>
              <a:pPr algn="ctr">
                <a:defRPr/>
              </a:pPr>
              <a:t>48</a:t>
            </a:fld>
            <a:endParaRPr lang="ru-RU" sz="1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8" name="Picture 2" descr="Герб РТ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9512" y="188640"/>
            <a:ext cx="792088" cy="803018"/>
          </a:xfrm>
          <a:prstGeom prst="rect">
            <a:avLst/>
          </a:prstGeom>
          <a:noFill/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596193009"/>
              </p:ext>
            </p:extLst>
          </p:nvPr>
        </p:nvGraphicFramePr>
        <p:xfrm>
          <a:off x="395536" y="1196752"/>
          <a:ext cx="8424937" cy="5138932"/>
        </p:xfrm>
        <a:graphic>
          <a:graphicData uri="http://schemas.openxmlformats.org/drawingml/2006/table">
            <a:tbl>
              <a:tblPr/>
              <a:tblGrid>
                <a:gridCol w="526559"/>
                <a:gridCol w="3865929"/>
                <a:gridCol w="1440160"/>
                <a:gridCol w="2592289"/>
              </a:tblGrid>
              <a:tr h="18042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№</a:t>
                      </a:r>
                      <a:endParaRPr lang="ru-RU" sz="2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368" marR="663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Наименование населенного пункта</a:t>
                      </a:r>
                      <a:endParaRPr lang="ru-RU" sz="2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368" marR="663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Кол-во МКД</a:t>
                      </a:r>
                      <a:endParaRPr lang="ru-RU" sz="2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368" marR="663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Стоимость капитального ремонта, рублей</a:t>
                      </a:r>
                      <a:endParaRPr lang="ru-RU" sz="2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368" marR="663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FFFFFF"/>
                    </a:solidFill>
                  </a:tcPr>
                </a:tc>
              </a:tr>
              <a:tr h="827079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Tahoma"/>
                          <a:ea typeface="Times New Roman"/>
                          <a:cs typeface="Times New Roman"/>
                        </a:rPr>
                        <a:t>Пестречинский район</a:t>
                      </a:r>
                      <a:endParaRPr lang="ru-RU" sz="28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Tahoma"/>
                          <a:ea typeface="Times New Roman"/>
                          <a:cs typeface="Times New Roman"/>
                        </a:rPr>
                        <a:t> </a:t>
                      </a:r>
                      <a:endParaRPr lang="ru-RU" sz="28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Tahoma"/>
                          <a:ea typeface="Times New Roman"/>
                          <a:cs typeface="Times New Roman"/>
                        </a:rPr>
                        <a:t> </a:t>
                      </a:r>
                      <a:endParaRPr lang="ru-RU" sz="28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FFC000"/>
                    </a:solidFill>
                  </a:tcPr>
                </a:tc>
              </a:tr>
              <a:tr h="82707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Tahoma"/>
                          <a:ea typeface="Times New Roman"/>
                          <a:cs typeface="Times New Roman"/>
                        </a:rPr>
                        <a:t>1</a:t>
                      </a:r>
                      <a:endParaRPr lang="ru-RU" sz="28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Tahoma"/>
                          <a:ea typeface="Times New Roman"/>
                          <a:cs typeface="Times New Roman"/>
                        </a:rPr>
                        <a:t>с. Ленино-Кокушкино</a:t>
                      </a:r>
                      <a:endParaRPr lang="ru-RU" sz="28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Tahoma"/>
                          <a:ea typeface="Times New Roman"/>
                          <a:cs typeface="Times New Roman"/>
                        </a:rPr>
                        <a:t>1</a:t>
                      </a:r>
                      <a:endParaRPr lang="ru-RU" sz="2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Tahoma"/>
                          <a:ea typeface="Times New Roman"/>
                          <a:cs typeface="Times New Roman"/>
                        </a:rPr>
                        <a:t>2 691 520,00</a:t>
                      </a:r>
                      <a:endParaRPr lang="ru-RU" sz="28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FFFFFF"/>
                    </a:solidFill>
                  </a:tcPr>
                </a:tc>
              </a:tr>
              <a:tr h="82707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Tahoma"/>
                          <a:ea typeface="Times New Roman"/>
                          <a:cs typeface="Times New Roman"/>
                        </a:rPr>
                        <a:t>2</a:t>
                      </a:r>
                      <a:endParaRPr lang="ru-RU" sz="28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Tahoma"/>
                          <a:ea typeface="Times New Roman"/>
                          <a:cs typeface="Times New Roman"/>
                        </a:rPr>
                        <a:t>с. Пестрецы</a:t>
                      </a:r>
                      <a:endParaRPr lang="ru-RU" sz="28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Tahoma"/>
                          <a:ea typeface="Times New Roman"/>
                          <a:cs typeface="Times New Roman"/>
                        </a:rPr>
                        <a:t>1</a:t>
                      </a:r>
                      <a:endParaRPr lang="ru-RU" sz="2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Tahoma"/>
                          <a:ea typeface="Times New Roman"/>
                          <a:cs typeface="Times New Roman"/>
                        </a:rPr>
                        <a:t>2 369 746,00</a:t>
                      </a:r>
                      <a:endParaRPr lang="ru-RU" sz="28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FFFFFF"/>
                    </a:solidFill>
                  </a:tcPr>
                </a:tc>
              </a:tr>
              <a:tr h="827079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Tahoma"/>
                          <a:ea typeface="Times New Roman"/>
                          <a:cs typeface="Times New Roman"/>
                        </a:rPr>
                        <a:t>Итого  по району:</a:t>
                      </a:r>
                      <a:endParaRPr lang="ru-RU" sz="28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Tahoma"/>
                          <a:ea typeface="Times New Roman"/>
                          <a:cs typeface="Times New Roman"/>
                        </a:rPr>
                        <a:t>2</a:t>
                      </a:r>
                      <a:endParaRPr lang="ru-RU" sz="2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Tahoma"/>
                          <a:ea typeface="Times New Roman"/>
                          <a:cs typeface="Times New Roman"/>
                        </a:rPr>
                        <a:t>5 061 266,00</a:t>
                      </a:r>
                      <a:endParaRPr lang="ru-RU" sz="2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303"/>
          <p:cNvGraphicFramePr>
            <a:graphicFrameLocks/>
          </p:cNvGraphicFramePr>
          <p:nvPr/>
        </p:nvGraphicFramePr>
        <p:xfrm>
          <a:off x="179512" y="1268760"/>
          <a:ext cx="8640639" cy="4392488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648072"/>
                <a:gridCol w="4723461"/>
                <a:gridCol w="3269106"/>
              </a:tblGrid>
              <a:tr h="101968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№</a:t>
                      </a:r>
                    </a:p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cell3D prstMaterial="dkEdge">
                      <a:bevel prst="relaxedInse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Источник финансирования</a:t>
                      </a:r>
                    </a:p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cell3D prstMaterial="dkEdge">
                      <a:bevel prst="relaxedInse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Сумма (млн. руб.)</a:t>
                      </a:r>
                    </a:p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cell3D prstMaterial="dkEdge">
                      <a:bevel prst="relaxedInse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81412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2000" b="1" i="0" u="none" strike="noStrike" kern="1200" dirty="0" smtClean="0">
                          <a:solidFill>
                            <a:srgbClr val="0000FF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</a:t>
                      </a:r>
                      <a:endParaRPr lang="ru-RU" sz="2000" b="1" i="0" u="none" strike="noStrike" kern="1200" dirty="0">
                        <a:solidFill>
                          <a:srgbClr val="0000FF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2000" marR="7200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Средства Фонда</a:t>
                      </a:r>
                    </a:p>
                  </a:txBody>
                  <a:tcPr marL="72000" marR="7200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800" b="1" i="0" u="none" strike="noStrike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336,03</a:t>
                      </a:r>
                      <a:endParaRPr lang="ru-RU" sz="2800" b="1" i="0" u="none" strike="noStrike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7200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94124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2000" b="1" i="0" u="none" strike="noStrike" kern="1200" dirty="0" smtClean="0">
                          <a:solidFill>
                            <a:srgbClr val="0000FF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</a:t>
                      </a:r>
                      <a:endParaRPr lang="ru-RU" sz="2000" b="1" i="0" u="none" strike="noStrike" kern="1200" dirty="0">
                        <a:solidFill>
                          <a:srgbClr val="0000FF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2000" marR="7200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800" b="1" kern="1200" dirty="0" smtClean="0">
                          <a:solidFill>
                            <a:srgbClr val="0000FF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Бюджет РТ</a:t>
                      </a:r>
                    </a:p>
                  </a:txBody>
                  <a:tcPr marL="72000" marR="7200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800" b="1" i="0" u="none" strike="noStrike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198,79</a:t>
                      </a:r>
                      <a:endParaRPr lang="ru-RU" sz="2800" b="1" i="0" u="none" strike="noStrike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7200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941247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0" u="none" strike="noStrike" kern="1200" dirty="0">
                          <a:solidFill>
                            <a:srgbClr val="0000FF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</a:t>
                      </a:r>
                      <a:endParaRPr lang="ru-RU" sz="2000" b="1" i="0" u="none" strike="noStrike" kern="1200" dirty="0" smtClean="0">
                        <a:solidFill>
                          <a:srgbClr val="0000FF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2000" marR="7200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800" b="1" kern="1200" dirty="0" smtClean="0">
                          <a:solidFill>
                            <a:srgbClr val="0000FF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Местный</a:t>
                      </a:r>
                      <a:r>
                        <a:rPr kumimoji="0" lang="ru-RU" sz="2800" b="1" kern="1200" baseline="0" dirty="0" smtClean="0">
                          <a:solidFill>
                            <a:srgbClr val="0000FF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бюджет</a:t>
                      </a:r>
                    </a:p>
                  </a:txBody>
                  <a:tcPr marL="72000" marR="7200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800" b="1" i="0" u="none" strike="noStrike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0,048</a:t>
                      </a:r>
                      <a:endParaRPr lang="ru-RU" sz="2800" b="1" i="0" u="none" strike="noStrike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7200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60889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endParaRPr lang="ru-RU" sz="2000" b="1" i="0" u="none" strike="noStrike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2000" marR="7200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8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ВСЕГО</a:t>
                      </a:r>
                    </a:p>
                  </a:txBody>
                  <a:tcPr marL="72000" marR="7200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800" b="1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534,</a:t>
                      </a:r>
                      <a:r>
                        <a:rPr lang="ru-RU" sz="2800" b="1" i="0" u="none" strike="noStrike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87</a:t>
                      </a:r>
                      <a:endParaRPr lang="ru-RU" sz="28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7200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</a:tbl>
          </a:graphicData>
        </a:graphic>
      </p:graphicFrame>
      <p:sp>
        <p:nvSpPr>
          <p:cNvPr id="5" name="Text Box 233"/>
          <p:cNvSpPr txBox="1">
            <a:spLocks noChangeArrowheads="1"/>
          </p:cNvSpPr>
          <p:nvPr/>
        </p:nvSpPr>
        <p:spPr bwMode="auto">
          <a:xfrm>
            <a:off x="250825" y="115888"/>
            <a:ext cx="85693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Объемы и источники финансирования Программы</a:t>
            </a:r>
            <a:endParaRPr lang="ru-RU" sz="20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Номер слайда 1"/>
          <p:cNvSpPr txBox="1">
            <a:spLocks noGrp="1"/>
          </p:cNvSpPr>
          <p:nvPr/>
        </p:nvSpPr>
        <p:spPr>
          <a:xfrm>
            <a:off x="0" y="64008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/>
          <a:lstStyle/>
          <a:p>
            <a:pPr algn="ctr">
              <a:defRPr/>
            </a:pPr>
            <a:fld id="{09F4E173-467B-4CE8-8C6F-B7C5B0611C4F}" type="slidenum">
              <a:rPr lang="ru-RU" sz="1400">
                <a:solidFill>
                  <a:srgbClr val="FFFFFF"/>
                </a:solidFill>
                <a:latin typeface="+mj-lt"/>
                <a:ea typeface="+mj-ea"/>
                <a:cs typeface="+mj-cs"/>
              </a:rPr>
              <a:pPr algn="ctr">
                <a:defRPr/>
              </a:pPr>
              <a:t>49</a:t>
            </a:fld>
            <a:endParaRPr lang="ru-RU" sz="1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8" name="Object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100392" y="188640"/>
            <a:ext cx="8255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Герб РТ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9512" y="188640"/>
            <a:ext cx="792088" cy="80301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100392" y="188640"/>
            <a:ext cx="8255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омер слайда 1"/>
          <p:cNvSpPr txBox="1">
            <a:spLocks noGrp="1"/>
          </p:cNvSpPr>
          <p:nvPr/>
        </p:nvSpPr>
        <p:spPr>
          <a:xfrm>
            <a:off x="0" y="64008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/>
          <a:lstStyle/>
          <a:p>
            <a:pPr algn="ctr">
              <a:defRPr/>
            </a:pPr>
            <a:fld id="{484863D1-79D1-494D-956E-79E559061356}" type="slidenum">
              <a:rPr lang="ru-RU" sz="1400">
                <a:solidFill>
                  <a:srgbClr val="FFFFFF"/>
                </a:solidFill>
                <a:latin typeface="+mj-lt"/>
                <a:ea typeface="+mj-ea"/>
                <a:cs typeface="+mj-cs"/>
              </a:rPr>
              <a:pPr algn="ctr">
                <a:defRPr/>
              </a:pPr>
              <a:t>5</a:t>
            </a:fld>
            <a:endParaRPr lang="ru-RU" sz="1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Picture 2" descr="Герб РТ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9512" y="188640"/>
            <a:ext cx="792088" cy="803018"/>
          </a:xfrm>
          <a:prstGeom prst="rect">
            <a:avLst/>
          </a:prstGeom>
          <a:noFill/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539552" y="197768"/>
            <a:ext cx="8229600" cy="1143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Программа строительства сельских клубов 2012 г.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179512" y="1844824"/>
            <a:ext cx="8712968" cy="4281339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ru-RU" sz="2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Объем финансирования 	– 500 млн. руб.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ru-RU" sz="2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Количество объектов	</a:t>
            </a:r>
            <a:r>
              <a:rPr lang="ru-RU" sz="2700" b="1" dirty="0" smtClean="0"/>
              <a:t>	</a:t>
            </a:r>
            <a:r>
              <a:rPr kumimoji="0" lang="ru-RU" sz="2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– </a:t>
            </a:r>
            <a:r>
              <a:rPr kumimoji="0" lang="ru-RU" sz="2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46 шт.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ru-RU" sz="2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Типы проектов: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ru-RU" sz="2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- на 100 мест (2 шт.)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ru-RU" sz="2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- на 200 мест (14 шт.)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ru-RU" sz="2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- на 300 мест (30 шт.)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endParaRPr kumimoji="0" lang="ru-RU" sz="27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ru-RU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Залы трансформируются </a:t>
            </a: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ru-RU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под спортивные занятия</a:t>
            </a:r>
            <a:endParaRPr kumimoji="0" lang="ru-RU" sz="27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1"/>
          <p:cNvSpPr txBox="1">
            <a:spLocks noGrp="1"/>
          </p:cNvSpPr>
          <p:nvPr/>
        </p:nvSpPr>
        <p:spPr>
          <a:xfrm>
            <a:off x="0" y="64008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/>
          <a:lstStyle/>
          <a:p>
            <a:pPr algn="ctr">
              <a:defRPr/>
            </a:pPr>
            <a:fld id="{09F4E173-467B-4CE8-8C6F-B7C5B0611C4F}" type="slidenum">
              <a:rPr lang="ru-RU" sz="1400">
                <a:solidFill>
                  <a:srgbClr val="FFFFFF"/>
                </a:solidFill>
                <a:latin typeface="+mj-lt"/>
                <a:ea typeface="+mj-ea"/>
                <a:cs typeface="+mj-cs"/>
              </a:rPr>
              <a:pPr algn="ctr">
                <a:defRPr/>
              </a:pPr>
              <a:t>50</a:t>
            </a:fld>
            <a:endParaRPr lang="ru-RU" sz="1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8" name="Object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100392" y="188640"/>
            <a:ext cx="8255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Герб РТ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9512" y="188640"/>
            <a:ext cx="792088" cy="803018"/>
          </a:xfrm>
          <a:prstGeom prst="rect">
            <a:avLst/>
          </a:prstGeom>
          <a:noFill/>
        </p:spPr>
      </p:pic>
      <p:sp>
        <p:nvSpPr>
          <p:cNvPr id="150529" name="Rectangle 1"/>
          <p:cNvSpPr>
            <a:spLocks noChangeArrowheads="1"/>
          </p:cNvSpPr>
          <p:nvPr/>
        </p:nvSpPr>
        <p:spPr bwMode="auto">
          <a:xfrm>
            <a:off x="1259632" y="82361"/>
            <a:ext cx="7704856" cy="637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400" b="1" dirty="0" smtClean="0"/>
              <a:t>Арский - 13 596 241,62 рублей</a:t>
            </a:r>
          </a:p>
          <a:p>
            <a:r>
              <a:rPr lang="ru-RU" sz="2400" dirty="0" err="1" smtClean="0"/>
              <a:t>пгт</a:t>
            </a:r>
            <a:r>
              <a:rPr lang="ru-RU" sz="2400" dirty="0" smtClean="0"/>
              <a:t>. Арск, ул. Большая, д.9</a:t>
            </a:r>
          </a:p>
          <a:p>
            <a:r>
              <a:rPr lang="ru-RU" sz="2400" dirty="0" err="1" smtClean="0"/>
              <a:t>пгт</a:t>
            </a:r>
            <a:r>
              <a:rPr lang="ru-RU" sz="2400" dirty="0" smtClean="0"/>
              <a:t>. Арск, ул. Галактионова, д.36</a:t>
            </a:r>
          </a:p>
          <a:p>
            <a:r>
              <a:rPr lang="ru-RU" sz="2400" dirty="0" err="1" smtClean="0"/>
              <a:t>пгт</a:t>
            </a:r>
            <a:r>
              <a:rPr lang="ru-RU" sz="2400" dirty="0" smtClean="0"/>
              <a:t>. Арск, ул. Интернациональная, д.27</a:t>
            </a:r>
          </a:p>
          <a:p>
            <a:r>
              <a:rPr lang="ru-RU" sz="2400" dirty="0" err="1" smtClean="0"/>
              <a:t>пгт</a:t>
            </a:r>
            <a:r>
              <a:rPr lang="ru-RU" sz="2400" dirty="0" smtClean="0"/>
              <a:t>. Арск, ул. Садовая, д.2</a:t>
            </a:r>
          </a:p>
          <a:p>
            <a:endParaRPr lang="ru-RU" sz="2400" dirty="0" smtClean="0"/>
          </a:p>
          <a:p>
            <a:r>
              <a:rPr lang="ru-RU" sz="2400" b="1" dirty="0" err="1" smtClean="0"/>
              <a:t>Балтасинский</a:t>
            </a:r>
            <a:r>
              <a:rPr lang="ru-RU" sz="2400" b="1" dirty="0" smtClean="0"/>
              <a:t> - 5 214 359,80 рублей</a:t>
            </a:r>
          </a:p>
          <a:p>
            <a:r>
              <a:rPr lang="ru-RU" sz="2400" dirty="0" err="1" smtClean="0"/>
              <a:t>пгт</a:t>
            </a:r>
            <a:r>
              <a:rPr lang="ru-RU" sz="2400" dirty="0" smtClean="0"/>
              <a:t>. Балтаси, ул. К.Маркса, д.2</a:t>
            </a:r>
          </a:p>
          <a:p>
            <a:endParaRPr lang="ru-RU" sz="2400" dirty="0" smtClean="0"/>
          </a:p>
          <a:p>
            <a:r>
              <a:rPr lang="ru-RU" sz="2400" b="1" dirty="0" err="1" smtClean="0"/>
              <a:t>Верхнеуслонский</a:t>
            </a:r>
            <a:r>
              <a:rPr lang="ru-RU" sz="2400" b="1" dirty="0" smtClean="0"/>
              <a:t> - 3 438 862,80 рублей</a:t>
            </a:r>
          </a:p>
          <a:p>
            <a:r>
              <a:rPr lang="ru-RU" sz="2400" dirty="0" smtClean="0"/>
              <a:t>с Верхний Услон, ул. Колхозная, д.35</a:t>
            </a:r>
          </a:p>
          <a:p>
            <a:endParaRPr lang="ru-RU" sz="2400" dirty="0" smtClean="0"/>
          </a:p>
          <a:p>
            <a:r>
              <a:rPr lang="ru-RU" sz="2400" b="1" dirty="0" err="1" smtClean="0"/>
              <a:t>Высокогорский</a:t>
            </a:r>
            <a:r>
              <a:rPr lang="ru-RU" sz="2400" b="1" dirty="0" smtClean="0"/>
              <a:t> - 1 707 750,00рублей</a:t>
            </a:r>
          </a:p>
          <a:p>
            <a:r>
              <a:rPr lang="ru-RU" sz="2400" dirty="0" smtClean="0"/>
              <a:t>ж/</a:t>
            </a:r>
            <a:r>
              <a:rPr lang="ru-RU" sz="2400" dirty="0" err="1" smtClean="0"/>
              <a:t>д_рзд</a:t>
            </a:r>
            <a:r>
              <a:rPr lang="ru-RU" sz="2400" dirty="0" smtClean="0"/>
              <a:t> </a:t>
            </a:r>
            <a:r>
              <a:rPr lang="ru-RU" sz="2400" dirty="0" err="1" smtClean="0"/>
              <a:t>Бирюли</a:t>
            </a:r>
            <a:r>
              <a:rPr lang="ru-RU" sz="2400" dirty="0" smtClean="0"/>
              <a:t>, ул. Асфальтная, д.16</a:t>
            </a:r>
          </a:p>
          <a:p>
            <a:endParaRPr lang="ru-RU" sz="2400" dirty="0" smtClean="0"/>
          </a:p>
          <a:p>
            <a:r>
              <a:rPr lang="ru-RU" sz="2400" b="1" dirty="0" err="1" smtClean="0"/>
              <a:t>Пестречинский</a:t>
            </a:r>
            <a:r>
              <a:rPr lang="ru-RU" sz="2400" b="1" dirty="0" smtClean="0"/>
              <a:t> - 4 548 400,00 </a:t>
            </a:r>
            <a:r>
              <a:rPr lang="ru-RU" sz="2400" b="1" dirty="0" smtClean="0"/>
              <a:t>рублей</a:t>
            </a:r>
          </a:p>
          <a:p>
            <a:r>
              <a:rPr lang="ru-RU" sz="2400" dirty="0" smtClean="0"/>
              <a:t>с </a:t>
            </a:r>
            <a:r>
              <a:rPr lang="ru-RU" sz="2400" dirty="0" err="1" smtClean="0"/>
              <a:t>Ленино-Кокушкино</a:t>
            </a:r>
            <a:r>
              <a:rPr lang="ru-RU" sz="2400" dirty="0" smtClean="0"/>
              <a:t>, ул. Полевая, д.21</a:t>
            </a:r>
            <a:endParaRPr lang="ru-RU" sz="2800" dirty="0" smtClean="0"/>
          </a:p>
        </p:txBody>
      </p:sp>
    </p:spTree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1"/>
          <p:cNvSpPr txBox="1">
            <a:spLocks noGrp="1"/>
          </p:cNvSpPr>
          <p:nvPr/>
        </p:nvSpPr>
        <p:spPr>
          <a:xfrm>
            <a:off x="0" y="64008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/>
          <a:lstStyle/>
          <a:p>
            <a:pPr algn="ctr">
              <a:defRPr/>
            </a:pPr>
            <a:fld id="{09F4E173-467B-4CE8-8C6F-B7C5B0611C4F}" type="slidenum">
              <a:rPr lang="ru-RU" sz="1400">
                <a:solidFill>
                  <a:srgbClr val="FFFFFF"/>
                </a:solidFill>
                <a:latin typeface="+mj-lt"/>
                <a:ea typeface="+mj-ea"/>
                <a:cs typeface="+mj-cs"/>
              </a:rPr>
              <a:pPr algn="ctr">
                <a:defRPr/>
              </a:pPr>
              <a:t>51</a:t>
            </a:fld>
            <a:endParaRPr lang="ru-RU" sz="1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8" name="Object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100392" y="188640"/>
            <a:ext cx="8255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Герб РТ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9512" y="188640"/>
            <a:ext cx="792088" cy="803018"/>
          </a:xfrm>
          <a:prstGeom prst="rect">
            <a:avLst/>
          </a:prstGeom>
          <a:noFill/>
        </p:spPr>
      </p:pic>
      <p:sp>
        <p:nvSpPr>
          <p:cNvPr id="150529" name="Rectangle 1"/>
          <p:cNvSpPr>
            <a:spLocks noChangeArrowheads="1"/>
          </p:cNvSpPr>
          <p:nvPr/>
        </p:nvSpPr>
        <p:spPr bwMode="auto">
          <a:xfrm>
            <a:off x="1043608" y="188640"/>
            <a:ext cx="8424936" cy="6093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600" b="1" u="sng" dirty="0" err="1" smtClean="0"/>
              <a:t>Зеленодольский</a:t>
            </a:r>
            <a:r>
              <a:rPr lang="ru-RU" sz="2600" b="1" u="sng" dirty="0" smtClean="0"/>
              <a:t> - </a:t>
            </a:r>
            <a:r>
              <a:rPr lang="ru-RU" sz="2600" dirty="0" smtClean="0"/>
              <a:t>73 202 098,00 рублей</a:t>
            </a:r>
          </a:p>
          <a:p>
            <a:r>
              <a:rPr lang="ru-RU" sz="2600" dirty="0" smtClean="0"/>
              <a:t>г.Зеленодольск, </a:t>
            </a:r>
            <a:r>
              <a:rPr lang="ru-RU" sz="2600" dirty="0" smtClean="0"/>
              <a:t>	ул</a:t>
            </a:r>
            <a:r>
              <a:rPr lang="ru-RU" sz="2600" dirty="0" smtClean="0"/>
              <a:t>. Дзержинского, д.12</a:t>
            </a:r>
          </a:p>
          <a:p>
            <a:r>
              <a:rPr lang="ru-RU" sz="2600" dirty="0" smtClean="0"/>
              <a:t>г.Зеленодольск, </a:t>
            </a:r>
            <a:r>
              <a:rPr lang="ru-RU" sz="2600" dirty="0" smtClean="0"/>
              <a:t>	ул</a:t>
            </a:r>
            <a:r>
              <a:rPr lang="ru-RU" sz="2600" dirty="0" smtClean="0"/>
              <a:t>. Загородная, д.15</a:t>
            </a:r>
          </a:p>
          <a:p>
            <a:r>
              <a:rPr lang="ru-RU" sz="2600" dirty="0" smtClean="0"/>
              <a:t>г.Зеленодольск, </a:t>
            </a:r>
            <a:r>
              <a:rPr lang="ru-RU" sz="2600" dirty="0" smtClean="0"/>
              <a:t>	ул</a:t>
            </a:r>
            <a:r>
              <a:rPr lang="ru-RU" sz="2600" dirty="0" smtClean="0"/>
              <a:t>. Загородная, д.18</a:t>
            </a:r>
          </a:p>
          <a:p>
            <a:r>
              <a:rPr lang="ru-RU" sz="2600" dirty="0" smtClean="0"/>
              <a:t>г.Зеленодольск, </a:t>
            </a:r>
            <a:r>
              <a:rPr lang="ru-RU" sz="2600" dirty="0" smtClean="0"/>
              <a:t>	ул</a:t>
            </a:r>
            <a:r>
              <a:rPr lang="ru-RU" sz="2600" dirty="0" smtClean="0"/>
              <a:t>. Загородная, д.6</a:t>
            </a:r>
          </a:p>
          <a:p>
            <a:r>
              <a:rPr lang="ru-RU" sz="2600" dirty="0" smtClean="0"/>
              <a:t>г.Зеленодольск, </a:t>
            </a:r>
            <a:r>
              <a:rPr lang="ru-RU" sz="2600" dirty="0" smtClean="0"/>
              <a:t>	ул</a:t>
            </a:r>
            <a:r>
              <a:rPr lang="ru-RU" sz="2600" dirty="0" smtClean="0"/>
              <a:t>. Солнечная, д.17</a:t>
            </a:r>
          </a:p>
          <a:p>
            <a:r>
              <a:rPr lang="ru-RU" sz="2600" dirty="0" smtClean="0"/>
              <a:t>г.Зеленодольск, </a:t>
            </a:r>
            <a:r>
              <a:rPr lang="ru-RU" sz="2600" dirty="0" smtClean="0"/>
              <a:t>	ул</a:t>
            </a:r>
            <a:r>
              <a:rPr lang="ru-RU" sz="2600" dirty="0" smtClean="0"/>
              <a:t>. Столичная, д.41</a:t>
            </a:r>
          </a:p>
          <a:p>
            <a:r>
              <a:rPr lang="ru-RU" sz="2600" dirty="0" smtClean="0"/>
              <a:t>г.Зеленодольск, </a:t>
            </a:r>
            <a:r>
              <a:rPr lang="ru-RU" sz="2600" dirty="0" smtClean="0"/>
              <a:t>	ул</a:t>
            </a:r>
            <a:r>
              <a:rPr lang="ru-RU" sz="2600" dirty="0" smtClean="0"/>
              <a:t>. Футбольная, д.22</a:t>
            </a:r>
          </a:p>
          <a:p>
            <a:r>
              <a:rPr lang="ru-RU" sz="2600" dirty="0" smtClean="0"/>
              <a:t>остров Свияжск, </a:t>
            </a:r>
            <a:r>
              <a:rPr lang="ru-RU" sz="2600" dirty="0" smtClean="0"/>
              <a:t>	ул</a:t>
            </a:r>
            <a:r>
              <a:rPr lang="ru-RU" sz="2600" dirty="0" smtClean="0"/>
              <a:t>. Никольская, д.10</a:t>
            </a:r>
          </a:p>
          <a:p>
            <a:r>
              <a:rPr lang="ru-RU" sz="2600" dirty="0" smtClean="0"/>
              <a:t>остров Свияжск, </a:t>
            </a:r>
            <a:r>
              <a:rPr lang="ru-RU" sz="2600" dirty="0" smtClean="0"/>
              <a:t>	ул</a:t>
            </a:r>
            <a:r>
              <a:rPr lang="ru-RU" sz="2600" dirty="0" smtClean="0"/>
              <a:t>. Троицкая, д.4</a:t>
            </a:r>
          </a:p>
          <a:p>
            <a:r>
              <a:rPr lang="ru-RU" sz="2600" dirty="0" err="1" smtClean="0"/>
              <a:t>пгт</a:t>
            </a:r>
            <a:r>
              <a:rPr lang="ru-RU" sz="2600" dirty="0" smtClean="0"/>
              <a:t>. Васильево</a:t>
            </a:r>
            <a:r>
              <a:rPr lang="ru-RU" sz="2600" dirty="0" smtClean="0"/>
              <a:t>,	ул</a:t>
            </a:r>
            <a:r>
              <a:rPr lang="ru-RU" sz="2600" dirty="0" smtClean="0"/>
              <a:t>. Ленина, д.39а</a:t>
            </a:r>
          </a:p>
          <a:p>
            <a:r>
              <a:rPr lang="ru-RU" sz="2600" dirty="0" err="1" smtClean="0"/>
              <a:t>пгт</a:t>
            </a:r>
            <a:r>
              <a:rPr lang="ru-RU" sz="2600" dirty="0" smtClean="0"/>
              <a:t>. Васильево, </a:t>
            </a:r>
            <a:r>
              <a:rPr lang="ru-RU" sz="2600" dirty="0" smtClean="0"/>
              <a:t>	ул</a:t>
            </a:r>
            <a:r>
              <a:rPr lang="ru-RU" sz="2600" dirty="0" smtClean="0"/>
              <a:t>. Ленина, д.50</a:t>
            </a:r>
          </a:p>
          <a:p>
            <a:r>
              <a:rPr lang="ru-RU" sz="2600" dirty="0" err="1" smtClean="0"/>
              <a:t>пгт</a:t>
            </a:r>
            <a:r>
              <a:rPr lang="ru-RU" sz="2600" dirty="0" smtClean="0"/>
              <a:t>. Нижние Вязовые, ул. Комсомольская, д.1</a:t>
            </a:r>
          </a:p>
          <a:p>
            <a:r>
              <a:rPr lang="ru-RU" sz="2600" dirty="0" err="1" smtClean="0"/>
              <a:t>пгт</a:t>
            </a:r>
            <a:r>
              <a:rPr lang="ru-RU" sz="2600" dirty="0" smtClean="0"/>
              <a:t>. Нижние Вязовые, ул. Комсомольская, д.2</a:t>
            </a:r>
          </a:p>
          <a:p>
            <a:r>
              <a:rPr lang="ru-RU" sz="2600" dirty="0" err="1" smtClean="0"/>
              <a:t>пгт</a:t>
            </a:r>
            <a:r>
              <a:rPr lang="ru-RU" sz="2600" dirty="0" smtClean="0"/>
              <a:t>. Нижние Вязовые, ул. Комсомольская, </a:t>
            </a:r>
            <a:r>
              <a:rPr lang="ru-RU" sz="2600" dirty="0" smtClean="0"/>
              <a:t>д.5</a:t>
            </a:r>
            <a:endParaRPr lang="ru-RU" sz="2600" dirty="0" smtClean="0"/>
          </a:p>
        </p:txBody>
      </p:sp>
    </p:spTree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1"/>
          <p:cNvSpPr txBox="1">
            <a:spLocks noGrp="1"/>
          </p:cNvSpPr>
          <p:nvPr/>
        </p:nvSpPr>
        <p:spPr>
          <a:xfrm>
            <a:off x="0" y="64008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/>
          <a:lstStyle/>
          <a:p>
            <a:pPr algn="ctr">
              <a:defRPr/>
            </a:pPr>
            <a:fld id="{09F4E173-467B-4CE8-8C6F-B7C5B0611C4F}" type="slidenum">
              <a:rPr lang="ru-RU" sz="1400">
                <a:solidFill>
                  <a:srgbClr val="FFFFFF"/>
                </a:solidFill>
                <a:latin typeface="+mj-lt"/>
                <a:ea typeface="+mj-ea"/>
                <a:cs typeface="+mj-cs"/>
              </a:rPr>
              <a:pPr algn="ctr">
                <a:defRPr/>
              </a:pPr>
              <a:t>52</a:t>
            </a:fld>
            <a:endParaRPr lang="ru-RU" sz="1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8" name="Object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100392" y="188640"/>
            <a:ext cx="8255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Герб РТ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9512" y="188640"/>
            <a:ext cx="792088" cy="803018"/>
          </a:xfrm>
          <a:prstGeom prst="rect">
            <a:avLst/>
          </a:prstGeom>
          <a:noFill/>
        </p:spPr>
      </p:pic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79512" y="1743098"/>
          <a:ext cx="8712969" cy="4566222"/>
        </p:xfrm>
        <a:graphic>
          <a:graphicData uri="http://schemas.openxmlformats.org/drawingml/2006/table">
            <a:tbl>
              <a:tblPr/>
              <a:tblGrid>
                <a:gridCol w="261171"/>
                <a:gridCol w="4779389"/>
                <a:gridCol w="1728192"/>
                <a:gridCol w="1944217"/>
              </a:tblGrid>
              <a:tr h="344868">
                <a:tc>
                  <a:txBody>
                    <a:bodyPr/>
                    <a:lstStyle/>
                    <a:p>
                      <a:pPr algn="l" fontAlgn="b"/>
                      <a:r>
                        <a:rPr lang="ru-RU" sz="2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7557" marR="7557" marT="75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2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МО</a:t>
                      </a:r>
                      <a:endParaRPr lang="ru-RU" sz="22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557" marR="7557" marT="7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2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Количество домов</a:t>
                      </a:r>
                    </a:p>
                  </a:txBody>
                  <a:tcPr marL="7557" marR="7557" marT="7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2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Количество квартир </a:t>
                      </a:r>
                    </a:p>
                  </a:txBody>
                  <a:tcPr marL="7557" marR="7557" marT="7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900" b="1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kumimoji="0" lang="ru-RU" sz="1900" b="1" i="0" u="none" strike="noStrike" kern="1200" dirty="0" err="1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Балтасинский</a:t>
                      </a:r>
                      <a:r>
                        <a:rPr kumimoji="0" lang="ru-RU" sz="1900" b="1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район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900" b="1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900" b="1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rgbClr val="BFBFB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900" b="1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kumimoji="0" lang="ru-RU" sz="1900" b="1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с. Ципья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900" b="1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900" b="1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</a:tr>
              <a:tr h="46213"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900" b="1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kumimoji="0" lang="ru-RU" sz="1900" b="1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Верхнеуслонский район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900" b="1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900" b="1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rgbClr val="BFBFBF"/>
                    </a:solidFill>
                  </a:tcPr>
                </a:tc>
              </a:tr>
              <a:tr h="63804"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900" b="1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kumimoji="0" lang="ru-RU" sz="1900" b="1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с. Верхний Услон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900" b="1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900" b="1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900" b="1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kumimoji="0" lang="ru-RU" sz="1900" b="1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п. Кирова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900" b="1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900" b="1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900" b="1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kumimoji="0" lang="ru-RU" sz="1900" b="1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с. </a:t>
                      </a:r>
                      <a:r>
                        <a:rPr kumimoji="0" lang="ru-RU" sz="1900" b="1" i="0" u="none" strike="noStrike" kern="1200" dirty="0" err="1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Шеланга</a:t>
                      </a:r>
                      <a:endParaRPr kumimoji="0" lang="ru-RU" sz="1900" b="1" i="0" u="none" strike="noStrike" kern="1200" dirty="0">
                        <a:solidFill>
                          <a:srgbClr val="0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900" b="1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900" b="1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88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</a:tr>
              <a:tr h="46193"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900" b="1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kumimoji="0" lang="ru-RU" sz="1900" b="1" i="0" u="none" strike="noStrike" kern="1200" dirty="0" err="1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Высокогорский</a:t>
                      </a:r>
                      <a:r>
                        <a:rPr kumimoji="0" lang="ru-RU" sz="1900" b="1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район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900" b="1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900" b="1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788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rgbClr val="BFBFBF"/>
                    </a:solidFill>
                  </a:tcPr>
                </a:tc>
              </a:tr>
              <a:tr h="61428"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900" b="1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kumimoji="0" lang="ru-RU" sz="1900" b="1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ж/</a:t>
                      </a:r>
                      <a:r>
                        <a:rPr kumimoji="0" lang="ru-RU" sz="1900" b="1" i="0" u="none" strike="noStrike" kern="1200" dirty="0" err="1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д</a:t>
                      </a:r>
                      <a:r>
                        <a:rPr kumimoji="0" lang="ru-RU" sz="1900" b="1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ст. Высокая Гора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900" b="1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900" b="1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900" b="1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kumimoji="0" lang="ru-RU" sz="1900" b="1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с. Высокая Гора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900" b="1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900" b="1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725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900" b="1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kumimoji="0" lang="ru-RU" sz="1900" b="1" i="0" u="none" strike="noStrike" kern="1200" dirty="0" err="1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Зеленодольский</a:t>
                      </a:r>
                      <a:r>
                        <a:rPr kumimoji="0" lang="ru-RU" sz="1900" b="1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район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900" b="1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900" b="1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388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rgbClr val="BFBFBF"/>
                    </a:solidFill>
                  </a:tcPr>
                </a:tc>
              </a:tr>
              <a:tr h="35125"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900" b="1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kumimoji="0" lang="ru-RU" sz="1900" b="1" i="0" u="none" strike="noStrike" kern="1200" dirty="0" err="1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пгт</a:t>
                      </a:r>
                      <a:r>
                        <a:rPr kumimoji="0" lang="ru-RU" sz="1900" b="1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. Васильево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900" b="1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900" b="1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388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50360"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900" b="1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kumimoji="0" lang="ru-RU" sz="1900" b="1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Пестречинский район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900" b="1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900" b="1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182187"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900" b="1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kumimoji="0" lang="ru-RU" sz="1900" b="1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с. Ленино-Кокушкино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900" b="1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900" b="1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</a:tr>
            </a:tbl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1331640" y="260648"/>
            <a:ext cx="654248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t"/>
            <a:r>
              <a:rPr lang="ru-RU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Перечень объектов включенных в Программу по переходу на поквартирные системы отопления жилых домов, установку блочных котельных в муниципальных образованиях Республики Татарстан на 2012 год.</a:t>
            </a:r>
            <a:endParaRPr lang="ru-RU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1"/>
          <p:cNvSpPr txBox="1">
            <a:spLocks noGrp="1"/>
          </p:cNvSpPr>
          <p:nvPr/>
        </p:nvSpPr>
        <p:spPr>
          <a:xfrm>
            <a:off x="0" y="64008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B1F83CCB-6F01-4783-B953-05E554496847}" type="slidenum">
              <a:rPr lang="ru-RU" sz="1400">
                <a:solidFill>
                  <a:srgbClr val="FFFFFF"/>
                </a:solidFill>
                <a:latin typeface="+mj-lt"/>
                <a:ea typeface="+mj-ea"/>
                <a:cs typeface="+mj-cs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53</a:t>
            </a:fld>
            <a:endParaRPr lang="ru-RU" sz="1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4339" name="Rectangle 109"/>
          <p:cNvSpPr>
            <a:spLocks noGrp="1"/>
          </p:cNvSpPr>
          <p:nvPr>
            <p:ph type="ctrTitle" idx="4294967295"/>
          </p:nvPr>
        </p:nvSpPr>
        <p:spPr>
          <a:xfrm>
            <a:off x="683568" y="-315416"/>
            <a:ext cx="7772400" cy="1470025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rgbClr val="0070C0"/>
                </a:solidFill>
              </a:rPr>
              <a:t>Предложения главам поселений Республики Татарстан </a:t>
            </a:r>
            <a:br>
              <a:rPr lang="ru-RU" sz="1800" b="1" dirty="0" smtClean="0">
                <a:solidFill>
                  <a:srgbClr val="0070C0"/>
                </a:solidFill>
              </a:rPr>
            </a:br>
            <a:r>
              <a:rPr lang="ru-RU" sz="1800" b="1" dirty="0" smtClean="0">
                <a:solidFill>
                  <a:srgbClr val="0070C0"/>
                </a:solidFill>
              </a:rPr>
              <a:t>по проведению санитарно-экологического двухмесячника</a:t>
            </a:r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</a:rPr>
              <a:t>  </a:t>
            </a:r>
          </a:p>
        </p:txBody>
      </p:sp>
      <p:sp>
        <p:nvSpPr>
          <p:cNvPr id="14340" name="Rectangle 110"/>
          <p:cNvSpPr>
            <a:spLocks noGrp="1"/>
          </p:cNvSpPr>
          <p:nvPr>
            <p:ph type="subTitle" idx="4294967295"/>
          </p:nvPr>
        </p:nvSpPr>
        <p:spPr>
          <a:xfrm>
            <a:off x="467544" y="1196876"/>
            <a:ext cx="8351837" cy="5112444"/>
          </a:xfrm>
        </p:spPr>
        <p:txBody>
          <a:bodyPr>
            <a:noAutofit/>
          </a:bodyPr>
          <a:lstStyle/>
          <a:p>
            <a:pPr marL="609600" indent="-609600" algn="just">
              <a:lnSpc>
                <a:spcPct val="90000"/>
              </a:lnSpc>
              <a:buFont typeface="Arial" charset="0"/>
              <a:buAutoNum type="arabicPeriod"/>
            </a:pPr>
            <a:r>
              <a:rPr lang="ru-RU" sz="2000" b="1" dirty="0" smtClean="0">
                <a:latin typeface="Times New Roman" pitchFamily="18" charset="0"/>
              </a:rPr>
              <a:t>Создание специальной рабочей группы, осуществляющей контроль за проведением санитарно-экологического двухмесячника;</a:t>
            </a:r>
          </a:p>
          <a:p>
            <a:pPr marL="609600" indent="-609600" algn="just">
              <a:lnSpc>
                <a:spcPct val="90000"/>
              </a:lnSpc>
              <a:buFont typeface="Arial" charset="0"/>
              <a:buAutoNum type="arabicPeriod"/>
            </a:pPr>
            <a:r>
              <a:rPr lang="ru-RU" sz="2000" b="1" dirty="0" smtClean="0">
                <a:latin typeface="Times New Roman" pitchFamily="18" charset="0"/>
              </a:rPr>
              <a:t>Обеспечение ликвидации мест несанкционированного размещения отходов на подведомственных территориях;</a:t>
            </a:r>
          </a:p>
          <a:p>
            <a:pPr marL="609600" indent="-609600" algn="just">
              <a:lnSpc>
                <a:spcPct val="90000"/>
              </a:lnSpc>
              <a:buFont typeface="Arial" charset="0"/>
              <a:buAutoNum type="arabicPeriod"/>
            </a:pPr>
            <a:r>
              <a:rPr lang="ru-RU" sz="2000" b="1" dirty="0" smtClean="0">
                <a:latin typeface="Times New Roman" pitchFamily="18" charset="0"/>
              </a:rPr>
              <a:t>Оказание содействия в обеспечении участников двухмесячника достаточным количеством транспортных средств, необходимых для вывоза отходов на полигоны ТБО;</a:t>
            </a:r>
          </a:p>
          <a:p>
            <a:pPr marL="609600" indent="-609600" algn="just">
              <a:lnSpc>
                <a:spcPct val="90000"/>
              </a:lnSpc>
              <a:buFont typeface="Arial" charset="0"/>
              <a:buAutoNum type="arabicPeriod"/>
            </a:pPr>
            <a:r>
              <a:rPr lang="ru-RU" sz="2000" b="1" dirty="0" smtClean="0">
                <a:latin typeface="Times New Roman" pitchFamily="18" charset="0"/>
              </a:rPr>
              <a:t>Закрепление за промышленными предприятиями и организациями конкретных территорий;</a:t>
            </a:r>
          </a:p>
          <a:p>
            <a:pPr marL="609600" indent="-609600" algn="just">
              <a:lnSpc>
                <a:spcPct val="90000"/>
              </a:lnSpc>
              <a:buFont typeface="Arial" charset="0"/>
              <a:buAutoNum type="arabicPeriod"/>
            </a:pPr>
            <a:r>
              <a:rPr lang="ru-RU" sz="2000" b="1" dirty="0" smtClean="0">
                <a:latin typeface="Times New Roman" pitchFamily="18" charset="0"/>
              </a:rPr>
              <a:t>Привлечение молодежных, общественных и волонтерских организаций к проведению работ по очистке территории;</a:t>
            </a:r>
          </a:p>
          <a:p>
            <a:pPr marL="609600" indent="-609600" algn="just">
              <a:lnSpc>
                <a:spcPct val="90000"/>
              </a:lnSpc>
              <a:buFont typeface="Arial" charset="0"/>
              <a:buAutoNum type="arabicPeriod"/>
            </a:pPr>
            <a:r>
              <a:rPr lang="ru-RU" sz="2000" b="1" dirty="0" smtClean="0">
                <a:latin typeface="Times New Roman" pitchFamily="18" charset="0"/>
              </a:rPr>
              <a:t>Решение вопроса о выделении средств на утилизацию отходов, собранных в ходе проведения санитарно-экологического двухмесячника.</a:t>
            </a:r>
          </a:p>
          <a:p>
            <a:pPr marL="609600" indent="-609600" algn="just">
              <a:lnSpc>
                <a:spcPct val="90000"/>
              </a:lnSpc>
              <a:buFont typeface="Arial" charset="0"/>
              <a:buAutoNum type="arabicPeriod"/>
            </a:pPr>
            <a:r>
              <a:rPr lang="ru-RU" sz="2000" b="1" dirty="0" smtClean="0">
                <a:latin typeface="Times New Roman" pitchFamily="18" charset="0"/>
              </a:rPr>
              <a:t>Своевременное предоставление отчетной информации в соответствии с направленными запросами.</a:t>
            </a:r>
          </a:p>
          <a:p>
            <a:pPr marL="609600" indent="-609600" algn="just">
              <a:lnSpc>
                <a:spcPct val="90000"/>
              </a:lnSpc>
              <a:buFont typeface="Arial" charset="0"/>
              <a:buNone/>
            </a:pPr>
            <a:endParaRPr lang="ru-RU" sz="2000" b="1" dirty="0" smtClean="0">
              <a:latin typeface="Times New Roman" pitchFamily="18" charset="0"/>
            </a:endParaRPr>
          </a:p>
          <a:p>
            <a:pPr marL="609600" indent="-609600" algn="just">
              <a:lnSpc>
                <a:spcPct val="90000"/>
              </a:lnSpc>
              <a:buFont typeface="Arial" charset="0"/>
              <a:buNone/>
            </a:pPr>
            <a:endParaRPr lang="ru-RU" sz="2000" b="1" dirty="0" smtClean="0">
              <a:latin typeface="Times New Roman" pitchFamily="18" charset="0"/>
            </a:endParaRPr>
          </a:p>
        </p:txBody>
      </p:sp>
      <p:pic>
        <p:nvPicPr>
          <p:cNvPr id="6" name="Object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100392" y="188640"/>
            <a:ext cx="8255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Герб РТ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9512" y="188640"/>
            <a:ext cx="792088" cy="80301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Номер слайда 1"/>
          <p:cNvSpPr txBox="1">
            <a:spLocks noGrp="1"/>
          </p:cNvSpPr>
          <p:nvPr/>
        </p:nvSpPr>
        <p:spPr>
          <a:xfrm>
            <a:off x="0" y="64008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/>
          <a:lstStyle/>
          <a:p>
            <a:pPr algn="ctr">
              <a:defRPr/>
            </a:pPr>
            <a:fld id="{484863D1-79D1-494D-956E-79E559061356}" type="slidenum">
              <a:rPr lang="ru-RU" sz="1400">
                <a:solidFill>
                  <a:srgbClr val="FFFFFF"/>
                </a:solidFill>
                <a:latin typeface="+mj-lt"/>
                <a:ea typeface="+mj-ea"/>
                <a:cs typeface="+mj-cs"/>
              </a:rPr>
              <a:pPr algn="ctr">
                <a:defRPr/>
              </a:pPr>
              <a:t>54</a:t>
            </a:fld>
            <a:endParaRPr lang="ru-RU" sz="1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Прямоугольник 1"/>
          <p:cNvSpPr>
            <a:spLocks noChangeArrowheads="1"/>
          </p:cNvSpPr>
          <p:nvPr/>
        </p:nvSpPr>
        <p:spPr bwMode="auto">
          <a:xfrm>
            <a:off x="0" y="476672"/>
            <a:ext cx="5688632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</a:t>
            </a:r>
          </a:p>
          <a:p>
            <a:pPr algn="ctr"/>
            <a:r>
              <a:rPr lang="ru-RU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внимание!</a:t>
            </a:r>
          </a:p>
        </p:txBody>
      </p:sp>
      <p:pic>
        <p:nvPicPr>
          <p:cNvPr id="14" name="Object 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100392" y="188640"/>
            <a:ext cx="8255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 descr="Герб РТ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79512" y="188640"/>
            <a:ext cx="792088" cy="80301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8087" y="476672"/>
            <a:ext cx="8735275" cy="561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Object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100392" y="188640"/>
            <a:ext cx="8255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омер слайда 1"/>
          <p:cNvSpPr txBox="1">
            <a:spLocks noGrp="1"/>
          </p:cNvSpPr>
          <p:nvPr/>
        </p:nvSpPr>
        <p:spPr>
          <a:xfrm>
            <a:off x="0" y="64008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/>
          <a:lstStyle/>
          <a:p>
            <a:pPr algn="ctr">
              <a:defRPr/>
            </a:pPr>
            <a:fld id="{484863D1-79D1-494D-956E-79E559061356}" type="slidenum">
              <a:rPr lang="ru-RU" sz="1400">
                <a:solidFill>
                  <a:srgbClr val="FFFFFF"/>
                </a:solidFill>
                <a:latin typeface="+mj-lt"/>
                <a:ea typeface="+mj-ea"/>
                <a:cs typeface="+mj-cs"/>
              </a:rPr>
              <a:pPr algn="ctr">
                <a:defRPr/>
              </a:pPr>
              <a:t>6</a:t>
            </a:fld>
            <a:endParaRPr lang="ru-RU" sz="1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Picture 2" descr="Герб РТ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9512" y="188640"/>
            <a:ext cx="792088" cy="80301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339752" y="6309320"/>
            <a:ext cx="50016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Проектное предложение</a:t>
            </a:r>
            <a:endParaRPr lang="ru-RU" sz="2800" b="1" dirty="0"/>
          </a:p>
        </p:txBody>
      </p:sp>
    </p:spTree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100392" y="188640"/>
            <a:ext cx="8255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омер слайда 1"/>
          <p:cNvSpPr txBox="1">
            <a:spLocks noGrp="1"/>
          </p:cNvSpPr>
          <p:nvPr/>
        </p:nvSpPr>
        <p:spPr>
          <a:xfrm>
            <a:off x="0" y="64008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/>
          <a:lstStyle/>
          <a:p>
            <a:pPr algn="ctr">
              <a:defRPr/>
            </a:pPr>
            <a:fld id="{484863D1-79D1-494D-956E-79E559061356}" type="slidenum">
              <a:rPr lang="ru-RU" sz="1400">
                <a:solidFill>
                  <a:srgbClr val="FFFFFF"/>
                </a:solidFill>
                <a:latin typeface="+mj-lt"/>
                <a:ea typeface="+mj-ea"/>
                <a:cs typeface="+mj-cs"/>
              </a:rPr>
              <a:pPr algn="ctr">
                <a:defRPr/>
              </a:pPr>
              <a:t>7</a:t>
            </a:fld>
            <a:endParaRPr lang="ru-RU" sz="1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Picture 2" descr="Герб РТ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9512" y="188640"/>
            <a:ext cx="792088" cy="803018"/>
          </a:xfrm>
          <a:prstGeom prst="rect">
            <a:avLst/>
          </a:prstGeom>
          <a:noFill/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457200" y="188640"/>
            <a:ext cx="8229600" cy="99412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Программа строительства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сельских клубов 2012 г. 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1115616" y="1268760"/>
            <a:ext cx="7272808" cy="5141168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buFont typeface="Arial" pitchFamily="34" charset="0"/>
              <a:buChar char="•"/>
            </a:pPr>
            <a:r>
              <a:rPr lang="ru-RU" sz="2000" b="1" dirty="0" smtClean="0"/>
              <a:t> Арский МО РТ: с. </a:t>
            </a:r>
            <a:r>
              <a:rPr lang="ru-RU" sz="2000" b="1" dirty="0" err="1" smtClean="0"/>
              <a:t>Тюбяк-Чекурча</a:t>
            </a:r>
            <a:r>
              <a:rPr lang="ru-RU" sz="2000" b="1" dirty="0" smtClean="0"/>
              <a:t> </a:t>
            </a:r>
          </a:p>
          <a:p>
            <a:pPr lvl="0"/>
            <a:r>
              <a:rPr lang="ru-RU" sz="2000" dirty="0" smtClean="0">
                <a:solidFill>
                  <a:srgbClr val="00B050"/>
                </a:solidFill>
              </a:rPr>
              <a:t>Стоимость – 9,8 млн. рублей.</a:t>
            </a:r>
          </a:p>
          <a:p>
            <a:pPr lvl="0">
              <a:buFont typeface="Arial" pitchFamily="34" charset="0"/>
              <a:buChar char="•"/>
            </a:pPr>
            <a:r>
              <a:rPr lang="ru-RU" sz="2000" b="1" dirty="0" smtClean="0"/>
              <a:t> </a:t>
            </a:r>
            <a:r>
              <a:rPr lang="ru-RU" sz="2000" b="1" dirty="0" err="1" smtClean="0"/>
              <a:t>Атнинский</a:t>
            </a:r>
            <a:r>
              <a:rPr lang="ru-RU" sz="2000" b="1" dirty="0" smtClean="0"/>
              <a:t> МО РТ: д. Нижние </a:t>
            </a:r>
            <a:r>
              <a:rPr lang="ru-RU" sz="2000" b="1" dirty="0" err="1" smtClean="0"/>
              <a:t>Береске</a:t>
            </a:r>
            <a:r>
              <a:rPr lang="ru-RU" sz="2000" b="1" dirty="0" smtClean="0"/>
              <a:t> </a:t>
            </a:r>
          </a:p>
          <a:p>
            <a:pPr lvl="0"/>
            <a:r>
              <a:rPr lang="ru-RU" sz="2000" dirty="0" smtClean="0">
                <a:solidFill>
                  <a:srgbClr val="00B050"/>
                </a:solidFill>
              </a:rPr>
              <a:t>Стоимость – 9,8 млн. рублей.</a:t>
            </a:r>
          </a:p>
          <a:p>
            <a:pPr lvl="0">
              <a:buFont typeface="Arial" pitchFamily="34" charset="0"/>
              <a:buChar char="•"/>
            </a:pPr>
            <a:r>
              <a:rPr lang="ru-RU" sz="2000" b="1" dirty="0" smtClean="0"/>
              <a:t> </a:t>
            </a:r>
            <a:r>
              <a:rPr lang="ru-RU" sz="2000" b="1" dirty="0" err="1" smtClean="0"/>
              <a:t>Балтасинский</a:t>
            </a:r>
            <a:r>
              <a:rPr lang="ru-RU" sz="2000" b="1" dirty="0" smtClean="0"/>
              <a:t> МО РТ: д. Алан </a:t>
            </a:r>
          </a:p>
          <a:p>
            <a:pPr lvl="0"/>
            <a:r>
              <a:rPr lang="ru-RU" sz="2000" dirty="0" smtClean="0">
                <a:solidFill>
                  <a:srgbClr val="00B050"/>
                </a:solidFill>
              </a:rPr>
              <a:t>Стоимость – 9,8 млн. рублей.</a:t>
            </a:r>
          </a:p>
          <a:p>
            <a:pPr lvl="0">
              <a:buFont typeface="Arial" pitchFamily="34" charset="0"/>
              <a:buChar char="•"/>
            </a:pPr>
            <a:r>
              <a:rPr lang="ru-RU" sz="2000" b="1" dirty="0" smtClean="0"/>
              <a:t> </a:t>
            </a:r>
            <a:r>
              <a:rPr lang="ru-RU" sz="2000" b="1" dirty="0" err="1" smtClean="0"/>
              <a:t>Верхнеуслонский</a:t>
            </a:r>
            <a:r>
              <a:rPr lang="ru-RU" sz="2000" b="1" dirty="0" smtClean="0"/>
              <a:t> МО РТ: с. Введенская Слобода</a:t>
            </a:r>
          </a:p>
          <a:p>
            <a:pPr lvl="0"/>
            <a:r>
              <a:rPr lang="ru-RU" sz="2000" dirty="0" smtClean="0">
                <a:solidFill>
                  <a:srgbClr val="00B050"/>
                </a:solidFill>
              </a:rPr>
              <a:t>Стоимость – 9,8 млн. рублей.</a:t>
            </a:r>
          </a:p>
          <a:p>
            <a:pPr lvl="0">
              <a:buFont typeface="Arial" pitchFamily="34" charset="0"/>
              <a:buChar char="•"/>
            </a:pPr>
            <a:r>
              <a:rPr lang="ru-RU" sz="2000" b="1" dirty="0" smtClean="0"/>
              <a:t> </a:t>
            </a:r>
            <a:r>
              <a:rPr lang="ru-RU" sz="2000" b="1" dirty="0" err="1" smtClean="0"/>
              <a:t>Высокогорский</a:t>
            </a:r>
            <a:r>
              <a:rPr lang="ru-RU" sz="2000" b="1" dirty="0" smtClean="0"/>
              <a:t> МО РТ: с. Дубьязы </a:t>
            </a:r>
          </a:p>
          <a:p>
            <a:pPr lvl="0"/>
            <a:r>
              <a:rPr lang="ru-RU" sz="2000" dirty="0" smtClean="0">
                <a:solidFill>
                  <a:srgbClr val="00B050"/>
                </a:solidFill>
              </a:rPr>
              <a:t>Стоимость – 9,4 млн. рублей.</a:t>
            </a:r>
          </a:p>
          <a:p>
            <a:pPr lvl="0">
              <a:buFont typeface="Arial" pitchFamily="34" charset="0"/>
              <a:buChar char="•"/>
            </a:pPr>
            <a:r>
              <a:rPr lang="ru-RU" sz="2000" b="1" dirty="0" smtClean="0"/>
              <a:t> </a:t>
            </a:r>
            <a:r>
              <a:rPr lang="ru-RU" sz="2000" b="1" dirty="0" err="1" smtClean="0"/>
              <a:t>Зеленодольский</a:t>
            </a:r>
            <a:r>
              <a:rPr lang="ru-RU" sz="2000" b="1" dirty="0" smtClean="0"/>
              <a:t> МО РТ: с. Нижние Вязовые </a:t>
            </a:r>
          </a:p>
          <a:p>
            <a:pPr lvl="0"/>
            <a:r>
              <a:rPr lang="ru-RU" sz="2000" dirty="0" smtClean="0">
                <a:solidFill>
                  <a:srgbClr val="00B050"/>
                </a:solidFill>
              </a:rPr>
              <a:t>Стоимость – 9,4 млн. рублей.</a:t>
            </a:r>
          </a:p>
          <a:p>
            <a:pPr lvl="0">
              <a:buFont typeface="Arial" pitchFamily="34" charset="0"/>
              <a:buChar char="•"/>
            </a:pPr>
            <a:r>
              <a:rPr lang="ru-RU" sz="2000" dirty="0" smtClean="0"/>
              <a:t> </a:t>
            </a:r>
            <a:r>
              <a:rPr lang="ru-RU" sz="2000" b="1" dirty="0" err="1" smtClean="0"/>
              <a:t>Лаишевский</a:t>
            </a:r>
            <a:r>
              <a:rPr lang="ru-RU" sz="2000" b="1" dirty="0" smtClean="0"/>
              <a:t> МО РТ: с. </a:t>
            </a:r>
            <a:r>
              <a:rPr lang="ru-RU" sz="2000" b="1" dirty="0" err="1" smtClean="0"/>
              <a:t>Нармонка</a:t>
            </a:r>
            <a:endParaRPr lang="ru-RU" sz="2000" b="1" dirty="0" smtClean="0"/>
          </a:p>
          <a:p>
            <a:r>
              <a:rPr lang="ru-RU" sz="2000" dirty="0" smtClean="0">
                <a:solidFill>
                  <a:srgbClr val="00B050"/>
                </a:solidFill>
              </a:rPr>
              <a:t>Стоимость – 9,8 млн. рублей.</a:t>
            </a:r>
          </a:p>
          <a:p>
            <a:pPr lvl="0">
              <a:buFont typeface="Arial" pitchFamily="34" charset="0"/>
              <a:buChar char="•"/>
            </a:pPr>
            <a:r>
              <a:rPr lang="ru-RU" sz="2000" dirty="0" smtClean="0"/>
              <a:t> </a:t>
            </a:r>
            <a:r>
              <a:rPr lang="ru-RU" sz="2000" b="1" dirty="0" err="1" smtClean="0"/>
              <a:t>Пестречинский</a:t>
            </a:r>
            <a:r>
              <a:rPr lang="ru-RU" sz="2000" b="1" dirty="0" smtClean="0"/>
              <a:t> МО РТ: с. </a:t>
            </a:r>
            <a:r>
              <a:rPr lang="ru-RU" sz="2000" b="1" dirty="0" err="1" smtClean="0"/>
              <a:t>Кибячи</a:t>
            </a:r>
            <a:endParaRPr lang="ru-RU" sz="2000" b="1" dirty="0" smtClean="0"/>
          </a:p>
          <a:p>
            <a:r>
              <a:rPr lang="ru-RU" sz="2000" dirty="0" smtClean="0">
                <a:solidFill>
                  <a:srgbClr val="00B050"/>
                </a:solidFill>
              </a:rPr>
              <a:t>Стоимость – 9,8 млн. рублей.</a:t>
            </a:r>
          </a:p>
          <a:p>
            <a:endParaRPr lang="ru-RU" sz="2400" dirty="0" smtClean="0">
              <a:solidFill>
                <a:srgbClr val="00B050"/>
              </a:solidFill>
            </a:endParaRPr>
          </a:p>
          <a:p>
            <a:endParaRPr lang="ru-RU" sz="2400" dirty="0" smtClean="0">
              <a:solidFill>
                <a:srgbClr val="00B050"/>
              </a:solidFill>
            </a:endParaRPr>
          </a:p>
          <a:p>
            <a:pPr lvl="0"/>
            <a:r>
              <a:rPr lang="ru-RU" sz="2400" b="1" dirty="0" smtClean="0"/>
              <a:t> </a:t>
            </a:r>
          </a:p>
        </p:txBody>
      </p:sp>
    </p:spTree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100392" y="188640"/>
            <a:ext cx="8255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омер слайда 1"/>
          <p:cNvSpPr txBox="1">
            <a:spLocks noGrp="1"/>
          </p:cNvSpPr>
          <p:nvPr/>
        </p:nvSpPr>
        <p:spPr>
          <a:xfrm>
            <a:off x="0" y="64008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/>
          <a:lstStyle/>
          <a:p>
            <a:pPr algn="ctr">
              <a:defRPr/>
            </a:pPr>
            <a:fld id="{484863D1-79D1-494D-956E-79E559061356}" type="slidenum">
              <a:rPr lang="ru-RU" sz="1400">
                <a:solidFill>
                  <a:srgbClr val="FFFFFF"/>
                </a:solidFill>
                <a:latin typeface="+mj-lt"/>
                <a:ea typeface="+mj-ea"/>
                <a:cs typeface="+mj-cs"/>
              </a:rPr>
              <a:pPr algn="ctr">
                <a:defRPr/>
              </a:pPr>
              <a:t>8</a:t>
            </a:fld>
            <a:endParaRPr lang="ru-RU" sz="1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Picture 2" descr="Герб РТ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9512" y="188640"/>
            <a:ext cx="792088" cy="803018"/>
          </a:xfrm>
          <a:prstGeom prst="rect">
            <a:avLst/>
          </a:prstGeom>
          <a:noFill/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457200" y="188640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Программа «Доступная среда»</a:t>
            </a:r>
            <a:endParaRPr kumimoji="0" lang="ru-RU" sz="33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7" name="Содержимое 3"/>
          <p:cNvGraphicFramePr>
            <a:graphicFrameLocks/>
          </p:cNvGraphicFramePr>
          <p:nvPr/>
        </p:nvGraphicFramePr>
        <p:xfrm>
          <a:off x="251520" y="1600200"/>
          <a:ext cx="8712968" cy="3989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240"/>
                <a:gridCol w="1626478"/>
                <a:gridCol w="1856932"/>
                <a:gridCol w="2010354"/>
                <a:gridCol w="1058964"/>
              </a:tblGrid>
              <a:tr h="734823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Наименование программы,</a:t>
                      </a:r>
                      <a:r>
                        <a:rPr lang="ru-RU" sz="1200" baseline="0" dirty="0" smtClean="0"/>
                        <a:t> проекта, мероприятия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Сроки реализации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err="1" smtClean="0"/>
                        <a:t>Госзаказчик</a:t>
                      </a:r>
                      <a:r>
                        <a:rPr lang="ru-RU" sz="1200" dirty="0" smtClean="0"/>
                        <a:t>, </a:t>
                      </a:r>
                      <a:r>
                        <a:rPr lang="ru-RU" sz="1200" dirty="0" err="1" smtClean="0"/>
                        <a:t>отвественный</a:t>
                      </a:r>
                      <a:r>
                        <a:rPr lang="ru-RU" sz="1200" dirty="0" smtClean="0"/>
                        <a:t> исполнитель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Орган и дата утверждения программы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Заявлено (тыс.руб.)</a:t>
                      </a:r>
                      <a:endParaRPr lang="ru-RU" sz="1200" dirty="0"/>
                    </a:p>
                  </a:txBody>
                  <a:tcPr anchor="ctr"/>
                </a:tc>
              </a:tr>
              <a:tr h="3254217"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Долгосрочная целевая программа Республики Татарстан </a:t>
                      </a:r>
                    </a:p>
                    <a:p>
                      <a:pPr algn="ctr"/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«Доступная среда» на 2011-2015 годы</a:t>
                      </a:r>
                      <a:endParaRPr lang="ru-RU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этап – 2011-2012 г.</a:t>
                      </a:r>
                    </a:p>
                    <a:p>
                      <a:pPr algn="ctr"/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II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этап – 2013-2015 г.</a:t>
                      </a:r>
                      <a:endParaRPr lang="ru-RU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Кабинет Министров РТ,</a:t>
                      </a:r>
                    </a:p>
                    <a:p>
                      <a:pPr algn="ctr"/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Министерство труда, занятости и социальной защиты РТ</a:t>
                      </a:r>
                      <a:endParaRPr lang="ru-RU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Утверждена постановлением КМ РТ </a:t>
                      </a:r>
                    </a:p>
                    <a:p>
                      <a:pPr algn="ctr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от 22.09.2011 №786, </a:t>
                      </a:r>
                    </a:p>
                    <a:p>
                      <a:pPr algn="ctr"/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от 04.10.2011 №827 о внесении изменений</a:t>
                      </a:r>
                      <a:endParaRPr lang="ru-RU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283 056</a:t>
                      </a:r>
                    </a:p>
                    <a:p>
                      <a:pPr algn="ctr"/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2012 г.</a:t>
                      </a:r>
                      <a:endParaRPr lang="ru-RU" sz="1800" dirty="0"/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100392" y="188640"/>
            <a:ext cx="8255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омер слайда 1"/>
          <p:cNvSpPr txBox="1">
            <a:spLocks noGrp="1"/>
          </p:cNvSpPr>
          <p:nvPr/>
        </p:nvSpPr>
        <p:spPr>
          <a:xfrm>
            <a:off x="0" y="64008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/>
          <a:lstStyle/>
          <a:p>
            <a:pPr algn="ctr">
              <a:defRPr/>
            </a:pPr>
            <a:fld id="{484863D1-79D1-494D-956E-79E559061356}" type="slidenum">
              <a:rPr lang="ru-RU" sz="1400">
                <a:solidFill>
                  <a:srgbClr val="FFFFFF"/>
                </a:solidFill>
                <a:latin typeface="+mj-lt"/>
                <a:ea typeface="+mj-ea"/>
                <a:cs typeface="+mj-cs"/>
              </a:rPr>
              <a:pPr algn="ctr">
                <a:defRPr/>
              </a:pPr>
              <a:t>9</a:t>
            </a:fld>
            <a:endParaRPr lang="ru-RU" sz="1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Picture 2" descr="Герб РТ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9512" y="188640"/>
            <a:ext cx="792088" cy="803018"/>
          </a:xfrm>
          <a:prstGeom prst="rect">
            <a:avLst/>
          </a:prstGeom>
          <a:noFill/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457200" y="457795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Программа «Доступная среда»</a:t>
            </a:r>
            <a:endParaRPr kumimoji="0" lang="ru-RU" sz="33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Содержимое 2"/>
          <p:cNvSpPr txBox="1">
            <a:spLocks/>
          </p:cNvSpPr>
          <p:nvPr/>
        </p:nvSpPr>
        <p:spPr>
          <a:xfrm>
            <a:off x="457200" y="1268760"/>
            <a:ext cx="8229600" cy="5040560"/>
          </a:xfrm>
          <a:prstGeom prst="rect">
            <a:avLst/>
          </a:prstGeom>
        </p:spPr>
        <p:txBody>
          <a:bodyPr>
            <a:no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Количество объектов – 101 шт.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ru-RU" sz="20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Виды выполняемых работ:</a:t>
            </a:r>
          </a:p>
          <a:p>
            <a:pPr marL="731520" lvl="1" indent="-274320">
              <a:spcBef>
                <a:spcPct val="20000"/>
              </a:spcBef>
              <a:buClr>
                <a:schemeClr val="accent1"/>
              </a:buClr>
              <a:buSzPct val="85000"/>
              <a:buFontTx/>
              <a:buChar char="-"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входные группы в виде пандусов</a:t>
            </a:r>
          </a:p>
          <a:p>
            <a:pPr marL="731520" lvl="1" indent="-274320">
              <a:spcBef>
                <a:spcPct val="20000"/>
              </a:spcBef>
              <a:buClr>
                <a:schemeClr val="accent1"/>
              </a:buClr>
              <a:buSzPct val="85000"/>
              <a:buFontTx/>
              <a:buChar char="-"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тактильные плитки</a:t>
            </a:r>
          </a:p>
          <a:p>
            <a:pPr marL="731520" lvl="1" indent="-274320">
              <a:spcBef>
                <a:spcPct val="20000"/>
              </a:spcBef>
              <a:buClr>
                <a:schemeClr val="accent1"/>
              </a:buClr>
              <a:buSzPct val="85000"/>
              <a:buFontTx/>
              <a:buChar char="-"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информационные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указатели</a:t>
            </a:r>
          </a:p>
          <a:p>
            <a:pPr marL="731520" lvl="1" indent="-274320">
              <a:spcBef>
                <a:spcPct val="20000"/>
              </a:spcBef>
              <a:buClr>
                <a:schemeClr val="accent1"/>
              </a:buClr>
              <a:buSzPct val="85000"/>
              <a:buFontTx/>
              <a:buChar char="-"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оборудованные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переходы через дорогу </a:t>
            </a:r>
          </a:p>
          <a:p>
            <a:pPr marL="731520" lvl="1" indent="-274320">
              <a:spcBef>
                <a:spcPct val="20000"/>
              </a:spcBef>
              <a:buClr>
                <a:schemeClr val="accent1"/>
              </a:buClr>
              <a:buSzPct val="85000"/>
              <a:buFontTx/>
              <a:buChar char="-"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специальные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лифты и подъемники в существующих зданиях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ru-RU" sz="20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Группы инвалидов:</a:t>
            </a:r>
          </a:p>
          <a:p>
            <a:pPr marL="731520" lvl="1" indent="-274320">
              <a:spcBef>
                <a:spcPct val="20000"/>
              </a:spcBef>
              <a:buClr>
                <a:schemeClr val="accent1"/>
              </a:buClr>
              <a:buSzPct val="85000"/>
              <a:buFontTx/>
              <a:buChar char="-"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Незрячие</a:t>
            </a:r>
          </a:p>
          <a:p>
            <a:pPr marL="731520" lvl="1" indent="-274320">
              <a:spcBef>
                <a:spcPct val="20000"/>
              </a:spcBef>
              <a:buClr>
                <a:schemeClr val="accent1"/>
              </a:buClr>
              <a:buSzPct val="85000"/>
              <a:buFontTx/>
              <a:buChar char="-"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Слабослышащие</a:t>
            </a:r>
          </a:p>
          <a:p>
            <a:pPr marL="731520" lvl="1" indent="-274320">
              <a:spcBef>
                <a:spcPct val="20000"/>
              </a:spcBef>
              <a:buClr>
                <a:schemeClr val="accent1"/>
              </a:buClr>
              <a:buSzPct val="85000"/>
              <a:buFontTx/>
              <a:buChar char="-"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Опорные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Tx/>
              <a:buChar char="-"/>
              <a:tabLst/>
              <a:defRPr/>
            </a:pP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Overr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theme/theme1.xml><?xml version="1.0" encoding="utf-8"?>
<a:theme xmlns:a="http://schemas.openxmlformats.org/drawingml/2006/main" name="Corinthian columns design template">
  <a:themeElements>
    <a:clrScheme name="Тема Office 11">
      <a:dk1>
        <a:srgbClr val="3E3E5C"/>
      </a:dk1>
      <a:lt1>
        <a:srgbClr val="FFFFFF"/>
      </a:lt1>
      <a:dk2>
        <a:srgbClr val="666699"/>
      </a:dk2>
      <a:lt2>
        <a:srgbClr val="FFFFFF"/>
      </a:lt2>
      <a:accent1>
        <a:srgbClr val="60597B"/>
      </a:accent1>
      <a:accent2>
        <a:srgbClr val="6666FF"/>
      </a:accent2>
      <a:accent3>
        <a:srgbClr val="B8B8CA"/>
      </a:accent3>
      <a:accent4>
        <a:srgbClr val="DADADA"/>
      </a:accent4>
      <a:accent5>
        <a:srgbClr val="B6B5BF"/>
      </a:accent5>
      <a:accent6>
        <a:srgbClr val="5C5CE7"/>
      </a:accent6>
      <a:hlink>
        <a:srgbClr val="99CCFF"/>
      </a:hlink>
      <a:folHlink>
        <a:srgbClr val="FFFF99"/>
      </a:folHlink>
    </a:clrScheme>
    <a:fontScheme name="Тема Office">
      <a:majorFont>
        <a:latin typeface="Palatino Linotype"/>
        <a:ea typeface=""/>
        <a:cs typeface=""/>
      </a:majorFont>
      <a:minorFont>
        <a:latin typeface="Palatino Linotype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Аспект">
    <a:dk1>
      <a:sysClr val="windowText" lastClr="000000"/>
    </a:dk1>
    <a:lt1>
      <a:sysClr val="window" lastClr="FFFFFF"/>
    </a:lt1>
    <a:dk2>
      <a:srgbClr val="323232"/>
    </a:dk2>
    <a:lt2>
      <a:srgbClr val="E3DED1"/>
    </a:lt2>
    <a:accent1>
      <a:srgbClr val="F07F09"/>
    </a:accent1>
    <a:accent2>
      <a:srgbClr val="9F2936"/>
    </a:accent2>
    <a:accent3>
      <a:srgbClr val="1B587C"/>
    </a:accent3>
    <a:accent4>
      <a:srgbClr val="4E8542"/>
    </a:accent4>
    <a:accent5>
      <a:srgbClr val="604878"/>
    </a:accent5>
    <a:accent6>
      <a:srgbClr val="C19859"/>
    </a:accent6>
    <a:hlink>
      <a:srgbClr val="6B9F25"/>
    </a:hlink>
    <a:folHlink>
      <a:srgbClr val="B26B02"/>
    </a:folHlink>
  </a:clrScheme>
  <a:fontScheme name="Аспект">
    <a:majorFont>
      <a:latin typeface="Verdana"/>
      <a:ea typeface=""/>
      <a:cs typeface=""/>
      <a:font script="Jpan" typeface="ＭＳ ゴシック"/>
      <a:font script="Hang" typeface="굴림"/>
      <a:font script="Hans" typeface="微软雅黑"/>
      <a:font script="Hant" typeface="微軟正黑體"/>
      <a:font script="Arab" typeface="Tahoma"/>
      <a:font script="Hebr" typeface="Tahoma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</a:majorFont>
    <a:minorFont>
      <a:latin typeface="Verdana"/>
      <a:ea typeface=""/>
      <a:cs typeface=""/>
      <a:font script="Jpan" typeface="ＭＳ ゴシック"/>
      <a:font script="Hang" typeface="굴림"/>
      <a:font script="Hans" typeface="微软雅黑"/>
      <a:font script="Hant" typeface="微軟正黑體"/>
      <a:font script="Arab" typeface="Tahoma"/>
      <a:font script="Hebr" typeface="Tahoma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</a:minorFont>
  </a:fontScheme>
  <a:fmtScheme name="Аспект">
    <a:fillStyleLst>
      <a:solidFill>
        <a:schemeClr val="phClr"/>
      </a:solidFill>
      <a:gradFill rotWithShape="1">
        <a:gsLst>
          <a:gs pos="0">
            <a:schemeClr val="phClr">
              <a:tint val="65000"/>
              <a:satMod val="270000"/>
            </a:schemeClr>
          </a:gs>
          <a:gs pos="25000">
            <a:schemeClr val="phClr">
              <a:tint val="60000"/>
              <a:satMod val="300000"/>
            </a:schemeClr>
          </a:gs>
          <a:gs pos="100000">
            <a:schemeClr val="phClr">
              <a:tint val="29000"/>
              <a:satMod val="40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45000"/>
              <a:satMod val="155000"/>
            </a:schemeClr>
          </a:gs>
          <a:gs pos="60000">
            <a:schemeClr val="phClr">
              <a:shade val="95000"/>
              <a:satMod val="150000"/>
            </a:schemeClr>
          </a:gs>
          <a:gs pos="100000">
            <a:schemeClr val="phClr">
              <a:tint val="87000"/>
              <a:satMod val="2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atMod val="150000"/>
          </a:schemeClr>
        </a:solidFill>
        <a:prstDash val="solid"/>
      </a:ln>
      <a:ln w="425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5500" dist="381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65500" dist="381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2000000"/>
          </a:lightRig>
        </a:scene3d>
        <a:sp3d prstMaterial="powder">
          <a:bevelT h="508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shade val="35000"/>
              <a:satMod val="150000"/>
            </a:schemeClr>
          </a:gs>
          <a:gs pos="45000">
            <a:schemeClr val="phClr">
              <a:shade val="68000"/>
              <a:satMod val="155000"/>
            </a:schemeClr>
          </a:gs>
          <a:gs pos="100000">
            <a:schemeClr val="phClr">
              <a:tint val="70000"/>
              <a:satMod val="175000"/>
            </a:schemeClr>
          </a:gs>
        </a:gsLst>
        <a:lin ang="16200000" scaled="0"/>
      </a:gradFill>
      <a:blipFill>
        <a:blip xmlns:r="http://schemas.openxmlformats.org/officeDocument/2006/relationships" r:embed="rId1">
          <a:duotone>
            <a:schemeClr val="phClr">
              <a:shade val="800"/>
              <a:satMod val="150000"/>
            </a:schemeClr>
            <a:schemeClr val="phClr">
              <a:tint val="80000"/>
              <a:satMod val="150000"/>
            </a:schemeClr>
          </a:duotone>
        </a:blip>
        <a:tile tx="0" ty="0" sx="75000" sy="75000" flip="none" algn="tl"/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1716</TotalTime>
  <Words>3632</Words>
  <Application>Microsoft Office PowerPoint</Application>
  <PresentationFormat>Экран (4:3)</PresentationFormat>
  <Paragraphs>1453</Paragraphs>
  <Slides>54</Slides>
  <Notes>36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54</vt:i4>
      </vt:variant>
    </vt:vector>
  </HeadingPairs>
  <TitlesOfParts>
    <vt:vector size="56" baseType="lpstr">
      <vt:lpstr>Corinthian columns design template</vt:lpstr>
      <vt:lpstr>Официальная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Вариант типового ограждения  типовой хозяйственной постройки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  <vt:lpstr>Предложения главам поселений Республики Татарстан  по проведению санитарно-экологического двухмесячника  </vt:lpstr>
      <vt:lpstr>Слайд 54</vt:lpstr>
    </vt:vector>
  </TitlesOfParts>
  <Company>МСАЖКХ РТ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Субботкин</dc:creator>
  <cp:lastModifiedBy>Субботкин</cp:lastModifiedBy>
  <cp:revision>193</cp:revision>
  <dcterms:created xsi:type="dcterms:W3CDTF">2012-02-14T11:06:56Z</dcterms:created>
  <dcterms:modified xsi:type="dcterms:W3CDTF">2012-04-18T13:40:04Z</dcterms:modified>
</cp:coreProperties>
</file>