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3"/>
  </p:notesMasterIdLst>
  <p:handoutMasterIdLst>
    <p:handoutMasterId r:id="rId44"/>
  </p:handoutMasterIdLst>
  <p:sldIdLst>
    <p:sldId id="843" r:id="rId2"/>
    <p:sldId id="842" r:id="rId3"/>
    <p:sldId id="833" r:id="rId4"/>
    <p:sldId id="834" r:id="rId5"/>
    <p:sldId id="840" r:id="rId6"/>
    <p:sldId id="642" r:id="rId7"/>
    <p:sldId id="760" r:id="rId8"/>
    <p:sldId id="795" r:id="rId9"/>
    <p:sldId id="797" r:id="rId10"/>
    <p:sldId id="829" r:id="rId11"/>
    <p:sldId id="856" r:id="rId12"/>
    <p:sldId id="715" r:id="rId13"/>
    <p:sldId id="716" r:id="rId14"/>
    <p:sldId id="717" r:id="rId15"/>
    <p:sldId id="772" r:id="rId16"/>
    <p:sldId id="704" r:id="rId17"/>
    <p:sldId id="665" r:id="rId18"/>
    <p:sldId id="841" r:id="rId19"/>
    <p:sldId id="817" r:id="rId20"/>
    <p:sldId id="838" r:id="rId21"/>
    <p:sldId id="837" r:id="rId22"/>
    <p:sldId id="835" r:id="rId23"/>
    <p:sldId id="821" r:id="rId24"/>
    <p:sldId id="836" r:id="rId25"/>
    <p:sldId id="839" r:id="rId26"/>
    <p:sldId id="827" r:id="rId27"/>
    <p:sldId id="813" r:id="rId28"/>
    <p:sldId id="830" r:id="rId29"/>
    <p:sldId id="815" r:id="rId30"/>
    <p:sldId id="816" r:id="rId31"/>
    <p:sldId id="823" r:id="rId32"/>
    <p:sldId id="807" r:id="rId33"/>
    <p:sldId id="847" r:id="rId34"/>
    <p:sldId id="848" r:id="rId35"/>
    <p:sldId id="849" r:id="rId36"/>
    <p:sldId id="850" r:id="rId37"/>
    <p:sldId id="851" r:id="rId38"/>
    <p:sldId id="852" r:id="rId39"/>
    <p:sldId id="853" r:id="rId40"/>
    <p:sldId id="854" r:id="rId41"/>
    <p:sldId id="855" r:id="rId42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0066"/>
    <a:srgbClr val="CCFFCC"/>
    <a:srgbClr val="FFCCFF"/>
    <a:srgbClr val="FFFFCC"/>
    <a:srgbClr val="00FF00"/>
    <a:srgbClr val="006600"/>
    <a:srgbClr val="339933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7" autoAdjust="0"/>
    <p:restoredTop sz="88276" autoAdjust="0"/>
  </p:normalViewPr>
  <p:slideViewPr>
    <p:cSldViewPr>
      <p:cViewPr>
        <p:scale>
          <a:sx n="59" d="100"/>
          <a:sy n="59" d="100"/>
        </p:scale>
        <p:origin x="-1032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28163"/>
            <a:ext cx="294481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43513EB-EA2E-4CA1-A3EF-8F8F771ACF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987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1A51584-3962-4ADB-A8B8-2AA183FC4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5050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08E580-32F2-408A-AF5E-12545FDAF4D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206261F-75A6-4CB7-8792-2131185EB86D}" type="slidenum">
              <a:rPr lang="ru-RU" sz="1200">
                <a:latin typeface="Times New Roman" pitchFamily="18" charset="0"/>
                <a:cs typeface="+mn-cs"/>
              </a:rPr>
              <a:pPr algn="r">
                <a:defRPr/>
              </a:pPr>
              <a:t>40</a:t>
            </a:fld>
            <a:endParaRPr lang="ru-RU" sz="1200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08E580-32F2-408A-AF5E-12545FDAF4D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9FF69-30DE-4ADB-A291-D24315DD2D9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E4C693-EC48-47E8-A3A4-E33037CA996B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2D0703-2B54-42C5-A552-00C4A0F4A8C2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D15E07-A99E-4C6A-B6A7-D1FF4275AF35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89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5963CF-76E7-461D-8CA5-7BA1E04A423B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D8BE6DD-0F80-4FBD-8F77-FA813AA28D65}" type="slidenum">
              <a:rPr lang="ru-RU" sz="1200">
                <a:latin typeface="Times New Roman" pitchFamily="18" charset="0"/>
                <a:cs typeface="+mn-cs"/>
              </a:rPr>
              <a:pPr algn="r">
                <a:defRPr/>
              </a:pPr>
              <a:t>38</a:t>
            </a:fld>
            <a:endParaRPr lang="ru-RU" sz="1200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6812663-2C19-4652-984D-E4F1B59CC94F}" type="slidenum">
              <a:rPr lang="ru-RU" sz="1200">
                <a:latin typeface="Times New Roman" pitchFamily="18" charset="0"/>
                <a:cs typeface="+mn-cs"/>
              </a:rPr>
              <a:pPr algn="r">
                <a:defRPr/>
              </a:pPr>
              <a:t>39</a:t>
            </a:fld>
            <a:endParaRPr lang="ru-RU" sz="1200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C7CBDE1-8EB0-435B-AA66-202D358B5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62AA-6B35-4F7E-9270-5E972C780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02BE3-F55D-4819-9B58-8E11DB20E5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39152-293B-43F9-9DB8-DEB45C81E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3D7D134-72D2-451E-A24A-26D85B510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2506F4-05C2-4493-AB04-75839FB305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03EB1F-73A5-4E48-8501-F74C397B2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953C91-5521-43AE-8557-7F18A13F2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27576-53A4-4E5E-99BC-A4CDA5D23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034E0D-80B6-4FF8-B60F-5A1D49ABA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email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5834451-5DD8-470D-AEB8-7C7F206D5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email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441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9400E2D-A85A-4D23-A6F7-65D9678F3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5" r:id="rId2"/>
    <p:sldLayoutId id="2147483850" r:id="rId3"/>
    <p:sldLayoutId id="2147483851" r:id="rId4"/>
    <p:sldLayoutId id="2147483852" r:id="rId5"/>
    <p:sldLayoutId id="2147483853" r:id="rId6"/>
    <p:sldLayoutId id="2147483846" r:id="rId7"/>
    <p:sldLayoutId id="2147483854" r:id="rId8"/>
    <p:sldLayoutId id="2147483855" r:id="rId9"/>
    <p:sldLayoutId id="2147483847" r:id="rId10"/>
    <p:sldLayoutId id="21474838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pavlovkashkola.ucoz.ru/785/den_ohrani_truda_otkritka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8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oleObject" Target="../embeddings/oleObject19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oleObject" Target="../embeddings/oleObject2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_____Microsoft_Office_Excel_97-20031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Картинка 14 из 15779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01"/>
          <a:stretch>
            <a:fillRect/>
          </a:stretch>
        </p:blipFill>
        <p:spPr bwMode="auto">
          <a:xfrm>
            <a:off x="1187624" y="0"/>
            <a:ext cx="6768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884368" y="0"/>
            <a:ext cx="12596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9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175109" name="CorelDRAW" r:id="rId3" imgW="6943344" imgH="6943344" progId="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4787480"/>
              </p:ext>
            </p:extLst>
          </p:nvPr>
        </p:nvGraphicFramePr>
        <p:xfrm>
          <a:off x="451502" y="1037057"/>
          <a:ext cx="8280920" cy="4752527"/>
        </p:xfrm>
        <a:graphic>
          <a:graphicData uri="http://schemas.openxmlformats.org/drawingml/2006/table">
            <a:tbl>
              <a:tblPr/>
              <a:tblGrid>
                <a:gridCol w="4914039"/>
                <a:gridCol w="3366881"/>
              </a:tblGrid>
              <a:tr h="384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объектов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855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площадь, тыс.кв.м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319,4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855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 в графике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85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 на стадии: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684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высокой степени готовности</a:t>
                      </a:r>
                    </a:p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(70-100%)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85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</a:t>
                      </a:r>
                      <a:r>
                        <a:rPr lang="ru-RU" sz="20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за 2 недели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+1%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684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средней степени готовности</a:t>
                      </a:r>
                    </a:p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(30-70%)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385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</a:t>
                      </a:r>
                      <a:r>
                        <a:rPr lang="ru-RU" sz="20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за 2 недели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+4%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684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низкой степени готовности</a:t>
                      </a:r>
                    </a:p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(0-30%)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5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</a:t>
                      </a:r>
                      <a:r>
                        <a:rPr lang="ru-RU" sz="20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за 2 недели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+2%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221" name="Прямоугольник 8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Мониторинг хода реализации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программы социальной ипотеки </a:t>
            </a:r>
            <a:r>
              <a:rPr lang="ru-RU" sz="2400" b="1" dirty="0" smtClean="0"/>
              <a:t>в 2012 году</a:t>
            </a:r>
            <a:endParaRPr lang="ru-RU" sz="2400" b="1" dirty="0"/>
          </a:p>
        </p:txBody>
      </p:sp>
      <p:sp>
        <p:nvSpPr>
          <p:cNvPr id="7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D7514360-EB76-4174-8C03-866B2EB76CF6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10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908720"/>
          <a:ext cx="8280920" cy="4907280"/>
        </p:xfrm>
        <a:graphic>
          <a:graphicData uri="http://schemas.openxmlformats.org/drawingml/2006/table">
            <a:tbl>
              <a:tblPr/>
              <a:tblGrid>
                <a:gridCol w="5179950"/>
                <a:gridCol w="310097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кол-во ветеранов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Включено в реестр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17 159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Уведомлены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15 636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Заключили и оплатили договоры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15 538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Заселено</a:t>
                      </a:r>
                      <a:endParaRPr lang="ru-RU" sz="20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14 819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заселившиеся,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2 340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C000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том числе:</a:t>
                      </a:r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Обеспечены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субсидиями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817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 них улучшают жилищные условия: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 программе ГЖФ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349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 программе ГИСУ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321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свободный рынок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заключили договора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обеспечены субсидиями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1 523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1200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282625" name="Rectangle 1"/>
          <p:cNvSpPr>
            <a:spLocks noChangeArrowheads="1"/>
          </p:cNvSpPr>
          <p:nvPr/>
        </p:nvSpPr>
        <p:spPr bwMode="auto">
          <a:xfrm>
            <a:off x="827584" y="0"/>
            <a:ext cx="77240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Программа улучшения жилищных условий ветеранов ВОВ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20 апреля 2012 года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82626" name="CorelDRAW" r:id="rId3" imgW="6943344" imgH="6943344" progId="">
              <p:embed/>
            </p:oleObj>
          </a:graphicData>
        </a:graphic>
      </p:graphicFrame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D7514360-EB76-4174-8C03-866B2EB76CF6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11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85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строительства жилья в 2012 году  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для ветеранов ВОВ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4819" name="Object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388" y="1271461"/>
          <a:ext cx="8785101" cy="4533803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993516"/>
                <a:gridCol w="1626849"/>
                <a:gridCol w="2082368"/>
                <a:gridCol w="2082368"/>
              </a:tblGrid>
              <a:tr h="1223714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Домов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Квартир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площадь,</a:t>
                      </a:r>
                    </a:p>
                    <a:p>
                      <a:pPr algn="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кв.м.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20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ГИСУ</a:t>
                      </a:r>
                      <a:endParaRPr lang="ru-RU" sz="32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141</a:t>
                      </a:r>
                      <a:endParaRPr lang="ru-RU" sz="3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321</a:t>
                      </a:r>
                      <a:endParaRPr lang="ru-RU" sz="3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22 096</a:t>
                      </a:r>
                      <a:endParaRPr lang="ru-RU" sz="3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1044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ГЖФ</a:t>
                      </a:r>
                      <a:endParaRPr lang="ru-RU" sz="32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3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423</a:t>
                      </a:r>
                      <a:endParaRPr lang="ru-RU" sz="3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19 571</a:t>
                      </a:r>
                      <a:endParaRPr lang="ru-RU" sz="3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1044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32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171</a:t>
                      </a:r>
                      <a:endParaRPr lang="ru-RU" sz="3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744</a:t>
                      </a:r>
                      <a:endParaRPr lang="ru-RU" sz="3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41 667</a:t>
                      </a: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1F9D4919-353F-467E-B88D-07D9B2706F16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12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46075" y="6894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строительства жилья </a:t>
            </a:r>
            <a:r>
              <a:rPr lang="ru-RU" sz="28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ГИСУ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ветеранов ВОВ </a:t>
            </a:r>
            <a:r>
              <a:rPr lang="ru-RU" sz="28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</a:p>
        </p:txBody>
      </p:sp>
      <p:pic>
        <p:nvPicPr>
          <p:cNvPr id="35843" name="Object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429" y="1216022"/>
          <a:ext cx="4445563" cy="4510341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{5940675A-B579-460E-94D1-54222C63F5DA}</a:tableStyleId>
              </a:tblPr>
              <a:tblGrid>
                <a:gridCol w="2069299"/>
                <a:gridCol w="1368152"/>
                <a:gridCol w="1008112"/>
              </a:tblGrid>
              <a:tr h="73757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МО РТ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Домов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квартир</a:t>
                      </a: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0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Агрызский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Аксубаевский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Актанышский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Апастовский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Арский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Алексеевский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Алькеевский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Бавлинский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Балтасинский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Бугульминский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 </a:t>
                      </a: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3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Дрожжановский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149439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Кайбицкий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90747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К.Устьинский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059838E3-BAC2-4C63-875F-89ACE1D79A43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13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499992" y="1196752"/>
          <a:ext cx="4578693" cy="4536509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{5940675A-B579-460E-94D1-54222C63F5DA}</a:tableStyleId>
              </a:tblPr>
              <a:tblGrid>
                <a:gridCol w="2078962"/>
                <a:gridCol w="1391982"/>
                <a:gridCol w="1107749"/>
              </a:tblGrid>
              <a:tr h="77170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МО РТ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Домов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квартир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6157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615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Лаишевский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6157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Лениногорский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6157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Муслюмовский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6157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Н.Шешминский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6157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Пестречинский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85864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Р-Слободский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85864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Сабинский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6157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Черемшанский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85864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Чистопольский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6157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Ютазинский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795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36310" y="-6005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строительства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жилья </a:t>
            </a:r>
            <a:r>
              <a:rPr lang="ru-RU" sz="28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ГЖФ </a:t>
            </a:r>
            <a:endParaRPr lang="ru-RU" sz="2800" b="1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ветеранов ВОВ </a:t>
            </a:r>
          </a:p>
        </p:txBody>
      </p:sp>
      <p:pic>
        <p:nvPicPr>
          <p:cNvPr id="36867" name="Object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5576" y="895982"/>
          <a:ext cx="8244732" cy="583120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4460202"/>
                <a:gridCol w="1829595"/>
                <a:gridCol w="1954935"/>
              </a:tblGrid>
              <a:tr h="39620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МО РТ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Домов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квартир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Аксубаевский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Актанышский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Алексеевский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Бугульминский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Верхнеуслонский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Высокогорский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Зеленодольский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г. Казань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Лаишевский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Лениногорский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г. Набережные Челны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Нижнекамский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Пестречинский</a:t>
                      </a:r>
                      <a:endParaRPr lang="ru-RU" sz="20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Сабинский</a:t>
                      </a:r>
                      <a:endParaRPr lang="ru-RU" sz="20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6413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Тюлячинский</a:t>
                      </a:r>
                      <a:endParaRPr lang="ru-RU" sz="20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30878">
                <a:tc>
                  <a:txBody>
                    <a:bodyPr/>
                    <a:lstStyle/>
                    <a:p>
                      <a:pPr algn="l"/>
                      <a:r>
                        <a:rPr lang="ru-RU" sz="32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sz="32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423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B143B021-512F-4B5D-BDA1-784D1B686231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14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46075" y="-12700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строительства жилья</a:t>
            </a:r>
            <a:endParaRPr lang="ru-RU" sz="2800" b="1" dirty="0" smtClean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ветеранов </a:t>
            </a:r>
            <a:r>
              <a:rPr lang="ru-RU" sz="28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ВОВ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(сдача к 9 мая 2012 года)</a:t>
            </a:r>
            <a:r>
              <a:rPr lang="ru-RU" sz="28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endParaRPr lang="ru-RU" sz="2800" b="1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5843" name="Object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429" y="1645772"/>
          <a:ext cx="4373555" cy="384233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{5940675A-B579-460E-94D1-54222C63F5DA}</a:tableStyleId>
              </a:tblPr>
              <a:tblGrid>
                <a:gridCol w="2394819"/>
                <a:gridCol w="936314"/>
                <a:gridCol w="1042422"/>
              </a:tblGrid>
              <a:tr h="4812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МО РТ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Домов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квартир</a:t>
                      </a: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3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Агрызский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3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Аксубаевский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3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Актанышский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3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Апастовский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3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Арский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3456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Бавлинский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3456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Балтасинский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3456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Буинский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3456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Дрожжановский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059838E3-BAC2-4C63-875F-89ACE1D79A43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15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427984" y="1626506"/>
          <a:ext cx="4321936" cy="3890726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{5940675A-B579-460E-94D1-54222C63F5DA}</a:tableStyleId>
              </a:tblPr>
              <a:tblGrid>
                <a:gridCol w="2274580"/>
                <a:gridCol w="920838"/>
                <a:gridCol w="1126518"/>
              </a:tblGrid>
              <a:tr h="48297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МО РТ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Домов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квартир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465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88465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Муслюмовский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75502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Н.Шешминский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88465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Пестречинский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88465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Р.-Слободский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2027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Чистопольский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88465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Ютазинский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8846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г.Казань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8712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183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8199" name="CorelDRAW" r:id="rId3" imgW="6943344" imgH="6943344" progId="">
              <p:embed/>
            </p:oleObj>
          </a:graphicData>
        </a:graphic>
      </p:graphicFrame>
      <p:graphicFrame>
        <p:nvGraphicFramePr>
          <p:cNvPr id="9" name="Group 115"/>
          <p:cNvGraphicFramePr>
            <a:graphicFrameLocks noGrp="1"/>
          </p:cNvGraphicFramePr>
          <p:nvPr/>
        </p:nvGraphicFramePr>
        <p:xfrm>
          <a:off x="107504" y="1052737"/>
          <a:ext cx="4248472" cy="4032450"/>
        </p:xfrm>
        <a:graphic>
          <a:graphicData uri="http://schemas.openxmlformats.org/drawingml/2006/table">
            <a:tbl>
              <a:tblPr/>
              <a:tblGrid>
                <a:gridCol w="432048"/>
                <a:gridCol w="1368152"/>
                <a:gridCol w="936104"/>
                <a:gridCol w="720080"/>
                <a:gridCol w="792088"/>
              </a:tblGrid>
              <a:tr h="109819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№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/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9293" marR="9293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МО РТ</a:t>
                      </a:r>
                    </a:p>
                  </a:txBody>
                  <a:tcPr marL="9293" marR="9293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ветеранов</a:t>
                      </a:r>
                    </a:p>
                  </a:txBody>
                  <a:tcPr marL="9293" marR="9293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Транш января 2012г.</a:t>
                      </a:r>
                    </a:p>
                  </a:txBody>
                  <a:tcPr marL="9293" marR="929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Возврат-ные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средства (20.03.12)</a:t>
                      </a:r>
                    </a:p>
                  </a:txBody>
                  <a:tcPr marL="9293" marR="929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60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Азнакаевский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60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Актанышский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29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60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Альметьевский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 </a:t>
                      </a:r>
                      <a:r>
                        <a:rPr lang="ru-RU" sz="18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9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60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Апастовский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60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Арский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60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Атнинский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60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Бавлинский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60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Бугульминский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60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Буинский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79388" y="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Информация по ветеранам ВОВ,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не </a:t>
            </a:r>
            <a:r>
              <a:rPr lang="ru-RU" sz="2400" b="1" dirty="0"/>
              <a:t>заключившим договоры </a:t>
            </a:r>
          </a:p>
        </p:txBody>
      </p:sp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9FFE5DCB-DFBE-43A2-AB02-E82BF26F3F0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16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Group 115"/>
          <p:cNvGraphicFramePr>
            <a:graphicFrameLocks noGrp="1"/>
          </p:cNvGraphicFramePr>
          <p:nvPr/>
        </p:nvGraphicFramePr>
        <p:xfrm>
          <a:off x="4362061" y="1030963"/>
          <a:ext cx="4640424" cy="4229154"/>
        </p:xfrm>
        <a:graphic>
          <a:graphicData uri="http://schemas.openxmlformats.org/drawingml/2006/table">
            <a:tbl>
              <a:tblPr/>
              <a:tblGrid>
                <a:gridCol w="497971"/>
                <a:gridCol w="1512168"/>
                <a:gridCol w="1008112"/>
                <a:gridCol w="758077"/>
                <a:gridCol w="864096"/>
              </a:tblGrid>
              <a:tr h="110863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№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/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9293" marR="9293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МО РТ</a:t>
                      </a:r>
                    </a:p>
                  </a:txBody>
                  <a:tcPr marL="9293" marR="9293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ветеранов</a:t>
                      </a:r>
                    </a:p>
                  </a:txBody>
                  <a:tcPr marL="9293" marR="9293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Транш января 2012г.</a:t>
                      </a:r>
                    </a:p>
                  </a:txBody>
                  <a:tcPr marL="9293" marR="9293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Возврат-ные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средства (20.03.12)</a:t>
                      </a:r>
                    </a:p>
                  </a:txBody>
                  <a:tcPr marL="9293" marR="929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91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В.Услонский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91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Елабужский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91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Зеленодольский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91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 Narrow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Лениногорский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91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 Narrow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Сабинский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91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 Narrow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Тукаевский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91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 Narrow"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Черемшанский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291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 Narrow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Казань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4875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400" b="0" i="1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Итого </a:t>
                      </a:r>
                      <a:r>
                        <a:rPr lang="ru-RU" sz="2400" b="0" i="1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по РТ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89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47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46075" y="-6508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улучшения жилищных условий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ветеранов ВОВ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сдача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до 9 мая 2012 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года)</a:t>
            </a:r>
          </a:p>
        </p:txBody>
      </p:sp>
      <p:pic>
        <p:nvPicPr>
          <p:cNvPr id="37891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91440" y="980729"/>
          <a:ext cx="8935010" cy="5285929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4332792"/>
                <a:gridCol w="1356718"/>
                <a:gridCol w="1379525"/>
                <a:gridCol w="1865975"/>
              </a:tblGrid>
              <a:tr h="100188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Объект</a:t>
                      </a:r>
                      <a:endParaRPr lang="ru-RU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Квартир для ветеранов,</a:t>
                      </a:r>
                    </a:p>
                    <a:p>
                      <a:pPr algn="r"/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шт.</a:t>
                      </a:r>
                      <a:endParaRPr lang="ru-RU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Площадь,</a:t>
                      </a:r>
                    </a:p>
                    <a:p>
                      <a:pPr algn="ctr"/>
                      <a:endParaRPr lang="ru-RU" sz="15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кв.м.</a:t>
                      </a:r>
                      <a:endParaRPr lang="ru-RU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Дата ввода в эксплуатацию</a:t>
                      </a: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43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 инд. ж.д.,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с.Актаныш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135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30.04.2012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43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 кв. ж.д. по ул.Большая, д.75Г, г.Арск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864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30.04.2012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43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инд. ж.д.,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Апастовский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район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30.04.2012</a:t>
                      </a:r>
                    </a:p>
                  </a:txBody>
                  <a:tcPr marL="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6286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18 кв. ж.д. по ул.Салавата Каримова, д.6,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п.г.т.Апастово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759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30.04.2012</a:t>
                      </a:r>
                    </a:p>
                  </a:txBody>
                  <a:tcPr marL="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43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 кв. ж.д. по ул.65 лет Победы,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с.Пестрецы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926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30.04.2012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43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 кв. ж.д. по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ул.Ометова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, д.11, г.Агрыз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584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01.05.2012</a:t>
                      </a:r>
                    </a:p>
                  </a:txBody>
                  <a:tcPr marL="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43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инд. ж.д.,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Аксубаевский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район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07.05.2012</a:t>
                      </a:r>
                    </a:p>
                  </a:txBody>
                  <a:tcPr marL="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43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 кв. ж.д. по ул.Пушкина, д.32, г.Арск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557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05.05.2012</a:t>
                      </a:r>
                    </a:p>
                  </a:txBody>
                  <a:tcPr marL="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143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30 кв. ж.д. по ул.Зиновьева, д.9, г.Бавлы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1 168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21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08.05.2012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2659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 инд. ж.д., </a:t>
                      </a:r>
                      <a:r>
                        <a:rPr lang="ru-RU" sz="1600" b="0" i="0" u="none" strike="noStrike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Балтасинский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</a:p>
                  </a:txBody>
                  <a:tcPr marL="180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04.05.2012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80000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64091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 кв. ж.д. по ул.Комсомольская, д.32Г, г.Буинск</a:t>
                      </a:r>
                    </a:p>
                  </a:txBody>
                  <a:tcPr marL="180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496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05.05.2012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80000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6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D7514360-EB76-4174-8C03-866B2EB76CF6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17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46075" y="-6508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улучшения жилищных условий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ветеранов ВОВ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сдача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до 9 мая 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2012 года)</a:t>
            </a:r>
          </a:p>
        </p:txBody>
      </p:sp>
      <p:pic>
        <p:nvPicPr>
          <p:cNvPr id="37891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91440" y="980728"/>
          <a:ext cx="8935010" cy="5410407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4332792"/>
                <a:gridCol w="1356718"/>
                <a:gridCol w="1379525"/>
                <a:gridCol w="1865975"/>
              </a:tblGrid>
              <a:tr h="90510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Объект</a:t>
                      </a:r>
                      <a:endParaRPr lang="ru-RU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Квартир для ветеранов,</a:t>
                      </a:r>
                    </a:p>
                    <a:p>
                      <a:pPr algn="r"/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шт.</a:t>
                      </a:r>
                      <a:endParaRPr lang="ru-RU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Площадь,</a:t>
                      </a:r>
                    </a:p>
                    <a:p>
                      <a:pPr algn="ctr"/>
                      <a:endParaRPr lang="ru-RU" sz="15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кв.м.</a:t>
                      </a:r>
                      <a:endParaRPr lang="ru-RU" sz="15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Дата ввода в эксплуатацию</a:t>
                      </a: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504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инд. ж.д., </a:t>
                      </a:r>
                      <a:r>
                        <a:rPr lang="ru-RU" sz="1600" b="0" i="0" u="none" strike="noStrike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Дрожжановский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</a:p>
                  </a:txBody>
                  <a:tcPr marL="180000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80000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80000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04.05.2012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80000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8395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128 кв. ж.д. по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ул.Айдарова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, г.Казань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263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08.05.2012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8395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инд. ж.д.,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Кукморский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район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01.05.2012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5679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18 кв. ж.д. по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ул.Гафиятуллина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, поз.8,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п.г.т.Кукмор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505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08.05.2012</a:t>
                      </a: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5679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кв. ж.д. по ул.Колхозная, д.56, с.Муслюмово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552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06.05.2012</a:t>
                      </a: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28395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 инд. ж.д.,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Новошешминский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район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03.05.2012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5679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кв. ж.д. по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ул.Ф.Ахмадиева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, д.50,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п.г.т.Рыбная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Слобода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161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01.05.2012</a:t>
                      </a: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5679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кв. ж.д. по ул.Вишневского, д.8, г.Чистополь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864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07.05.2012</a:t>
                      </a: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5679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2-х кв. ж.д. по ул.Восточная, д.8,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п.г.т.Уруссу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Ютазинский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район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02.05.2012</a:t>
                      </a:r>
                    </a:p>
                  </a:txBody>
                  <a:tcPr marL="108000" marR="18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43702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1" u="none" strike="noStrike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183</a:t>
                      </a:r>
                      <a:endParaRPr lang="ru-RU" sz="2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8 967</a:t>
                      </a:r>
                      <a:endParaRPr lang="ru-RU" sz="2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24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6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D7514360-EB76-4174-8C03-866B2EB76CF6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18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1" descr="SL374362"/>
          <p:cNvPicPr>
            <a:picLocks noChangeAspect="1" noChangeArrowheads="1"/>
          </p:cNvPicPr>
          <p:nvPr/>
        </p:nvPicPr>
        <p:blipFill>
          <a:blip r:embed="rId2" cstate="screen"/>
          <a:srcRect t="8001" b="3801"/>
          <a:stretch>
            <a:fillRect/>
          </a:stretch>
        </p:blipFill>
        <p:spPr bwMode="auto">
          <a:xfrm>
            <a:off x="-4491" y="809328"/>
            <a:ext cx="914849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850" y="0"/>
            <a:ext cx="8820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по ветеранам ВОВ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(готовится к вводу в эксплуатацию) 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8916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E271115-2A8F-4EB7-83FD-AFEB36D138D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19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0947" y="6385750"/>
            <a:ext cx="5496185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24 кв. </a:t>
            </a:r>
            <a:r>
              <a:rPr lang="ru-RU" sz="2400" b="1" dirty="0">
                <a:solidFill>
                  <a:srgbClr val="0000FF"/>
                </a:solidFill>
              </a:rPr>
              <a:t>ж.д. </a:t>
            </a:r>
            <a:r>
              <a:rPr lang="ru-RU" sz="2400" b="1" dirty="0" smtClean="0">
                <a:solidFill>
                  <a:srgbClr val="0000FF"/>
                </a:solidFill>
              </a:rPr>
              <a:t>ул</a:t>
            </a:r>
            <a:r>
              <a:rPr lang="ru-RU" sz="2400" b="1" dirty="0">
                <a:solidFill>
                  <a:srgbClr val="0000FF"/>
                </a:solidFill>
              </a:rPr>
              <a:t>. </a:t>
            </a:r>
            <a:r>
              <a:rPr lang="ru-RU" sz="2400" b="1" dirty="0" smtClean="0">
                <a:solidFill>
                  <a:srgbClr val="0000FF"/>
                </a:solidFill>
              </a:rPr>
              <a:t>Большая, 75Г г. Арск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M:\Отделы\Управление развития строительства\Отдел реализации жилищных программ\Отдел\2012\Охрана труда\Видеоконференция\Видеоконференция 21.04.2012 г\Слайды\IMGP00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713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30403" name="CorelDRAW" r:id="rId4" imgW="6943344" imgH="6943344" progId="">
              <p:embed/>
            </p:oleObj>
          </a:graphicData>
        </a:graphic>
      </p:graphicFrame>
      <p:sp>
        <p:nvSpPr>
          <p:cNvPr id="4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A7602AA1-617A-4A82-B0C7-E69C34D3EE1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92977" y="0"/>
            <a:ext cx="8676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Подведение итогов организационно-профилактической работы </a:t>
            </a:r>
          </a:p>
          <a:p>
            <a:pPr algn="ctr"/>
            <a:r>
              <a:rPr lang="ru-RU" sz="2000" b="1" dirty="0" smtClean="0"/>
              <a:t>по предупреждению производственного травматизма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138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SL374399"/>
          <p:cNvPicPr>
            <a:picLocks noChangeAspect="1" noChangeArrowheads="1"/>
          </p:cNvPicPr>
          <p:nvPr/>
        </p:nvPicPr>
        <p:blipFill>
          <a:blip r:embed="rId2" cstate="screen"/>
          <a:srcRect t="11151" b="2751"/>
          <a:stretch>
            <a:fillRect/>
          </a:stretch>
        </p:blipFill>
        <p:spPr bwMode="auto">
          <a:xfrm>
            <a:off x="-4491" y="953344"/>
            <a:ext cx="9148491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850" y="0"/>
            <a:ext cx="8820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по ветеранам ВОВ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(готовится к вводу в эксплуатацию) 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8916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E271115-2A8F-4EB7-83FD-AFEB36D138D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20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1104" y="6396335"/>
            <a:ext cx="5192896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12 кв. </a:t>
            </a:r>
            <a:r>
              <a:rPr lang="ru-RU" sz="2400" b="1" dirty="0">
                <a:solidFill>
                  <a:srgbClr val="0000FF"/>
                </a:solidFill>
              </a:rPr>
              <a:t>ж.д. </a:t>
            </a:r>
            <a:r>
              <a:rPr lang="ru-RU" sz="2400" b="1" dirty="0" smtClean="0">
                <a:solidFill>
                  <a:srgbClr val="0000FF"/>
                </a:solidFill>
              </a:rPr>
              <a:t>ул.Пушкина, 32, г.Арск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SL374364"/>
          <p:cNvPicPr>
            <a:picLocks noChangeAspect="1" noChangeArrowheads="1"/>
          </p:cNvPicPr>
          <p:nvPr/>
        </p:nvPicPr>
        <p:blipFill>
          <a:blip r:embed="rId2" cstate="screen"/>
          <a:srcRect t="12201"/>
          <a:stretch>
            <a:fillRect/>
          </a:stretch>
        </p:blipFill>
        <p:spPr bwMode="auto">
          <a:xfrm>
            <a:off x="0" y="836712"/>
            <a:ext cx="9148491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850" y="0"/>
            <a:ext cx="8820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по ветеранам ВОВ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(готовится к вводу в эксплуатацию) 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8916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E271115-2A8F-4EB7-83FD-AFEB36D138D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21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8540" y="6396335"/>
            <a:ext cx="6595460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12 кв. </a:t>
            </a:r>
            <a:r>
              <a:rPr lang="ru-RU" sz="2400" b="1" dirty="0">
                <a:solidFill>
                  <a:srgbClr val="0000FF"/>
                </a:solidFill>
              </a:rPr>
              <a:t>ж.д. </a:t>
            </a:r>
            <a:r>
              <a:rPr lang="ru-RU" sz="2400" b="1" dirty="0" smtClean="0">
                <a:solidFill>
                  <a:srgbClr val="0000FF"/>
                </a:solidFill>
              </a:rPr>
              <a:t>ул.Красная Слобода, 1В, г.Арск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Фото08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64704"/>
            <a:ext cx="9155516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850" y="0"/>
            <a:ext cx="8820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по ветеранам ВОВ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(готовится к вводу в эксплуатацию) 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8916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E271115-2A8F-4EB7-83FD-AFEB36D138D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22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9901" y="6396335"/>
            <a:ext cx="6774099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18 кв. </a:t>
            </a:r>
            <a:r>
              <a:rPr lang="ru-RU" sz="2400" b="1" dirty="0">
                <a:solidFill>
                  <a:srgbClr val="0000FF"/>
                </a:solidFill>
              </a:rPr>
              <a:t>ж.д. </a:t>
            </a:r>
            <a:r>
              <a:rPr lang="ru-RU" sz="2400" b="1" dirty="0" smtClean="0">
                <a:solidFill>
                  <a:srgbClr val="0000FF"/>
                </a:solidFill>
              </a:rPr>
              <a:t>ул.С. Каримова, 6, </a:t>
            </a:r>
            <a:r>
              <a:rPr lang="ru-RU" sz="2400" b="1" dirty="0" err="1" smtClean="0">
                <a:solidFill>
                  <a:srgbClr val="0000FF"/>
                </a:solidFill>
              </a:rPr>
              <a:t>п.г.т.Апастово</a:t>
            </a:r>
            <a:endParaRPr lang="ru-RU" sz="24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Шагалин\AppData\Local\Microsoft\Windows\Temporary Internet Files\Low\Content.IE5\GJTHWQFD\2012-04-06%2011.07.40[1]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36711"/>
            <a:ext cx="9144000" cy="6008225"/>
          </a:xfrm>
          <a:prstGeom prst="rect">
            <a:avLst/>
          </a:prstGeom>
          <a:noFill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850" y="0"/>
            <a:ext cx="8820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по ветеранам ВОВ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(готовится к вводу в эксплуатацию) 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8916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E271115-2A8F-4EB7-83FD-AFEB36D138D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23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3502" y="6415807"/>
            <a:ext cx="6869060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24 кв. </a:t>
            </a:r>
            <a:r>
              <a:rPr lang="ru-RU" sz="2400" b="1" dirty="0">
                <a:solidFill>
                  <a:srgbClr val="0000FF"/>
                </a:solidFill>
              </a:rPr>
              <a:t>ж.д. </a:t>
            </a:r>
            <a:r>
              <a:rPr lang="ru-RU" sz="2400" b="1" dirty="0" smtClean="0">
                <a:solidFill>
                  <a:srgbClr val="0000FF"/>
                </a:solidFill>
              </a:rPr>
              <a:t>ул</a:t>
            </a:r>
            <a:r>
              <a:rPr lang="ru-RU" sz="2400" b="1" dirty="0">
                <a:solidFill>
                  <a:srgbClr val="0000FF"/>
                </a:solidFill>
              </a:rPr>
              <a:t>. </a:t>
            </a:r>
            <a:r>
              <a:rPr lang="ru-RU" sz="2400" b="1" dirty="0" smtClean="0">
                <a:solidFill>
                  <a:srgbClr val="0000FF"/>
                </a:solidFill>
              </a:rPr>
              <a:t>65 лет Победы, 1 с. </a:t>
            </a:r>
            <a:r>
              <a:rPr lang="ru-RU" sz="2400" b="1" dirty="0" err="1" smtClean="0">
                <a:solidFill>
                  <a:srgbClr val="0000FF"/>
                </a:solidFill>
              </a:rPr>
              <a:t>Пестрецы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24744"/>
            <a:ext cx="9143999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850" y="0"/>
            <a:ext cx="8820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по ветеранам ВОВ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(готовится к вводу в эксплуатацию) 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8916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E271115-2A8F-4EB7-83FD-AFEB36D138D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24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5030" y="6396335"/>
            <a:ext cx="5368970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15 кв. </a:t>
            </a:r>
            <a:r>
              <a:rPr lang="ru-RU" sz="2400" b="1" dirty="0">
                <a:solidFill>
                  <a:srgbClr val="0000FF"/>
                </a:solidFill>
              </a:rPr>
              <a:t>ж.д. </a:t>
            </a:r>
            <a:r>
              <a:rPr lang="ru-RU" sz="2400" b="1" dirty="0" err="1" smtClean="0">
                <a:solidFill>
                  <a:srgbClr val="0000FF"/>
                </a:solidFill>
              </a:rPr>
              <a:t>ул.Ометова</a:t>
            </a:r>
            <a:r>
              <a:rPr lang="ru-RU" sz="2400" b="1" dirty="0" smtClean="0">
                <a:solidFill>
                  <a:srgbClr val="0000FF"/>
                </a:solidFill>
              </a:rPr>
              <a:t>, 11, г.Агрыз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IMG_792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850" y="0"/>
            <a:ext cx="8820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Программа по ветеранам ВОВ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(готовится к вводу в эксплуатацию) 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8916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E271115-2A8F-4EB7-83FD-AFEB36D138D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25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2895" y="6396335"/>
            <a:ext cx="6611105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15 кв. </a:t>
            </a:r>
            <a:r>
              <a:rPr lang="ru-RU" sz="2400" b="1" dirty="0">
                <a:solidFill>
                  <a:srgbClr val="0000FF"/>
                </a:solidFill>
              </a:rPr>
              <a:t>ж.д. </a:t>
            </a:r>
            <a:r>
              <a:rPr lang="ru-RU" sz="2400" b="1" dirty="0" smtClean="0">
                <a:solidFill>
                  <a:srgbClr val="0000FF"/>
                </a:solidFill>
              </a:rPr>
              <a:t>ул.Колхозная, 56, с.Муслюмово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164869" name="CorelDRAW" r:id="rId3" imgW="6943344" imgH="6943344" progId="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4787480"/>
              </p:ext>
            </p:extLst>
          </p:nvPr>
        </p:nvGraphicFramePr>
        <p:xfrm>
          <a:off x="1043608" y="908718"/>
          <a:ext cx="7056784" cy="5112569"/>
        </p:xfrm>
        <a:graphic>
          <a:graphicData uri="http://schemas.openxmlformats.org/drawingml/2006/table">
            <a:tbl>
              <a:tblPr/>
              <a:tblGrid>
                <a:gridCol w="4187616"/>
                <a:gridCol w="2869168"/>
              </a:tblGrid>
              <a:tr h="4131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объектов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414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площадь, кв.м.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384 043,6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414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 в графике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414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 на стадии: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7368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высокой степени готовности</a:t>
                      </a:r>
                    </a:p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(70-100%)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414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</a:t>
                      </a:r>
                      <a:r>
                        <a:rPr lang="ru-RU" sz="20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за 2 недели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+2%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7368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средней степени готовности</a:t>
                      </a:r>
                    </a:p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(30-70%)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414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</a:t>
                      </a:r>
                      <a:r>
                        <a:rPr lang="ru-RU" sz="20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за 2 недели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+4%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7368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низкой степени готовности</a:t>
                      </a:r>
                    </a:p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(0-30%)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14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</a:t>
                      </a:r>
                      <a:r>
                        <a:rPr lang="ru-RU" sz="20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за 2 недели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+4%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221" name="Прямоугольник 8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Многоквартирное инвестиционное жилье </a:t>
            </a:r>
          </a:p>
          <a:p>
            <a:pPr algn="ctr"/>
            <a:r>
              <a:rPr lang="ru-RU" sz="2400" b="1" dirty="0"/>
              <a:t>в </a:t>
            </a:r>
            <a:r>
              <a:rPr lang="ru-RU" sz="2400" b="1" dirty="0" smtClean="0"/>
              <a:t>Республике Татарстан </a:t>
            </a:r>
            <a:r>
              <a:rPr lang="ru-RU" sz="2400" b="1" dirty="0"/>
              <a:t>в 2012 </a:t>
            </a:r>
            <a:r>
              <a:rPr lang="ru-RU" sz="2400" b="1" dirty="0" smtClean="0"/>
              <a:t>году</a:t>
            </a:r>
            <a:endParaRPr lang="ru-RU" sz="2400" b="1" dirty="0"/>
          </a:p>
        </p:txBody>
      </p:sp>
      <p:sp>
        <p:nvSpPr>
          <p:cNvPr id="7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D7514360-EB76-4174-8C03-866B2EB76CF6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26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110597" name="CorelDRAW" r:id="rId3" imgW="6943344" imgH="6943344" progId="">
              <p:embed/>
            </p:oleObj>
          </a:graphicData>
        </a:graphic>
      </p:graphicFrame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8112707A-41DF-4310-8317-2D333DB32575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27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1955" y="1020079"/>
          <a:ext cx="9006549" cy="5006922"/>
        </p:xfrm>
        <a:graphic>
          <a:graphicData uri="http://schemas.openxmlformats.org/drawingml/2006/table">
            <a:tbl>
              <a:tblPr/>
              <a:tblGrid>
                <a:gridCol w="375648"/>
                <a:gridCol w="1838601"/>
                <a:gridCol w="872279"/>
                <a:gridCol w="805180"/>
                <a:gridCol w="872279"/>
                <a:gridCol w="872279"/>
                <a:gridCol w="872279"/>
                <a:gridCol w="872279"/>
                <a:gridCol w="738081"/>
                <a:gridCol w="887644"/>
              </a:tblGrid>
              <a:tr h="55507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№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МО РТ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latin typeface="Arial"/>
                        </a:rPr>
                        <a:t>Кол-во</a:t>
                      </a:r>
                      <a:r>
                        <a:rPr lang="ru-RU" sz="1500" b="0" i="0" u="none" strike="noStrike" baseline="0" dirty="0" smtClean="0">
                          <a:latin typeface="Arial"/>
                        </a:rPr>
                        <a:t> объектов</a:t>
                      </a:r>
                      <a:endParaRPr lang="ru-RU" sz="1500" b="0" i="0" u="none" strike="noStrike" dirty="0" smtClean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latin typeface="Arial"/>
                        </a:rPr>
                        <a:t>Объекты </a:t>
                      </a:r>
                      <a:r>
                        <a:rPr lang="ru-RU" sz="1500" b="0" i="0" u="none" strike="noStrike" baseline="0" dirty="0" smtClean="0">
                          <a:latin typeface="Arial"/>
                        </a:rPr>
                        <a:t>в графике</a:t>
                      </a:r>
                      <a:endParaRPr lang="ru-RU" sz="1500" b="0" i="0" u="none" strike="noStrike" dirty="0" smtClean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Arial"/>
                        </a:rPr>
                        <a:t> Степень готовности объектов</a:t>
                      </a:r>
                      <a:endParaRPr lang="ru-RU" sz="16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709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Высокая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(70-100%)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 за 2 недели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Средняя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(30-70%)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 за 2 недели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Низкая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(0-30%)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 за 2 недели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2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Арск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+3%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439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Альметьевск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+2%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+3%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+4%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439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Бугульма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+0%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+5%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439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Елабуга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+5%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+5%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439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Зеленодольск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+3%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+5%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439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Лениногорск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+2%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+3%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439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Нижнекамск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+6%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+6%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+3%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6128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Набережные Челны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+1%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+2%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+3%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098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Казань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+3%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+3%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43956"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 по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+2%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+4%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800" b="1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+4%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10245" name="Прямоугольник 8"/>
          <p:cNvSpPr>
            <a:spLocks noChangeArrowheads="1"/>
          </p:cNvSpPr>
          <p:nvPr/>
        </p:nvSpPr>
        <p:spPr bwMode="auto">
          <a:xfrm>
            <a:off x="684213" y="0"/>
            <a:ext cx="84597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Многоквартирное инвестиционное жилье</a:t>
            </a:r>
          </a:p>
          <a:p>
            <a:pPr algn="ctr"/>
            <a:r>
              <a:rPr lang="ru-RU" sz="2400" b="1" dirty="0"/>
              <a:t>в </a:t>
            </a:r>
            <a:r>
              <a:rPr lang="ru-RU" sz="2400" b="1" dirty="0" smtClean="0"/>
              <a:t>Республике Татарстан в 2012 году</a:t>
            </a:r>
            <a:endParaRPr lang="ru-RU" sz="2400" b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176133" name="CorelDRAW" r:id="rId3" imgW="6943344" imgH="6943344" progId="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4787480"/>
              </p:ext>
            </p:extLst>
          </p:nvPr>
        </p:nvGraphicFramePr>
        <p:xfrm>
          <a:off x="467544" y="1196749"/>
          <a:ext cx="8208912" cy="4392491"/>
        </p:xfrm>
        <a:graphic>
          <a:graphicData uri="http://schemas.openxmlformats.org/drawingml/2006/table">
            <a:tbl>
              <a:tblPr/>
              <a:tblGrid>
                <a:gridCol w="4871308"/>
                <a:gridCol w="3337604"/>
              </a:tblGrid>
              <a:tr h="525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объектов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8 053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527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площадь, кв.м.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669 803,5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5276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 на стадии: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9372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высокой степени готовности</a:t>
                      </a:r>
                    </a:p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(70-100%)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929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9372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средней степени готовности</a:t>
                      </a:r>
                    </a:p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(30-70%)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4 174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9372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низкой степени готовности</a:t>
                      </a:r>
                    </a:p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(0-30%)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1 950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221" name="Прямоугольник 8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Малоэтажное строительство (в т.ч. ИЖС)</a:t>
            </a:r>
            <a:endParaRPr lang="ru-RU" sz="2400" b="1" dirty="0"/>
          </a:p>
          <a:p>
            <a:pPr algn="ctr"/>
            <a:r>
              <a:rPr lang="ru-RU" sz="2400" b="1" dirty="0"/>
              <a:t>в </a:t>
            </a:r>
            <a:r>
              <a:rPr lang="ru-RU" sz="2400" b="1" dirty="0" smtClean="0"/>
              <a:t>Республике Татарстан </a:t>
            </a:r>
            <a:r>
              <a:rPr lang="ru-RU" sz="2400" b="1" dirty="0"/>
              <a:t>в 2012 </a:t>
            </a:r>
            <a:r>
              <a:rPr lang="ru-RU" sz="2400" b="1" dirty="0" smtClean="0"/>
              <a:t>году</a:t>
            </a:r>
            <a:endParaRPr lang="ru-RU" sz="2400" b="1" dirty="0"/>
          </a:p>
        </p:txBody>
      </p:sp>
      <p:sp>
        <p:nvSpPr>
          <p:cNvPr id="7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D7514360-EB76-4174-8C03-866B2EB76CF6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28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115717" name="CorelDRAW" r:id="rId4" imgW="6943344" imgH="6943344" progId="">
              <p:embed/>
            </p:oleObj>
          </a:graphicData>
        </a:graphic>
      </p:graphicFrame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86436053-1CD3-4B48-804F-9AF620AC39AC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29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484239"/>
          <a:ext cx="8663879" cy="5947392"/>
        </p:xfrm>
        <a:graphic>
          <a:graphicData uri="http://schemas.openxmlformats.org/drawingml/2006/table">
            <a:tbl>
              <a:tblPr/>
              <a:tblGrid>
                <a:gridCol w="812375"/>
                <a:gridCol w="1961738"/>
                <a:gridCol w="1523215"/>
                <a:gridCol w="1523215"/>
                <a:gridCol w="1523215"/>
                <a:gridCol w="1320121"/>
              </a:tblGrid>
              <a:tr h="1140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Arial"/>
                        </a:rPr>
                        <a:t>№ </a:t>
                      </a: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Arial"/>
                        </a:rPr>
                        <a:t>МО РТ</a:t>
                      </a: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Кол-во</a:t>
                      </a:r>
                      <a:r>
                        <a:rPr lang="ru-RU" sz="1400" b="1" i="0" u="none" strike="noStrike" baseline="0" dirty="0" smtClean="0">
                          <a:latin typeface="Arial"/>
                        </a:rPr>
                        <a:t> объектов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 Степень готовности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601317"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Высокая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(70-100%)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Средняя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(30-70%)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Низкая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(0-30%)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Агрызский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latin typeface="Arial Narrow"/>
                        </a:rPr>
                        <a:t>Азнакаевский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193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3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Аксубаевский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Актанышский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Arial Narrow"/>
                        </a:rPr>
                        <a:t>Алексеевский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Алькеевский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7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latin typeface="Arial Narrow"/>
                        </a:rPr>
                        <a:t>Альметьевский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589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520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latin typeface="Arial Narrow"/>
                        </a:rPr>
                        <a:t>Апастовский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Arial Narrow"/>
                        </a:rPr>
                        <a:t>Арский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149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149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Атнинский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11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Бавлинский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142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Балтасинский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Бугульминский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249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62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Буинский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193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15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В.Услонский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158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Высокогорский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239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115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Дрожжановский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18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Елабужский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420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420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latin typeface="Arial Narrow"/>
                        </a:rPr>
                        <a:t>Заинский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224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224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Зеленодольский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341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170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Кайбицкий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 smtClean="0">
                          <a:latin typeface="Arial Narrow"/>
                        </a:rPr>
                        <a:t>Кам.Устьинский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15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latin typeface="Arial Narrow"/>
                        </a:rPr>
                        <a:t>Кукморский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291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159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12293" name="Прямоугольник 8"/>
          <p:cNvSpPr>
            <a:spLocks noChangeArrowheads="1"/>
          </p:cNvSpPr>
          <p:nvPr/>
        </p:nvSpPr>
        <p:spPr bwMode="auto">
          <a:xfrm>
            <a:off x="684213" y="0"/>
            <a:ext cx="84597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Малоэтажное строительство (в т.ч. ИЖС)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в Республике Татарстан </a:t>
            </a:r>
            <a:r>
              <a:rPr lang="ru-RU" sz="1600" b="1" dirty="0"/>
              <a:t>в 2012 году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179204" name="CorelDRAW" r:id="rId3" imgW="6943344" imgH="6943344" progId="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-772150"/>
            <a:ext cx="91440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/>
          </a:p>
          <a:p>
            <a:endParaRPr lang="ru-RU" u="sng" dirty="0"/>
          </a:p>
          <a:p>
            <a:endParaRPr lang="ru-RU" u="sng" dirty="0" smtClean="0"/>
          </a:p>
          <a:p>
            <a:endParaRPr lang="ru-RU" sz="800" u="sng" dirty="0"/>
          </a:p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Итоги </a:t>
            </a:r>
            <a:r>
              <a:rPr lang="ru-RU" sz="2400" dirty="0">
                <a:solidFill>
                  <a:srgbClr val="0000FF"/>
                </a:solidFill>
              </a:rPr>
              <a:t>смотра-конкурса на лучшее предприятие </a:t>
            </a:r>
            <a:endParaRPr lang="ru-RU" sz="2400" dirty="0" smtClean="0">
              <a:solidFill>
                <a:srgbClr val="0000FF"/>
              </a:solidFill>
            </a:endParaRPr>
          </a:p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строительной </a:t>
            </a:r>
            <a:r>
              <a:rPr lang="ru-RU" sz="2400" dirty="0">
                <a:solidFill>
                  <a:srgbClr val="0000FF"/>
                </a:solidFill>
              </a:rPr>
              <a:t>отрасли </a:t>
            </a:r>
            <a:r>
              <a:rPr lang="ru-RU" sz="2400" dirty="0" smtClean="0">
                <a:solidFill>
                  <a:srgbClr val="0000FF"/>
                </a:solidFill>
              </a:rPr>
              <a:t>РТ </a:t>
            </a:r>
            <a:r>
              <a:rPr lang="ru-RU" sz="2400" dirty="0">
                <a:solidFill>
                  <a:srgbClr val="0000FF"/>
                </a:solidFill>
              </a:rPr>
              <a:t>по охране труда за 2011 </a:t>
            </a:r>
            <a:r>
              <a:rPr lang="ru-RU" sz="2400" dirty="0" smtClean="0">
                <a:solidFill>
                  <a:srgbClr val="0000FF"/>
                </a:solidFill>
              </a:rPr>
              <a:t>год</a:t>
            </a:r>
          </a:p>
          <a:p>
            <a:pPr algn="ctr"/>
            <a:endParaRPr lang="ru-RU" u="sng" dirty="0"/>
          </a:p>
          <a:p>
            <a:r>
              <a:rPr lang="ru-RU" u="sng" dirty="0" smtClean="0">
                <a:solidFill>
                  <a:srgbClr val="C00000"/>
                </a:solidFill>
              </a:rPr>
              <a:t>Среди </a:t>
            </a:r>
            <a:r>
              <a:rPr lang="ru-RU" u="sng" dirty="0">
                <a:solidFill>
                  <a:srgbClr val="C00000"/>
                </a:solidFill>
              </a:rPr>
              <a:t>предприятий стройиндустрии: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/>
              <a:t>1-ое место - </a:t>
            </a:r>
            <a:r>
              <a:rPr lang="ru-RU" dirty="0" smtClean="0"/>
              <a:t>Завод </a:t>
            </a:r>
            <a:r>
              <a:rPr lang="ru-RU" dirty="0"/>
              <a:t>электромонтажных изделий ОАО «</a:t>
            </a:r>
            <a:r>
              <a:rPr lang="ru-RU" dirty="0" err="1"/>
              <a:t>Татэлектромонтаж</a:t>
            </a:r>
            <a:r>
              <a:rPr lang="ru-RU" dirty="0"/>
              <a:t>» </a:t>
            </a:r>
          </a:p>
          <a:p>
            <a:pPr>
              <a:spcAft>
                <a:spcPts val="600"/>
              </a:spcAft>
            </a:pPr>
            <a:r>
              <a:rPr lang="ru-RU" dirty="0"/>
              <a:t>2-ое место - ООО «ЛУТР» 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                                      </a:t>
            </a:r>
            <a:r>
              <a:rPr lang="ru-RU" u="sng" dirty="0" smtClean="0">
                <a:solidFill>
                  <a:srgbClr val="C00000"/>
                </a:solidFill>
              </a:rPr>
              <a:t>Среди </a:t>
            </a:r>
            <a:r>
              <a:rPr lang="ru-RU" u="sng" dirty="0">
                <a:solidFill>
                  <a:srgbClr val="C00000"/>
                </a:solidFill>
              </a:rPr>
              <a:t>строительно-монтажных организаций: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 smtClean="0"/>
              <a:t>                                      1-ое </a:t>
            </a:r>
            <a:r>
              <a:rPr lang="ru-RU" dirty="0"/>
              <a:t>место - ООО «НП «</a:t>
            </a:r>
            <a:r>
              <a:rPr lang="ru-RU" dirty="0" err="1"/>
              <a:t>Центромонтажавтоматика</a:t>
            </a:r>
            <a:r>
              <a:rPr lang="ru-RU" dirty="0" smtClean="0"/>
              <a:t>»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 smtClean="0"/>
              <a:t>                                      2-ое </a:t>
            </a:r>
            <a:r>
              <a:rPr lang="ru-RU" dirty="0"/>
              <a:t>место - ООО «</a:t>
            </a:r>
            <a:r>
              <a:rPr lang="ru-RU" dirty="0" err="1"/>
              <a:t>Двигательмонтаж</a:t>
            </a:r>
            <a:r>
              <a:rPr lang="ru-RU" dirty="0"/>
              <a:t>-НК</a:t>
            </a:r>
            <a:r>
              <a:rPr lang="ru-RU" dirty="0" smtClean="0"/>
              <a:t>»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u="sng" dirty="0">
                <a:solidFill>
                  <a:srgbClr val="C00000"/>
                </a:solidFill>
              </a:rPr>
              <a:t>Среди специализированных монтажных организаций: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/>
              <a:t>1-ое место - ОАО НСУ «</a:t>
            </a:r>
            <a:r>
              <a:rPr lang="ru-RU" dirty="0" err="1"/>
              <a:t>Термостепс</a:t>
            </a:r>
            <a:r>
              <a:rPr lang="ru-RU" dirty="0" smtClean="0"/>
              <a:t>»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2-ое место - ООО «Железнодорожник» ОАО «</a:t>
            </a:r>
            <a:r>
              <a:rPr lang="ru-RU" dirty="0" err="1"/>
              <a:t>Камгэсэнергострой</a:t>
            </a:r>
            <a:r>
              <a:rPr lang="ru-RU" dirty="0"/>
              <a:t>».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                                      </a:t>
            </a:r>
            <a:r>
              <a:rPr lang="ru-RU" u="sng" dirty="0" smtClean="0">
                <a:solidFill>
                  <a:srgbClr val="C00000"/>
                </a:solidFill>
              </a:rPr>
              <a:t>Среди </a:t>
            </a:r>
            <a:r>
              <a:rPr lang="ru-RU" u="sng" dirty="0">
                <a:solidFill>
                  <a:srgbClr val="C00000"/>
                </a:solidFill>
              </a:rPr>
              <a:t>проектных организаций:</a:t>
            </a:r>
            <a:endParaRPr lang="ru-RU"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</a:pPr>
            <a:r>
              <a:rPr lang="ru-RU" dirty="0" smtClean="0"/>
              <a:t>                                      1-ое </a:t>
            </a:r>
            <a:r>
              <a:rPr lang="ru-RU" dirty="0"/>
              <a:t>место - ГУП «Татинвестгражданпроект</a:t>
            </a:r>
            <a:r>
              <a:rPr lang="ru-RU" dirty="0" smtClean="0"/>
              <a:t>»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u="sng" dirty="0" smtClean="0">
                <a:solidFill>
                  <a:srgbClr val="C00000"/>
                </a:solidFill>
              </a:rPr>
              <a:t>Среди </a:t>
            </a:r>
            <a:r>
              <a:rPr lang="ru-RU" u="sng" dirty="0">
                <a:solidFill>
                  <a:srgbClr val="C00000"/>
                </a:solidFill>
              </a:rPr>
              <a:t>горно-рудных </a:t>
            </a:r>
            <a:r>
              <a:rPr lang="ru-RU" u="sng" dirty="0" smtClean="0">
                <a:solidFill>
                  <a:srgbClr val="C00000"/>
                </a:solidFill>
              </a:rPr>
              <a:t>предприятий:</a:t>
            </a:r>
            <a:endParaRPr lang="ru-RU"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</a:pPr>
            <a:r>
              <a:rPr lang="ru-RU" dirty="0"/>
              <a:t>1-ое место - ОАО «Камско-</a:t>
            </a:r>
            <a:r>
              <a:rPr lang="ru-RU" dirty="0" err="1"/>
              <a:t>Устьинский</a:t>
            </a:r>
            <a:r>
              <a:rPr lang="ru-RU" dirty="0"/>
              <a:t> гипсовый рудник» </a:t>
            </a:r>
            <a:r>
              <a:rPr lang="ru-RU" dirty="0" smtClean="0"/>
              <a:t>             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solidFill>
                  <a:srgbClr val="C00000"/>
                </a:solidFill>
              </a:rPr>
              <a:t>                                      </a:t>
            </a:r>
            <a:r>
              <a:rPr lang="ru-RU" u="sng" dirty="0" smtClean="0">
                <a:solidFill>
                  <a:srgbClr val="C00000"/>
                </a:solidFill>
              </a:rPr>
              <a:t>Среди </a:t>
            </a:r>
            <a:r>
              <a:rPr lang="ru-RU" u="sng" dirty="0">
                <a:solidFill>
                  <a:srgbClr val="C00000"/>
                </a:solidFill>
              </a:rPr>
              <a:t>организаций </a:t>
            </a:r>
            <a:r>
              <a:rPr lang="ru-RU" u="sng" dirty="0" err="1">
                <a:solidFill>
                  <a:srgbClr val="C00000"/>
                </a:solidFill>
              </a:rPr>
              <a:t>строймеханизации</a:t>
            </a:r>
            <a:r>
              <a:rPr lang="ru-RU" u="sng" dirty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 smtClean="0"/>
              <a:t>                                      1-ое </a:t>
            </a:r>
            <a:r>
              <a:rPr lang="ru-RU" dirty="0"/>
              <a:t>место - ООО «</a:t>
            </a:r>
            <a:r>
              <a:rPr lang="ru-RU" dirty="0" err="1" smtClean="0"/>
              <a:t>Строймеханизация</a:t>
            </a:r>
            <a:r>
              <a:rPr lang="ru-RU" dirty="0" smtClean="0"/>
              <a:t>-МА</a:t>
            </a:r>
            <a:r>
              <a:rPr lang="ru-RU" dirty="0"/>
              <a:t>» г. </a:t>
            </a:r>
            <a:r>
              <a:rPr lang="ru-RU" dirty="0" err="1" smtClean="0"/>
              <a:t>Н.Челны</a:t>
            </a:r>
            <a:endParaRPr lang="ru-RU" dirty="0"/>
          </a:p>
          <a:p>
            <a:r>
              <a:rPr lang="ru-RU" dirty="0" smtClean="0"/>
              <a:t>                                      2-ое </a:t>
            </a:r>
            <a:r>
              <a:rPr lang="ru-RU" dirty="0"/>
              <a:t>место - ООО «Управление механизации строительства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A7602AA1-617A-4A82-B0C7-E69C34D3EE1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52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116741" name="CorelDRAW" r:id="rId4" imgW="6943344" imgH="6943344" progId="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3" y="491329"/>
          <a:ext cx="8844744" cy="6010558"/>
        </p:xfrm>
        <a:graphic>
          <a:graphicData uri="http://schemas.openxmlformats.org/drawingml/2006/table">
            <a:tbl>
              <a:tblPr/>
              <a:tblGrid>
                <a:gridCol w="808787"/>
                <a:gridCol w="2121478"/>
                <a:gridCol w="1609278"/>
                <a:gridCol w="1572887"/>
                <a:gridCol w="1433449"/>
                <a:gridCol w="1298865"/>
              </a:tblGrid>
              <a:tr h="1841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Arial"/>
                        </a:rPr>
                        <a:t>№ </a:t>
                      </a: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Arial"/>
                        </a:rPr>
                        <a:t>МО РТ</a:t>
                      </a: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Arial"/>
                        </a:rPr>
                        <a:t>Кол-во</a:t>
                      </a:r>
                      <a:r>
                        <a:rPr lang="ru-RU" sz="1200" b="1" i="0" u="none" strike="noStrike" baseline="0" dirty="0" smtClean="0">
                          <a:latin typeface="Arial"/>
                        </a:rPr>
                        <a:t> объектов</a:t>
                      </a:r>
                      <a:endParaRPr lang="ru-RU" sz="12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atin typeface="Arial"/>
                        </a:rPr>
                        <a:t>Степень готовности объектов</a:t>
                      </a:r>
                      <a:endParaRPr lang="ru-RU" sz="16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593403"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Высокая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(70-100%)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Средняя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(30-70%)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Низкая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(0-30%)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Arial Narrow"/>
                        </a:rPr>
                        <a:t>Лаишевский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314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177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25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Лениногорский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Мамадышский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Arial Narrow"/>
                        </a:rPr>
                        <a:t>Менделеевский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Мензелинский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162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29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Муслюмовский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Arial Narrow"/>
                        </a:rPr>
                        <a:t>Нижнекамский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246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127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Н.Шешминский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Arial Narrow"/>
                        </a:rPr>
                        <a:t>Нурлатский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265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33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Пестречинский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118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118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Р.Слободский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Arial Narrow"/>
                        </a:rPr>
                        <a:t>Сабинский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Arial Narrow"/>
                        </a:rPr>
                        <a:t>Сармановский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37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Arial Narrow"/>
                        </a:rPr>
                        <a:t>Спасский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Тетюшский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Тукаевский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255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Arial"/>
                        </a:rPr>
                        <a:t>40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Arial Narrow"/>
                        </a:rPr>
                        <a:t>Тюлячинский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Arial Narrow"/>
                        </a:rPr>
                        <a:t>Черемшанский 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Чистопольский</a:t>
                      </a:r>
                      <a:r>
                        <a:rPr lang="ru-RU" sz="1400" b="1" i="0" u="none" strike="noStrike" dirty="0">
                          <a:latin typeface="Arial Narrow"/>
                        </a:rPr>
                        <a:t> 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err="1">
                          <a:latin typeface="Arial Narrow"/>
                        </a:rPr>
                        <a:t>Ютазинский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43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latin typeface="Arial Narrow"/>
                        </a:rPr>
                        <a:t>г. Набережные </a:t>
                      </a:r>
                      <a:r>
                        <a:rPr lang="ru-RU" sz="1400" b="1" i="0" u="none" strike="noStrike" dirty="0">
                          <a:latin typeface="Arial Narrow"/>
                        </a:rPr>
                        <a:t>Челны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272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136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109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186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latin typeface="Arial Narrow"/>
                        </a:rPr>
                        <a:t>г. Казань</a:t>
                      </a:r>
                      <a:endParaRPr lang="ru-RU" sz="1400" b="1" i="0" u="none" strike="noStrike" dirty="0">
                        <a:latin typeface="Arial Narrow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1 636</a:t>
                      </a: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245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818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573</a:t>
                      </a:r>
                      <a:endParaRPr lang="ru-RU" sz="1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263485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b="1" i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sz="1400" b="1" i="1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60" marR="6360" marT="636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8 053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1 929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4 174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1 950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13317" name="Прямоугольник 8"/>
          <p:cNvSpPr>
            <a:spLocks noChangeArrowheads="1"/>
          </p:cNvSpPr>
          <p:nvPr/>
        </p:nvSpPr>
        <p:spPr bwMode="auto">
          <a:xfrm>
            <a:off x="684213" y="0"/>
            <a:ext cx="8208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Малоэтажное строительство (в т.ч. ИЖС) в РТ в 2012 году</a:t>
            </a:r>
          </a:p>
        </p:txBody>
      </p:sp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03509C9A-C1E6-4E08-8C66-F5D141838A7E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30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ject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395288" y="115888"/>
            <a:ext cx="874871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/>
            <a:r>
              <a:rPr lang="ru-RU" sz="2400" b="1" dirty="0" smtClean="0"/>
              <a:t>Долевое строительство жилья в </a:t>
            </a:r>
            <a:r>
              <a:rPr lang="ru-RU" sz="2400" b="1" dirty="0"/>
              <a:t>2012 </a:t>
            </a:r>
            <a:r>
              <a:rPr lang="ru-RU" sz="2400" b="1" dirty="0" smtClean="0"/>
              <a:t>году</a:t>
            </a:r>
            <a:endParaRPr lang="ru-RU" sz="2400" b="1" dirty="0"/>
          </a:p>
        </p:txBody>
      </p:sp>
      <p:pic>
        <p:nvPicPr>
          <p:cNvPr id="58371" name="Object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aphicFrame>
        <p:nvGraphicFramePr>
          <p:cNvPr id="7" name="Group 92"/>
          <p:cNvGraphicFramePr>
            <a:graphicFrameLocks noGrp="1"/>
          </p:cNvGraphicFramePr>
          <p:nvPr/>
        </p:nvGraphicFramePr>
        <p:xfrm>
          <a:off x="611560" y="692696"/>
          <a:ext cx="8136904" cy="5400599"/>
        </p:xfrm>
        <a:graphic>
          <a:graphicData uri="http://schemas.openxmlformats.org/drawingml/2006/table">
            <a:tbl>
              <a:tblPr/>
              <a:tblGrid>
                <a:gridCol w="3103857"/>
                <a:gridCol w="1845450"/>
                <a:gridCol w="1509914"/>
                <a:gridCol w="1677683"/>
              </a:tblGrid>
              <a:tr h="8299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 РТ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Всего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927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кв.м.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объектов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дольщиков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380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Arial" charset="0"/>
                        </a:rPr>
                        <a:t>Всего:</a:t>
                      </a:r>
                    </a:p>
                  </a:txBody>
                  <a:tcPr marL="18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290 148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Arial" charset="0"/>
                        </a:rPr>
                        <a:t>32</a:t>
                      </a:r>
                    </a:p>
                  </a:txBody>
                  <a:tcPr marL="90000" marR="18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2 893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</a:tr>
              <a:tr h="7380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г. Казань</a:t>
                      </a:r>
                    </a:p>
                  </a:txBody>
                  <a:tcPr marL="18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225 328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</a:p>
                  </a:txBody>
                  <a:tcPr marL="90000" marR="18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2 277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</a:tr>
              <a:tr h="7411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г. Наб. Челны</a:t>
                      </a:r>
                    </a:p>
                  </a:txBody>
                  <a:tcPr marL="18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52 077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90000" marR="18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459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</a:tr>
              <a:tr h="7489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г. Нижнекамск</a:t>
                      </a:r>
                    </a:p>
                  </a:txBody>
                  <a:tcPr marL="18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9 817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0000" marR="18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140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</a:tr>
              <a:tr h="8952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г. Альметьевск</a:t>
                      </a:r>
                    </a:p>
                  </a:txBody>
                  <a:tcPr marL="180000" marR="9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2 926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0000" marR="180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</a:p>
                  </a:txBody>
                  <a:tcPr marL="9525" marR="180000" marT="9525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6DD3F185-D877-4E0C-80AC-BA818B346F2A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31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102405" name="CorelDRAW" r:id="rId3" imgW="6943344" imgH="6943344" progId="">
              <p:embed/>
            </p:oleObj>
          </a:graphicData>
        </a:graphic>
      </p:graphicFrame>
      <p:graphicFrame>
        <p:nvGraphicFramePr>
          <p:cNvPr id="9" name="Group 115"/>
          <p:cNvGraphicFramePr>
            <a:graphicFrameLocks noGrp="1"/>
          </p:cNvGraphicFramePr>
          <p:nvPr/>
        </p:nvGraphicFramePr>
        <p:xfrm>
          <a:off x="395536" y="692334"/>
          <a:ext cx="8655438" cy="5386248"/>
        </p:xfrm>
        <a:graphic>
          <a:graphicData uri="http://schemas.openxmlformats.org/drawingml/2006/table">
            <a:tbl>
              <a:tblPr/>
              <a:tblGrid>
                <a:gridCol w="466392"/>
                <a:gridCol w="4143209"/>
                <a:gridCol w="1604210"/>
                <a:gridCol w="1346799"/>
                <a:gridCol w="1094828"/>
              </a:tblGrid>
              <a:tr h="7786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</a:txBody>
                  <a:tcPr marL="9293" marR="9293" marT="9293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Объект</a:t>
                      </a:r>
                    </a:p>
                  </a:txBody>
                  <a:tcPr marL="9293" marR="9293" marT="9293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Застройщик</a:t>
                      </a:r>
                    </a:p>
                  </a:txBody>
                  <a:tcPr marL="9293" marR="9293" marT="9293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Общая площадь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       кв.м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293" marR="9293" marT="9293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Дольщики</a:t>
                      </a:r>
                    </a:p>
                  </a:txBody>
                  <a:tcPr marL="9293" marR="9293" marT="9293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608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279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кв. 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ж.д. </a:t>
                      </a:r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пересечение ул. Г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ru-RU" sz="16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Баруди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16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Краснококшайская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ООО «ИТЦ»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14 358</a:t>
                      </a: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121</a:t>
                      </a: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45608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77 кв. ж.д. </a:t>
                      </a:r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ул.Гаврилова, 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26М-12 г.Казань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ЖСО «Казкам» 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6 300</a:t>
                      </a: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5019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86 кв. ж.д. </a:t>
                      </a:r>
                      <a:r>
                        <a:rPr lang="ru-RU" sz="1600" b="0" i="0" u="none" strike="noStrike" dirty="0" err="1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ул.Амирхана</a:t>
                      </a:r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17/36 г.Казань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АНТК им. А.Н.Туполева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5 123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</a:tr>
              <a:tr h="381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135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кв.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ж.д. стр. №6/16 кв. </a:t>
                      </a:r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71а 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по ул. </a:t>
                      </a:r>
                      <a:r>
                        <a:rPr lang="ru-RU" sz="16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Четаева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г.Казань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ООО  </a:t>
                      </a:r>
                      <a:endParaRPr lang="ru-RU" sz="1600" b="0" i="0" u="none" strike="noStrike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"</a:t>
                      </a:r>
                      <a:r>
                        <a:rPr lang="ru-RU" sz="16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Фирма Свей"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7 942</a:t>
                      </a: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13418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252 кв. ж.д. стр. №5/16 квартал 71а по ул. </a:t>
                      </a:r>
                      <a:r>
                        <a:rPr lang="ru-RU" sz="16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Четаева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г.Казань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662">
                <a:tc vMerge="1"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15 000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53760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123 кв. ж.д. квартале 71а по </a:t>
                      </a:r>
                      <a:r>
                        <a:rPr lang="ru-RU" sz="16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ул.Четаева</a:t>
                      </a:r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 г.Казань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ООО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6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Элит-строй</a:t>
                      </a:r>
                      <a:r>
                        <a:rPr lang="ru-RU" sz="16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7 700 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20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56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214 кв. ж.д</a:t>
                      </a:r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. в жилом комплексе «</a:t>
                      </a: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Парковый»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г. Набережные </a:t>
                      </a:r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Челны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ООО </a:t>
                      </a:r>
                      <a:endParaRPr lang="ru-RU" sz="1800" b="0" i="0" u="none" strike="noStrike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Базис ЛТД»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14 741</a:t>
                      </a: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56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120 кв. ж.д. </a:t>
                      </a:r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№ 8 мкр.35  пр. Химиков, </a:t>
                      </a:r>
                      <a:endParaRPr lang="ru-RU" sz="1800" b="0" i="0" u="none" strike="noStrike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г. Нижнекамск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ОАО </a:t>
                      </a:r>
                      <a:endParaRPr lang="ru-RU" sz="1800" b="0" i="0" u="none" strike="noStrike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800" b="0" i="0" u="none" strike="noStrike" dirty="0" err="1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Химстрой</a:t>
                      </a:r>
                      <a:r>
                        <a:rPr lang="ru-RU" sz="18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7 181</a:t>
                      </a: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180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429639"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2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78 345</a:t>
                      </a:r>
                      <a:endParaRPr lang="ru-RU" sz="22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252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2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444</a:t>
                      </a:r>
                      <a:endParaRPr lang="ru-RU" sz="22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252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539750" y="-79375"/>
            <a:ext cx="8785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dirty="0"/>
              <a:t>Долевое строительство жилья в 2012 </a:t>
            </a:r>
            <a:r>
              <a:rPr lang="ru-RU" sz="2200" b="1" dirty="0" smtClean="0"/>
              <a:t>году</a:t>
            </a:r>
            <a:endParaRPr lang="ru-RU" sz="2200" b="1" dirty="0"/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(работы </a:t>
            </a:r>
            <a:r>
              <a:rPr lang="ru-RU" sz="2000" dirty="0" smtClean="0">
                <a:solidFill>
                  <a:srgbClr val="FF0000"/>
                </a:solidFill>
              </a:rPr>
              <a:t>еще не возобновлены)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1C8B10E5-BEBE-4B94-BDBA-020F502CDAC6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32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03"/>
          <p:cNvGraphicFramePr>
            <a:graphicFrameLocks/>
          </p:cNvGraphicFramePr>
          <p:nvPr/>
        </p:nvGraphicFramePr>
        <p:xfrm>
          <a:off x="179512" y="1268760"/>
          <a:ext cx="8640639" cy="40324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8072"/>
                <a:gridCol w="4723461"/>
                <a:gridCol w="3269106"/>
              </a:tblGrid>
              <a:tr h="93610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Источник финансирования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Сумма (млн. руб.)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091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2000" b="1" i="0" u="none" strike="noStrike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2000" b="1" i="0" u="none" strike="noStrike" kern="1200" dirty="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Фонда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336,03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2000" b="1" i="0" u="none" strike="noStrike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kern="1200" dirty="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Бюджет РТ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198,79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000" b="1" i="0" u="none" strike="noStrike" kern="1200" dirty="0" smtClean="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Местный</a:t>
                      </a:r>
                      <a:r>
                        <a:rPr kumimoji="0" lang="ru-RU" sz="2000" b="1" kern="12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бюджет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0,048</a:t>
                      </a:r>
                      <a:endParaRPr lang="ru-RU" sz="20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55898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ru-RU" sz="2000" b="1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ВСЕГО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534,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825500" cy="774700"/>
        </p:xfrm>
        <a:graphic>
          <a:graphicData uri="http://schemas.openxmlformats.org/presentationml/2006/ole">
            <p:oleObj spid="_x0000_s267266" name="CorelDRAW" r:id="rId3" imgW="6943344" imgH="6943344" progId="">
              <p:embed/>
            </p:oleObj>
          </a:graphicData>
        </a:graphic>
      </p:graphicFrame>
      <p:sp>
        <p:nvSpPr>
          <p:cNvPr id="5" name="Text Box 233"/>
          <p:cNvSpPr txBox="1">
            <a:spLocks noChangeArrowheads="1"/>
          </p:cNvSpPr>
          <p:nvPr/>
        </p:nvSpPr>
        <p:spPr bwMode="auto">
          <a:xfrm>
            <a:off x="250825" y="115888"/>
            <a:ext cx="8569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Объемы и источники финансирования Программы</a:t>
            </a:r>
            <a:endParaRPr lang="ru-RU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09F4E173-467B-4CE8-8C6F-B7C5B0611C4F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33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3"/>
          <p:cNvSpPr txBox="1">
            <a:spLocks noChangeArrowheads="1"/>
          </p:cNvSpPr>
          <p:nvPr/>
        </p:nvSpPr>
        <p:spPr bwMode="auto">
          <a:xfrm>
            <a:off x="250825" y="115888"/>
            <a:ext cx="8569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Способы переселения</a:t>
            </a:r>
            <a:endParaRPr lang="ru-RU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825500" cy="774700"/>
        </p:xfrm>
        <a:graphic>
          <a:graphicData uri="http://schemas.openxmlformats.org/presentationml/2006/ole">
            <p:oleObj spid="_x0000_s268290" name="CorelDRAW" r:id="rId3" imgW="6943344" imgH="6943344" progId="">
              <p:embed/>
            </p:oleObj>
          </a:graphicData>
        </a:graphic>
      </p:graphicFrame>
      <p:graphicFrame>
        <p:nvGraphicFramePr>
          <p:cNvPr id="5" name="Group 303"/>
          <p:cNvGraphicFramePr>
            <a:graphicFrameLocks/>
          </p:cNvGraphicFramePr>
          <p:nvPr/>
        </p:nvGraphicFramePr>
        <p:xfrm>
          <a:off x="179512" y="908720"/>
          <a:ext cx="8640640" cy="466344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8072"/>
                <a:gridCol w="3960440"/>
                <a:gridCol w="2016064"/>
                <a:gridCol w="2016064"/>
              </a:tblGrid>
              <a:tr h="9361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№</a:t>
                      </a:r>
                    </a:p>
                  </a:txBody>
                  <a:tcPr marL="0" marR="0" marT="0" marB="0" anchor="ctr" horzOverflow="overflow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Способ</a:t>
                      </a:r>
                    </a:p>
                  </a:txBody>
                  <a:tcPr marL="0" marR="0" marT="0" marB="0" anchor="ctr" horzOverflow="overflow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Сумма (млн. руб.)</a:t>
                      </a:r>
                    </a:p>
                  </a:txBody>
                  <a:tcPr marL="0" marR="0" marT="0" marB="0" anchor="ctr" horzOverflow="overflow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Площадь (кв.м.)</a:t>
                      </a:r>
                    </a:p>
                  </a:txBody>
                  <a:tcPr marL="0" marR="0" marT="0" marB="0" anchor="ctr" horzOverflow="overflow">
                    <a:cell3D prstMaterial="dkEdge">
                      <a:bevel prst="relaxedInse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091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2000" b="1" i="0" u="none" strike="noStrike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2000" b="1" i="0" u="none" strike="noStrike" kern="1200" dirty="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Строительство МКД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166,08</a:t>
                      </a:r>
                      <a:endParaRPr lang="ru-RU" sz="2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6 023,65</a:t>
                      </a:r>
                      <a:endParaRPr lang="ru-RU" sz="2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2000" b="1" i="0" u="none" strike="noStrike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000" b="1" i="0" u="none" strike="noStrike" kern="1200" dirty="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Приобретение у застройщика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323,01</a:t>
                      </a:r>
                      <a:endParaRPr lang="ru-RU" sz="2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11 943,98</a:t>
                      </a:r>
                      <a:endParaRPr lang="ru-RU" sz="2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63099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Вторичное жильё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1,20</a:t>
                      </a:r>
                      <a:endParaRPr lang="ru-RU" sz="2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61,10</a:t>
                      </a:r>
                      <a:endParaRPr lang="ru-RU" sz="2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Выкуп у собственника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44,58</a:t>
                      </a:r>
                      <a:endParaRPr lang="ru-RU" sz="2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2 167,06</a:t>
                      </a:r>
                      <a:endParaRPr lang="ru-RU" sz="28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55898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ru-RU" sz="2000" b="1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ВСЕГО</a:t>
                      </a: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534,87</a:t>
                      </a:r>
                      <a:endParaRPr lang="ru-RU" sz="28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20 195,79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620" marB="0"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09F4E173-467B-4CE8-8C6F-B7C5B0611C4F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34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75458" name="CorelDRAW" r:id="rId4" imgW="6943344" imgH="6943344" progId="">
              <p:embed/>
            </p:oleObj>
          </a:graphicData>
        </a:graphic>
      </p:graphicFrame>
      <p:sp>
        <p:nvSpPr>
          <p:cNvPr id="106499" name="TextBox 3"/>
          <p:cNvSpPr txBox="1">
            <a:spLocks noChangeArrowheads="1"/>
          </p:cNvSpPr>
          <p:nvPr/>
        </p:nvSpPr>
        <p:spPr bwMode="auto">
          <a:xfrm>
            <a:off x="1476375" y="247650"/>
            <a:ext cx="7056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Административная практика Инспекции ГСН РТ</a:t>
            </a:r>
            <a:endParaRPr lang="ru-RU" b="1">
              <a:solidFill>
                <a:srgbClr val="0000FF"/>
              </a:solidFill>
            </a:endParaRPr>
          </a:p>
        </p:txBody>
      </p:sp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7D904200-941A-4719-9371-7FE427D9D6DE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35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6819" name="Group 323"/>
          <p:cNvGraphicFramePr>
            <a:graphicFrameLocks noGrp="1"/>
          </p:cNvGraphicFramePr>
          <p:nvPr/>
        </p:nvGraphicFramePr>
        <p:xfrm>
          <a:off x="251520" y="836711"/>
          <a:ext cx="8784977" cy="5081513"/>
        </p:xfrm>
        <a:graphic>
          <a:graphicData uri="http://schemas.openxmlformats.org/drawingml/2006/table">
            <a:tbl>
              <a:tblPr/>
              <a:tblGrid>
                <a:gridCol w="390666"/>
                <a:gridCol w="2057606"/>
                <a:gridCol w="720080"/>
                <a:gridCol w="935311"/>
                <a:gridCol w="720873"/>
                <a:gridCol w="1255831"/>
                <a:gridCol w="1429103"/>
                <a:gridCol w="1275507"/>
              </a:tblGrid>
              <a:tr h="44789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№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Наименование города, района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Выявлено нарушений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Составлено протоколов по ст. 9.4 ч. 1 КОАП РФ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5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из них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устра-нены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Всего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Юриди-ческие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лица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Должнос-тные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лица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Физичес-кие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лица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7768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г. Казань (дороги)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94621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г.Казань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521119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Лаишевский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с.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Усады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94621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г. Альметьевск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13354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г. Наб. Челны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647143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Зеленодольский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с.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Осиново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30383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г. Нижнекамск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96323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г. Нурлат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44007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г. Болгар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47891">
                <a:tc>
                  <a:txBody>
                    <a:bodyPr/>
                    <a:lstStyle/>
                    <a:p>
                      <a:pPr marL="109538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Итого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33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15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8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slope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6350" y="690563"/>
            <a:ext cx="8970963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76482" name="CorelDRAW" r:id="rId5" imgW="6943344" imgH="6943344" progId="">
              <p:embed/>
            </p:oleObj>
          </a:graphicData>
        </a:graphic>
      </p:graphicFrame>
      <p:sp>
        <p:nvSpPr>
          <p:cNvPr id="165892" name="TextBox 3"/>
          <p:cNvSpPr txBox="1">
            <a:spLocks noChangeArrowheads="1"/>
          </p:cNvSpPr>
          <p:nvPr/>
        </p:nvSpPr>
        <p:spPr bwMode="auto">
          <a:xfrm>
            <a:off x="682625" y="0"/>
            <a:ext cx="8461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Расположение мест </a:t>
            </a:r>
          </a:p>
          <a:p>
            <a:pPr algn="ctr"/>
            <a:r>
              <a:rPr lang="ru-RU" sz="2400" b="1">
                <a:solidFill>
                  <a:srgbClr val="C00000"/>
                </a:solidFill>
              </a:rPr>
              <a:t>несанкционированного размещения отходов</a:t>
            </a:r>
            <a:r>
              <a:rPr lang="ru-RU" sz="2400" b="1">
                <a:solidFill>
                  <a:srgbClr val="C00000"/>
                </a:solidFill>
                <a:latin typeface="Arial" charset="0"/>
              </a:rPr>
              <a:t> </a:t>
            </a:r>
          </a:p>
        </p:txBody>
      </p:sp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995B7BE9-84A4-4697-A107-FCF7F0724D6B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36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866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77506" name="CorelDRAW" r:id="rId4" imgW="6943344" imgH="6943344" progId="">
              <p:embed/>
            </p:oleObj>
          </a:graphicData>
        </a:graphic>
      </p:graphicFrame>
      <p:sp>
        <p:nvSpPr>
          <p:cNvPr id="164867" name="TextBox 3"/>
          <p:cNvSpPr txBox="1">
            <a:spLocks noChangeArrowheads="1"/>
          </p:cNvSpPr>
          <p:nvPr/>
        </p:nvSpPr>
        <p:spPr bwMode="auto">
          <a:xfrm>
            <a:off x="1042988" y="188913"/>
            <a:ext cx="792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Мест несанкционированного размещения отходов</a:t>
            </a:r>
          </a:p>
          <a:p>
            <a:pPr algn="ctr"/>
            <a:r>
              <a:rPr lang="ru-RU" sz="2000" b="1">
                <a:solidFill>
                  <a:srgbClr val="C00000"/>
                </a:solidFill>
              </a:rPr>
              <a:t>(по состоянию на 20.04.12)</a:t>
            </a:r>
          </a:p>
        </p:txBody>
      </p:sp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EC8EFB10-ECEA-467C-B96D-3DC95184E4F0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37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7363" y="908050"/>
            <a:ext cx="8439150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210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78530" name="CorelDRAW" r:id="rId4" imgW="6943344" imgH="6943344" progId="">
              <p:embed/>
            </p:oleObj>
          </a:graphicData>
        </a:graphic>
      </p:graphicFrame>
      <p:sp>
        <p:nvSpPr>
          <p:cNvPr id="222211" name="TextBox 3"/>
          <p:cNvSpPr txBox="1">
            <a:spLocks noChangeArrowheads="1"/>
          </p:cNvSpPr>
          <p:nvPr/>
        </p:nvSpPr>
        <p:spPr bwMode="auto">
          <a:xfrm>
            <a:off x="263525" y="20638"/>
            <a:ext cx="8785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Arial" charset="0"/>
              </a:rPr>
              <a:t>Выявленные свалки </a:t>
            </a:r>
          </a:p>
          <a:p>
            <a:pPr algn="ctr"/>
            <a:r>
              <a:rPr lang="ru-RU" sz="2000" b="1">
                <a:solidFill>
                  <a:srgbClr val="C00000"/>
                </a:solidFill>
                <a:latin typeface="Arial" charset="0"/>
              </a:rPr>
              <a:t>твёрдых бытовых и строительных отходов в г. Казани</a:t>
            </a:r>
          </a:p>
        </p:txBody>
      </p:sp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EA1B0F5F-E229-4459-8146-98151BFFF1A2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38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2213" name="Picture 2" descr="C:\Users\Голодницкий\Desktop\Миша\Двухмесячник\Фото\IMG_052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188" y="666750"/>
            <a:ext cx="4122737" cy="2951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2214" name="Picture 3" descr="C:\Users\Голодницкий\Desktop\Миша\Двухмесячник\Фото\IMG_052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1188" y="3692525"/>
            <a:ext cx="4105275" cy="30178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2215" name="Picture 4" descr="C:\Users\Голодницкий\Desktop\Миша\Двухмесячник\Фото\IMG_0530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59338" y="688975"/>
            <a:ext cx="4094162" cy="29146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2216" name="Picture 5" descr="C:\Users\Голодницкий\Desktop\Миша\Двухмесячник\презинтация\Локо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9338" y="3692525"/>
            <a:ext cx="4094162" cy="30321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2217" name="TextBox 8"/>
          <p:cNvSpPr txBox="1">
            <a:spLocks noChangeArrowheads="1"/>
          </p:cNvSpPr>
          <p:nvPr/>
        </p:nvSpPr>
        <p:spPr bwMode="auto">
          <a:xfrm>
            <a:off x="3608388" y="657225"/>
            <a:ext cx="2303462" cy="366713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на 20.04.2012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162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79554" name="CorelDRAW" r:id="rId4" imgW="6943344" imgH="6943344" progId="">
              <p:embed/>
            </p:oleObj>
          </a:graphicData>
        </a:graphic>
      </p:graphicFrame>
      <p:sp>
        <p:nvSpPr>
          <p:cNvPr id="220170" name="TextBox 3"/>
          <p:cNvSpPr txBox="1">
            <a:spLocks noChangeArrowheads="1"/>
          </p:cNvSpPr>
          <p:nvPr/>
        </p:nvSpPr>
        <p:spPr bwMode="auto">
          <a:xfrm>
            <a:off x="263525" y="20638"/>
            <a:ext cx="8785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Arial" charset="0"/>
              </a:rPr>
              <a:t>Выявленные свалки </a:t>
            </a:r>
          </a:p>
          <a:p>
            <a:pPr algn="ctr"/>
            <a:r>
              <a:rPr lang="ru-RU" b="1">
                <a:solidFill>
                  <a:srgbClr val="C00000"/>
                </a:solidFill>
                <a:latin typeface="Arial" charset="0"/>
              </a:rPr>
              <a:t>твёрдых бытовых и строительных отходов в г. Казани</a:t>
            </a:r>
          </a:p>
        </p:txBody>
      </p:sp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1ABF59D8-93F0-4226-82B3-026D20CB7E1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39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0172" name="Picture 2" descr="C:\Users\Голодницкий\Desktop\Миша\Двухмесячник\Фото\IMG_053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8313" y="692150"/>
            <a:ext cx="4248150" cy="3035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0173" name="Picture 3" descr="C:\Users\Голодницкий\Desktop\Миша\Двухмесячник\Фото\IMG_053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5613" y="3841750"/>
            <a:ext cx="4248150" cy="29225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0174" name="Picture 4" descr="C:\Users\Голодницкий\Desktop\Миша\Двухмесячник\Фото\IMG_053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40288" y="681038"/>
            <a:ext cx="4029075" cy="30527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220169" name="Object 9"/>
          <p:cNvGraphicFramePr>
            <a:graphicFrameLocks noChangeAspect="1"/>
          </p:cNvGraphicFramePr>
          <p:nvPr/>
        </p:nvGraphicFramePr>
        <p:xfrm>
          <a:off x="4833938" y="3838575"/>
          <a:ext cx="4030662" cy="2898775"/>
        </p:xfrm>
        <a:graphic>
          <a:graphicData uri="http://schemas.openxmlformats.org/presentationml/2006/ole">
            <p:oleObj spid="_x0000_s279555" name="CorelDRAW" r:id="rId8" imgW="9045000" imgH="5587560" progId="">
              <p:embed/>
            </p:oleObj>
          </a:graphicData>
        </a:graphic>
      </p:graphicFrame>
      <p:sp>
        <p:nvSpPr>
          <p:cNvPr id="220175" name="TextBox 8"/>
          <p:cNvSpPr txBox="1">
            <a:spLocks noChangeArrowheads="1"/>
          </p:cNvSpPr>
          <p:nvPr/>
        </p:nvSpPr>
        <p:spPr bwMode="auto">
          <a:xfrm>
            <a:off x="3656013" y="633413"/>
            <a:ext cx="2303462" cy="36671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на 20.04.2012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07876" name="CorelDRAW" r:id="rId3" imgW="6943344" imgH="6943344" progId="">
              <p:embed/>
            </p:oleObj>
          </a:graphicData>
        </a:graphic>
      </p:graphicFrame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467544" y="0"/>
            <a:ext cx="83883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Статистика ввода жилья</a:t>
            </a:r>
          </a:p>
          <a:p>
            <a:pPr algn="ctr"/>
            <a:r>
              <a:rPr lang="ru-RU" sz="2800" b="1" dirty="0"/>
              <a:t>за </a:t>
            </a:r>
            <a:r>
              <a:rPr lang="ru-RU" sz="2800" b="1" dirty="0" smtClean="0"/>
              <a:t>1-ый квартал 2012 года </a:t>
            </a:r>
            <a:r>
              <a:rPr lang="ru-RU" sz="2800" b="1" dirty="0"/>
              <a:t>по РФ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288" y="1268413"/>
          <a:ext cx="8424937" cy="4494286"/>
        </p:xfrm>
        <a:graphic>
          <a:graphicData uri="http://schemas.openxmlformats.org/drawingml/2006/table">
            <a:tbl>
              <a:tblPr/>
              <a:tblGrid>
                <a:gridCol w="792336"/>
                <a:gridCol w="5256336"/>
                <a:gridCol w="2376265"/>
              </a:tblGrid>
              <a:tr h="963200">
                <a:tc>
                  <a:txBody>
                    <a:bodyPr/>
                    <a:lstStyle/>
                    <a:p>
                      <a:pPr algn="ctr" rtl="0" fontAlgn="ctr"/>
                      <a:endParaRPr lang="ru-RU" sz="19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FCB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субъекта </a:t>
                      </a:r>
                    </a:p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Российской Федерации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FCB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Ввод</a:t>
                      </a:r>
                      <a:r>
                        <a:rPr lang="ru-RU" sz="19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жилья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FCBF3"/>
                    </a:solidFill>
                  </a:tcPr>
                </a:tc>
              </a:tr>
              <a:tr h="667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970,6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667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Московская область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780,5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7206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Тюменская область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621,9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7206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Татарстан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598,8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  <a:tr h="7543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Нижегородская область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383,0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7524328" y="908720"/>
            <a:ext cx="13802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тыс.кв.м.</a:t>
            </a:r>
            <a:endParaRPr lang="ru-RU" sz="2000" b="1" dirty="0"/>
          </a:p>
        </p:txBody>
      </p:sp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A7602AA1-617A-4A82-B0C7-E69C34D3EE1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4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80578" name="CorelDRAW" r:id="rId4" imgW="6943344" imgH="6943344" progId="">
              <p:embed/>
            </p:oleObj>
          </a:graphicData>
        </a:graphic>
      </p:graphicFrame>
      <p:sp>
        <p:nvSpPr>
          <p:cNvPr id="229379" name="TextBox 3"/>
          <p:cNvSpPr txBox="1">
            <a:spLocks noChangeArrowheads="1"/>
          </p:cNvSpPr>
          <p:nvPr/>
        </p:nvSpPr>
        <p:spPr bwMode="auto">
          <a:xfrm>
            <a:off x="263525" y="20638"/>
            <a:ext cx="8785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  <a:latin typeface="Arial" charset="0"/>
              </a:rPr>
              <a:t>Выявленные свалки </a:t>
            </a:r>
          </a:p>
          <a:p>
            <a:pPr algn="ctr"/>
            <a:r>
              <a:rPr lang="ru-RU" b="1">
                <a:solidFill>
                  <a:srgbClr val="C00000"/>
                </a:solidFill>
                <a:latin typeface="Arial" charset="0"/>
              </a:rPr>
              <a:t>твёрдых бытовых и строительных отходов в г. Казани</a:t>
            </a:r>
          </a:p>
        </p:txBody>
      </p:sp>
      <p:sp>
        <p:nvSpPr>
          <p:cNvPr id="5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AAA565D-4FCA-4447-A1D8-928BD67AF203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40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9381" name="Picture 2" descr="C:\Users\Голодницкий\Desktop\Миша\Двухмесячник\Фото\др фо\IMG_051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613" y="903288"/>
            <a:ext cx="4041775" cy="27352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9382" name="Picture 3" descr="C:\Users\Голодницкий\Desktop\Миша\Двухмесячник\Фото\др фо\IMG_052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8025" y="3733800"/>
            <a:ext cx="4054475" cy="30654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9383" name="Picture 4" descr="C:\Users\Голодницкий\Desktop\Миша\Двухмесячник\Фото\др фо\IMG_052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92675" y="881063"/>
            <a:ext cx="3965575" cy="27590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9384" name="Picture 5" descr="C:\Users\Голодницкий\Desktop\Миша\Двухмесячник\презинтация\Бойничная ()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92675" y="3730625"/>
            <a:ext cx="3963988" cy="30591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9385" name="TextBox 8"/>
          <p:cNvSpPr txBox="1">
            <a:spLocks noChangeArrowheads="1"/>
          </p:cNvSpPr>
          <p:nvPr/>
        </p:nvSpPr>
        <p:spPr bwMode="auto">
          <a:xfrm>
            <a:off x="3517900" y="600075"/>
            <a:ext cx="2303463" cy="366713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на 20.04.2012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81602" name="CorelDRAW" r:id="rId3" imgW="6943344" imgH="6943344" progId="">
              <p:embed/>
            </p:oleObj>
          </a:graphicData>
        </a:graphic>
      </p:graphicFrame>
      <p:sp>
        <p:nvSpPr>
          <p:cNvPr id="3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AAA565D-4FCA-4447-A1D8-928BD67AF203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41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0" y="404664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Для обеспечения надлежащего санитарного состояния строительных площадок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 Республике Татарстан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Министерством подготовлено распоряжение под рабочим названием «Чистая стройка».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 всех строящихся за счет средств бюджета объектах с 23 апреля еженедельно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 средам с 13-00 до 15-00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будет организовано в плановом режиме проведение мероприятий по обеспечению чистоты и недопущению загрязнения территории.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0" y="0"/>
          <a:ext cx="825500" cy="781050"/>
        </p:xfrm>
        <a:graphic>
          <a:graphicData uri="http://schemas.openxmlformats.org/presentationml/2006/ole">
            <p:oleObj spid="_x0000_s228356" name="CorelDRAW" r:id="rId3" imgW="6943344" imgH="6943344" progId="">
              <p:embed/>
            </p:oleObj>
          </a:graphicData>
        </a:graphic>
      </p:graphicFrame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33338" y="-87313"/>
            <a:ext cx="88566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Статистика ввода жилья</a:t>
            </a:r>
          </a:p>
          <a:p>
            <a:pPr algn="ctr"/>
            <a:r>
              <a:rPr lang="ru-RU" sz="2800" b="1" dirty="0"/>
              <a:t>за </a:t>
            </a:r>
            <a:r>
              <a:rPr lang="ru-RU" sz="2800" b="1" dirty="0" smtClean="0"/>
              <a:t>1-й квартал 2012 года </a:t>
            </a:r>
            <a:r>
              <a:rPr lang="ru-RU" sz="2800" b="1" dirty="0"/>
              <a:t>по </a:t>
            </a:r>
            <a:r>
              <a:rPr lang="ru-RU" sz="2800" b="1" dirty="0" smtClean="0"/>
              <a:t>ПФО </a:t>
            </a:r>
            <a:endParaRPr lang="ru-RU" sz="2800" b="1" dirty="0"/>
          </a:p>
        </p:txBody>
      </p:sp>
      <p:graphicFrame>
        <p:nvGraphicFramePr>
          <p:cNvPr id="4168" name="Group 72"/>
          <p:cNvGraphicFramePr>
            <a:graphicFrameLocks noGrp="1"/>
          </p:cNvGraphicFramePr>
          <p:nvPr/>
        </p:nvGraphicFramePr>
        <p:xfrm>
          <a:off x="683568" y="836712"/>
          <a:ext cx="8208912" cy="5871210"/>
        </p:xfrm>
        <a:graphic>
          <a:graphicData uri="http://schemas.openxmlformats.org/drawingml/2006/table">
            <a:tbl>
              <a:tblPr/>
              <a:tblGrid>
                <a:gridCol w="580428"/>
                <a:gridCol w="5302345"/>
                <a:gridCol w="2326139"/>
              </a:tblGrid>
              <a:tr h="6020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FCB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 субъекта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Российской Федерации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FCB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Ввод жилья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BFCBF3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latin typeface="Arial Cyr"/>
                        </a:rPr>
                        <a:t>Республика </a:t>
                      </a:r>
                      <a:r>
                        <a:rPr lang="ru-RU" sz="2400" b="0" i="0" u="none" strike="noStrike" dirty="0" smtClean="0">
                          <a:latin typeface="Arial Cyr"/>
                        </a:rPr>
                        <a:t>Татарстан</a:t>
                      </a:r>
                      <a:endParaRPr lang="ru-RU" sz="24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598,8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Нижегородская область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383,0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Республика Башкортостан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295,3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Самарская область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143,6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Ульяновская область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117,6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Саратовская область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109,5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Пермский край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latin typeface="Arial Cyr"/>
                        </a:rPr>
                        <a:t>85,6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latin typeface="Arial Cyr"/>
                        </a:rPr>
                        <a:t>Пензенская область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77,6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Оренбургская область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Республика Марий Эл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63,4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Кировская область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56,8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latin typeface="Arial Cyr"/>
                        </a:rPr>
                        <a:t>Удмуртская Республика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52,7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 smtClean="0">
                          <a:latin typeface="Arial Cyr"/>
                        </a:rPr>
                        <a:t>Республика</a:t>
                      </a:r>
                      <a:r>
                        <a:rPr lang="ru-RU" sz="2400" b="0" i="0" u="none" strike="noStrike" baseline="0" dirty="0" smtClean="0">
                          <a:latin typeface="Arial Cyr"/>
                        </a:rPr>
                        <a:t> </a:t>
                      </a:r>
                      <a:r>
                        <a:rPr lang="ru-RU" sz="2400" b="0" i="0" u="none" strike="noStrike" dirty="0" smtClean="0">
                          <a:latin typeface="Arial Cyr"/>
                        </a:rPr>
                        <a:t>Чувашия</a:t>
                      </a:r>
                      <a:endParaRPr lang="ru-RU" sz="24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51,1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4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latin typeface="Arial Cyr"/>
                        </a:rPr>
                        <a:t>Республика Мордовия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latin typeface="Arial Cyr"/>
                        </a:rPr>
                        <a:t>26,4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7452320" y="404664"/>
            <a:ext cx="13802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 тыс.кв.м.</a:t>
            </a:r>
            <a:endParaRPr lang="ru-RU" sz="2000" b="1" dirty="0"/>
          </a:p>
        </p:txBody>
      </p:sp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A7602AA1-617A-4A82-B0C7-E69C34D3EE17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5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Object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95288" y="0"/>
            <a:ext cx="8748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Программа жилищного строительства </a:t>
            </a:r>
          </a:p>
          <a:p>
            <a:pPr algn="ctr"/>
            <a:r>
              <a:rPr lang="ru-RU" sz="2400" b="1" dirty="0"/>
              <a:t>Республики Татарстан 2012 </a:t>
            </a:r>
            <a:r>
              <a:rPr lang="ru-RU" sz="2400" b="1" dirty="0" smtClean="0"/>
              <a:t>года </a:t>
            </a:r>
          </a:p>
        </p:txBody>
      </p:sp>
      <p:graphicFrame>
        <p:nvGraphicFramePr>
          <p:cNvPr id="4098" name="Object 5"/>
          <p:cNvGraphicFramePr>
            <a:graphicFrameLocks/>
          </p:cNvGraphicFramePr>
          <p:nvPr/>
        </p:nvGraphicFramePr>
        <p:xfrm>
          <a:off x="317500" y="1054100"/>
          <a:ext cx="8367713" cy="5073650"/>
        </p:xfrm>
        <a:graphic>
          <a:graphicData uri="http://schemas.openxmlformats.org/presentationml/2006/ole">
            <p:oleObj spid="_x0000_s4103" name="Worksheet" r:id="rId4" imgW="8725024" imgH="5295780" progId="Excel.Sheet.8">
              <p:embed/>
            </p:oleObj>
          </a:graphicData>
        </a:graphic>
      </p:graphicFrame>
      <p:sp>
        <p:nvSpPr>
          <p:cNvPr id="4101" name="TextBox 14"/>
          <p:cNvSpPr txBox="1">
            <a:spLocks noChangeArrowheads="1"/>
          </p:cNvSpPr>
          <p:nvPr/>
        </p:nvSpPr>
        <p:spPr bwMode="auto">
          <a:xfrm>
            <a:off x="7451725" y="981075"/>
            <a:ext cx="151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тыс.кв.м.</a:t>
            </a:r>
          </a:p>
        </p:txBody>
      </p:sp>
      <p:sp>
        <p:nvSpPr>
          <p:cNvPr id="4102" name="TextBox 12"/>
          <p:cNvSpPr txBox="1">
            <a:spLocks noChangeArrowheads="1"/>
          </p:cNvSpPr>
          <p:nvPr/>
        </p:nvSpPr>
        <p:spPr bwMode="auto">
          <a:xfrm>
            <a:off x="7991475" y="3125788"/>
            <a:ext cx="1023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Факт</a:t>
            </a:r>
          </a:p>
        </p:txBody>
      </p:sp>
      <p:sp>
        <p:nvSpPr>
          <p:cNvPr id="4103" name="TextBox 12"/>
          <p:cNvSpPr txBox="1">
            <a:spLocks noChangeArrowheads="1"/>
          </p:cNvSpPr>
          <p:nvPr/>
        </p:nvSpPr>
        <p:spPr bwMode="auto">
          <a:xfrm>
            <a:off x="7596188" y="4422775"/>
            <a:ext cx="1528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Остаток</a:t>
            </a:r>
          </a:p>
        </p:txBody>
      </p:sp>
      <p:sp>
        <p:nvSpPr>
          <p:cNvPr id="4104" name="TextBox 14"/>
          <p:cNvSpPr txBox="1">
            <a:spLocks noChangeArrowheads="1"/>
          </p:cNvSpPr>
          <p:nvPr/>
        </p:nvSpPr>
        <p:spPr bwMode="auto">
          <a:xfrm>
            <a:off x="7812088" y="1773238"/>
            <a:ext cx="1511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План</a:t>
            </a:r>
          </a:p>
        </p:txBody>
      </p:sp>
      <p:sp>
        <p:nvSpPr>
          <p:cNvPr id="4105" name="TextBox 14"/>
          <p:cNvSpPr txBox="1">
            <a:spLocks noChangeArrowheads="1"/>
          </p:cNvSpPr>
          <p:nvPr/>
        </p:nvSpPr>
        <p:spPr bwMode="auto">
          <a:xfrm>
            <a:off x="1979613" y="2565400"/>
            <a:ext cx="20161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0000FF"/>
              </a:solidFill>
            </a:endParaRPr>
          </a:p>
          <a:p>
            <a:endParaRPr lang="ru-RU" sz="1600" b="1">
              <a:solidFill>
                <a:srgbClr val="0000FF"/>
              </a:solidFill>
            </a:endParaRPr>
          </a:p>
        </p:txBody>
      </p:sp>
      <p:sp>
        <p:nvSpPr>
          <p:cNvPr id="4106" name="TextBox 10"/>
          <p:cNvSpPr txBox="1">
            <a:spLocks noChangeArrowheads="1"/>
          </p:cNvSpPr>
          <p:nvPr/>
        </p:nvSpPr>
        <p:spPr bwMode="auto">
          <a:xfrm>
            <a:off x="3491880" y="3068960"/>
            <a:ext cx="3334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B050"/>
                </a:solidFill>
              </a:rPr>
              <a:t>- </a:t>
            </a:r>
            <a:r>
              <a:rPr lang="ru-RU" b="1" i="1" dirty="0" smtClean="0">
                <a:solidFill>
                  <a:srgbClr val="00B050"/>
                </a:solidFill>
              </a:rPr>
              <a:t>28% </a:t>
            </a:r>
            <a:r>
              <a:rPr lang="ru-RU" b="1" i="1" dirty="0">
                <a:solidFill>
                  <a:srgbClr val="00B050"/>
                </a:solidFill>
              </a:rPr>
              <a:t>от годового задания</a:t>
            </a:r>
          </a:p>
        </p:txBody>
      </p:sp>
      <p:sp>
        <p:nvSpPr>
          <p:cNvPr id="13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CF4444C7-5C2C-450B-8967-E9E72D497D24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6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1475656" y="2708920"/>
            <a:ext cx="432048" cy="72008"/>
          </a:xfrm>
          <a:prstGeom prst="notched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979712" y="2564904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85,5 </a:t>
            </a:r>
            <a:r>
              <a:rPr lang="ru-RU" sz="1400" b="1" dirty="0" smtClean="0">
                <a:solidFill>
                  <a:srgbClr val="0000FF"/>
                </a:solidFill>
              </a:rPr>
              <a:t>(за 2 недели)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Диаграмма 5"/>
          <p:cNvGraphicFramePr>
            <a:graphicFrameLocks/>
          </p:cNvGraphicFramePr>
          <p:nvPr/>
        </p:nvGraphicFramePr>
        <p:xfrm>
          <a:off x="317500" y="977900"/>
          <a:ext cx="8683625" cy="4932363"/>
        </p:xfrm>
        <a:graphic>
          <a:graphicData uri="http://schemas.openxmlformats.org/presentationml/2006/ole">
            <p:oleObj spid="_x0000_s5127" name="Worksheet" r:id="rId3" imgW="9458435" imgH="5629230" progId="Excel.Sheet.8">
              <p:embed/>
            </p:oleObj>
          </a:graphicData>
        </a:graphic>
      </p:graphicFrame>
      <p:pic>
        <p:nvPicPr>
          <p:cNvPr id="5123" name="Object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47625" y="22225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dirty="0"/>
              <a:t>Программа жилищного строительства 2012 </a:t>
            </a:r>
            <a:r>
              <a:rPr lang="ru-RU" sz="2600" dirty="0" smtClean="0"/>
              <a:t>года</a:t>
            </a:r>
            <a:endParaRPr lang="ru-RU" sz="2600" dirty="0"/>
          </a:p>
        </p:txBody>
      </p:sp>
      <p:sp>
        <p:nvSpPr>
          <p:cNvPr id="5125" name="TextBox 14"/>
          <p:cNvSpPr txBox="1">
            <a:spLocks noChangeArrowheads="1"/>
          </p:cNvSpPr>
          <p:nvPr/>
        </p:nvSpPr>
        <p:spPr bwMode="auto">
          <a:xfrm>
            <a:off x="68263" y="746125"/>
            <a:ext cx="9010650" cy="461963"/>
          </a:xfrm>
          <a:prstGeom prst="rect">
            <a:avLst/>
          </a:prstGeom>
          <a:solidFill>
            <a:srgbClr val="FFFFC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План - 2 480, тыс. кв.м           Факт </a:t>
            </a:r>
            <a:r>
              <a:rPr lang="ru-RU" sz="2400" b="1"/>
              <a:t>– </a:t>
            </a:r>
            <a:r>
              <a:rPr lang="ru-RU" sz="2400" b="1" smtClean="0"/>
              <a:t>702,2 </a:t>
            </a:r>
            <a:r>
              <a:rPr lang="ru-RU" sz="2400" b="1" dirty="0"/>
              <a:t>тыс. кв.м. </a:t>
            </a:r>
            <a:r>
              <a:rPr lang="ru-RU" sz="2400" b="1" dirty="0" smtClean="0"/>
              <a:t>(28%)</a:t>
            </a:r>
            <a:endParaRPr lang="ru-RU" sz="2400" b="1" dirty="0"/>
          </a:p>
        </p:txBody>
      </p:sp>
      <p:sp>
        <p:nvSpPr>
          <p:cNvPr id="51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3447200B-1787-41A0-8607-2869DFE738EE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5127" name="TextBox 14"/>
          <p:cNvSpPr txBox="1">
            <a:spLocks noChangeArrowheads="1"/>
          </p:cNvSpPr>
          <p:nvPr/>
        </p:nvSpPr>
        <p:spPr bwMode="auto">
          <a:xfrm>
            <a:off x="6948488" y="1700213"/>
            <a:ext cx="136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тыс.кв.м.</a:t>
            </a:r>
          </a:p>
        </p:txBody>
      </p:sp>
      <p:sp>
        <p:nvSpPr>
          <p:cNvPr id="5128" name="TextBox 15"/>
          <p:cNvSpPr txBox="1">
            <a:spLocks noChangeArrowheads="1"/>
          </p:cNvSpPr>
          <p:nvPr/>
        </p:nvSpPr>
        <p:spPr bwMode="auto">
          <a:xfrm rot="427978">
            <a:off x="2124075" y="5381625"/>
            <a:ext cx="1720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/>
              <a:t>план    факт</a:t>
            </a:r>
            <a:r>
              <a:rPr lang="en-US" sz="1200" dirty="0"/>
              <a:t> </a:t>
            </a:r>
            <a:r>
              <a:rPr lang="ru-RU" sz="1200" dirty="0"/>
              <a:t> остаток</a:t>
            </a:r>
          </a:p>
        </p:txBody>
      </p:sp>
      <p:sp>
        <p:nvSpPr>
          <p:cNvPr id="5129" name="TextBox 21"/>
          <p:cNvSpPr txBox="1">
            <a:spLocks noChangeArrowheads="1"/>
          </p:cNvSpPr>
          <p:nvPr/>
        </p:nvSpPr>
        <p:spPr bwMode="auto">
          <a:xfrm rot="427978">
            <a:off x="3905250" y="5581650"/>
            <a:ext cx="1719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план    факт</a:t>
            </a:r>
            <a:r>
              <a:rPr lang="en-US" sz="1200"/>
              <a:t> </a:t>
            </a:r>
            <a:r>
              <a:rPr lang="ru-RU" sz="1200"/>
              <a:t> остаток</a:t>
            </a:r>
          </a:p>
        </p:txBody>
      </p:sp>
      <p:sp>
        <p:nvSpPr>
          <p:cNvPr id="5130" name="TextBox 22"/>
          <p:cNvSpPr txBox="1">
            <a:spLocks noChangeArrowheads="1"/>
          </p:cNvSpPr>
          <p:nvPr/>
        </p:nvSpPr>
        <p:spPr bwMode="auto">
          <a:xfrm rot="427978">
            <a:off x="5959475" y="5856288"/>
            <a:ext cx="17192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план    факт</a:t>
            </a:r>
            <a:r>
              <a:rPr lang="en-US" sz="1200"/>
              <a:t> </a:t>
            </a:r>
            <a:r>
              <a:rPr lang="ru-RU" sz="1200"/>
              <a:t> остаток</a:t>
            </a:r>
          </a:p>
        </p:txBody>
      </p:sp>
      <p:sp>
        <p:nvSpPr>
          <p:cNvPr id="5131" name="TextBox 9"/>
          <p:cNvSpPr txBox="1">
            <a:spLocks noChangeArrowheads="1"/>
          </p:cNvSpPr>
          <p:nvPr/>
        </p:nvSpPr>
        <p:spPr bwMode="auto">
          <a:xfrm>
            <a:off x="3935413" y="6057900"/>
            <a:ext cx="1943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Малоэтажное строительство</a:t>
            </a:r>
          </a:p>
        </p:txBody>
      </p:sp>
      <p:sp>
        <p:nvSpPr>
          <p:cNvPr id="5132" name="TextBox 11"/>
          <p:cNvSpPr txBox="1">
            <a:spLocks noChangeArrowheads="1"/>
          </p:cNvSpPr>
          <p:nvPr/>
        </p:nvSpPr>
        <p:spPr bwMode="auto">
          <a:xfrm>
            <a:off x="1593850" y="5768975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МКД</a:t>
            </a:r>
          </a:p>
          <a:p>
            <a:pPr algn="ctr"/>
            <a:r>
              <a:rPr lang="ru-RU" b="1" dirty="0"/>
              <a:t>(инвестиционное</a:t>
            </a:r>
            <a:r>
              <a:rPr lang="ru-RU" sz="1600" dirty="0"/>
              <a:t>)</a:t>
            </a:r>
          </a:p>
        </p:txBody>
      </p:sp>
      <p:sp>
        <p:nvSpPr>
          <p:cNvPr id="5133" name="TextBox 11"/>
          <p:cNvSpPr txBox="1">
            <a:spLocks noChangeArrowheads="1"/>
          </p:cNvSpPr>
          <p:nvPr/>
        </p:nvSpPr>
        <p:spPr bwMode="auto">
          <a:xfrm>
            <a:off x="5921375" y="6102350"/>
            <a:ext cx="1582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Социальная ипотека       </a:t>
            </a:r>
            <a:r>
              <a:rPr lang="en-US" b="1"/>
              <a:t> </a:t>
            </a:r>
            <a:endParaRPr lang="ru-RU" b="1"/>
          </a:p>
        </p:txBody>
      </p:sp>
      <p:sp>
        <p:nvSpPr>
          <p:cNvPr id="14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CF4444C7-5C2C-450B-8967-E9E72D497D24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7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1"/>
          <p:cNvSpPr txBox="1">
            <a:spLocks noChangeArrowheads="1"/>
          </p:cNvSpPr>
          <p:nvPr/>
        </p:nvSpPr>
        <p:spPr bwMode="auto">
          <a:xfrm>
            <a:off x="742950" y="19050"/>
            <a:ext cx="806291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 b="1" dirty="0"/>
          </a:p>
          <a:p>
            <a:pPr algn="ctr"/>
            <a:r>
              <a:rPr lang="ru-RU" sz="2800" b="1" dirty="0"/>
              <a:t>Программа </a:t>
            </a:r>
            <a:r>
              <a:rPr lang="ru-RU" sz="2800" b="1" dirty="0" smtClean="0"/>
              <a:t>социальной ипотеки 2012 </a:t>
            </a:r>
            <a:r>
              <a:rPr lang="ru-RU" sz="2800" b="1" dirty="0"/>
              <a:t>года </a:t>
            </a:r>
            <a:endParaRPr lang="ru-RU" sz="2800" b="1" dirty="0" smtClean="0"/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(</a:t>
            </a:r>
            <a:r>
              <a:rPr lang="ru-RU" sz="2000" b="1" dirty="0">
                <a:solidFill>
                  <a:srgbClr val="00B050"/>
                </a:solidFill>
              </a:rPr>
              <a:t>на </a:t>
            </a:r>
            <a:r>
              <a:rPr lang="ru-RU" sz="2000" b="1" dirty="0" smtClean="0">
                <a:solidFill>
                  <a:srgbClr val="00B050"/>
                </a:solidFill>
              </a:rPr>
              <a:t>20 апреля)</a:t>
            </a:r>
            <a:endParaRPr lang="ru-RU" sz="2800" b="1" dirty="0">
              <a:solidFill>
                <a:srgbClr val="00B050"/>
              </a:solidFill>
            </a:endParaRPr>
          </a:p>
          <a:p>
            <a:pPr algn="ctr"/>
            <a:endParaRPr lang="ru-RU" sz="1000" b="1" dirty="0"/>
          </a:p>
        </p:txBody>
      </p:sp>
      <p:pic>
        <p:nvPicPr>
          <p:cNvPr id="26627" name="Object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3EBA8719-4878-4BC4-AFAC-69275C0CFEFD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8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79511" y="1268762"/>
          <a:ext cx="8856986" cy="4680517"/>
        </p:xfrm>
        <a:graphic>
          <a:graphicData uri="http://schemas.openxmlformats.org/drawingml/2006/table">
            <a:tbl>
              <a:tblPr/>
              <a:tblGrid>
                <a:gridCol w="3105818"/>
                <a:gridCol w="1843323"/>
                <a:gridCol w="2078888"/>
                <a:gridCol w="1828957"/>
              </a:tblGrid>
              <a:tr h="1433111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12" marR="6212" marT="621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Кол-во </a:t>
                      </a:r>
                    </a:p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домов</a:t>
                      </a: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шт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6212" marR="6212" marT="621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Общая </a:t>
                      </a:r>
                    </a:p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Площадь</a:t>
                      </a: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тыс.кв.м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12" marR="6212" marT="621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Кол-во </a:t>
                      </a:r>
                    </a:p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Квартир</a:t>
                      </a: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шт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12" marR="6212" marT="621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906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План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122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481,4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8 173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10783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Введено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45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162,0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2</a:t>
                      </a:r>
                      <a:r>
                        <a:rPr lang="ru-RU" sz="3600" b="1" i="0" u="none" strike="noStrike" baseline="0" dirty="0" smtClean="0">
                          <a:solidFill>
                            <a:srgbClr val="0000FF"/>
                          </a:solidFill>
                          <a:latin typeface="Calibri"/>
                        </a:rPr>
                        <a:t> 794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10783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Остаток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77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319,4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5</a:t>
                      </a:r>
                      <a:r>
                        <a:rPr lang="ru-RU" sz="3600" b="1" i="0" u="none" strike="noStrike" baseline="0" dirty="0" smtClean="0">
                          <a:solidFill>
                            <a:srgbClr val="0000FF"/>
                          </a:solidFill>
                          <a:latin typeface="Calibri"/>
                        </a:rPr>
                        <a:t> 379</a:t>
                      </a:r>
                      <a:endParaRPr lang="ru-RU" sz="3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85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Социальная ипотека 2012 года </a:t>
            </a:r>
          </a:p>
          <a:p>
            <a:pPr algn="ctr">
              <a:defRPr/>
            </a:pP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(апрель) </a:t>
            </a:r>
            <a:endParaRPr lang="ru-RU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7651" name="Object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825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6879" y="1063993"/>
          <a:ext cx="8929617" cy="4525248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4177089"/>
                <a:gridCol w="1229661"/>
                <a:gridCol w="1362627"/>
                <a:gridCol w="2160240"/>
              </a:tblGrid>
              <a:tr h="8668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Объект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Квартир,</a:t>
                      </a:r>
                    </a:p>
                    <a:p>
                      <a:pPr algn="r"/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шт.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Площадь,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кв.м.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Дата ввода в эксплуатацию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9" marB="457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70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24 кв. ж.д. ул.Солнечная, </a:t>
                      </a:r>
                      <a:r>
                        <a:rPr lang="ru-RU" sz="2000" b="0" i="0" u="none" strike="noStrike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Верхнеуслонский</a:t>
                      </a:r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24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878</a:t>
                      </a:r>
                      <a:endParaRPr lang="ru-RU" sz="24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Введен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в эксплуатацию</a:t>
                      </a:r>
                      <a:endParaRPr lang="ru-RU" sz="2000" b="0" i="0" u="none" strike="noStrike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88976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60 кв. ж.д.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ул. Можайского,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г. Казань</a:t>
                      </a:r>
                      <a:endParaRPr lang="ru-RU" sz="2000" b="0" i="0" u="none" strike="noStrike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24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2 757</a:t>
                      </a:r>
                      <a:endParaRPr lang="ru-RU" sz="24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Введен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в эксплуатацию</a:t>
                      </a:r>
                      <a:endParaRPr lang="ru-RU" sz="2000" b="0" i="0" u="none" strike="noStrike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794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375 кв. ж.д.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6А-3, г. Казань</a:t>
                      </a:r>
                      <a:endParaRPr lang="ru-RU" sz="20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375</a:t>
                      </a:r>
                      <a:endParaRPr lang="ru-RU" sz="24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0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22 367</a:t>
                      </a:r>
                      <a:endParaRPr lang="ru-RU" sz="2400" b="0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Введен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в эксплуатацию</a:t>
                      </a:r>
                      <a:endParaRPr lang="ru-RU" sz="2000" b="0" i="0" u="none" strike="noStrike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1003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endParaRPr lang="ru-RU" sz="2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459</a:t>
                      </a:r>
                      <a:endParaRPr lang="ru-RU" sz="2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26 002</a:t>
                      </a:r>
                      <a:endParaRPr lang="ru-RU" sz="2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24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9986" marR="179986" marT="9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1"/>
          <p:cNvSpPr txBox="1">
            <a:spLocks noGrp="1"/>
          </p:cNvSpPr>
          <p:nvPr/>
        </p:nvSpPr>
        <p:spPr>
          <a:xfrm>
            <a:off x="0" y="64008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/>
          <a:lstStyle/>
          <a:p>
            <a:pPr algn="ctr">
              <a:defRPr/>
            </a:pPr>
            <a:fld id="{54DFD3B1-7605-4DC7-883E-E644A69EB854}" type="slidenum">
              <a:rPr lang="ru-RU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pPr algn="ctr">
                <a:defRPr/>
              </a:pPr>
              <a:t>9</a:t>
            </a:fld>
            <a:endParaRPr lang="ru-RU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28492</TotalTime>
  <Words>2698</Words>
  <Application>Microsoft Office PowerPoint</Application>
  <PresentationFormat>Экран (4:3)</PresentationFormat>
  <Paragraphs>1378</Paragraphs>
  <Slides>41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Открытая</vt:lpstr>
      <vt:lpstr>CorelDRAW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msgkh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</dc:creator>
  <cp:lastModifiedBy>Самохина</cp:lastModifiedBy>
  <cp:revision>2471</cp:revision>
  <dcterms:created xsi:type="dcterms:W3CDTF">2004-01-12T11:03:08Z</dcterms:created>
  <dcterms:modified xsi:type="dcterms:W3CDTF">2012-04-20T17:19:15Z</dcterms:modified>
</cp:coreProperties>
</file>