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2"/>
  </p:notesMasterIdLst>
  <p:handoutMasterIdLst>
    <p:handoutMasterId r:id="rId33"/>
  </p:handoutMasterIdLst>
  <p:sldIdLst>
    <p:sldId id="729" r:id="rId2"/>
    <p:sldId id="684" r:id="rId3"/>
    <p:sldId id="705" r:id="rId4"/>
    <p:sldId id="706" r:id="rId5"/>
    <p:sldId id="717" r:id="rId6"/>
    <p:sldId id="718" r:id="rId7"/>
    <p:sldId id="725" r:id="rId8"/>
    <p:sldId id="726" r:id="rId9"/>
    <p:sldId id="719" r:id="rId10"/>
    <p:sldId id="721" r:id="rId11"/>
    <p:sldId id="715" r:id="rId12"/>
    <p:sldId id="716" r:id="rId13"/>
    <p:sldId id="723" r:id="rId14"/>
    <p:sldId id="727" r:id="rId15"/>
    <p:sldId id="728" r:id="rId16"/>
    <p:sldId id="754" r:id="rId17"/>
    <p:sldId id="753" r:id="rId18"/>
    <p:sldId id="755" r:id="rId19"/>
    <p:sldId id="730" r:id="rId20"/>
    <p:sldId id="731" r:id="rId21"/>
    <p:sldId id="732" r:id="rId22"/>
    <p:sldId id="733" r:id="rId23"/>
    <p:sldId id="734" r:id="rId24"/>
    <p:sldId id="735" r:id="rId25"/>
    <p:sldId id="736" r:id="rId26"/>
    <p:sldId id="737" r:id="rId27"/>
    <p:sldId id="738" r:id="rId28"/>
    <p:sldId id="739" r:id="rId29"/>
    <p:sldId id="751" r:id="rId30"/>
    <p:sldId id="752" r:id="rId3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2CEA7"/>
    <a:srgbClr val="BAE18F"/>
    <a:srgbClr val="0000FF"/>
    <a:srgbClr val="00918E"/>
    <a:srgbClr val="00FF00"/>
    <a:srgbClr val="66FF99"/>
    <a:srgbClr val="FF0066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7" autoAdjust="0"/>
    <p:restoredTop sz="94630" autoAdjust="0"/>
  </p:normalViewPr>
  <p:slideViewPr>
    <p:cSldViewPr>
      <p:cViewPr varScale="1">
        <p:scale>
          <a:sx n="84" d="100"/>
          <a:sy n="84" d="100"/>
        </p:scale>
        <p:origin x="-145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71FBA1-7FB9-46E2-906B-7EA1F4929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8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141465-104C-4A3D-8564-4F620B4EF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51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98637-DCB5-4727-8E96-DAD093F30FA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BF3962-05D4-4B79-BA00-606DC5C583D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972A0B-1B7E-4BBC-8F1C-772EBB570CB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8019E-B8CC-42AA-ADA6-435AE8CB284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8019E-B8CC-42AA-ADA6-435AE8CB284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AE3123-88B4-45AB-8F31-6D5C0DC445A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98637-DCB5-4727-8E96-DAD093F30FA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8019E-B8CC-42AA-ADA6-435AE8CB284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1AC94-6C0F-4D3B-AEB6-B64D1C50B7B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D46043-BC4C-485B-AB23-8C82158D2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3178-A372-4D63-B08F-43F70516E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73AC-C347-4FFE-8F83-0721EBA7F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D15B-FBC8-451E-B04C-22EBE741F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FE741B-8224-4BFD-B785-B91A45062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C785F1-C2EA-4F83-BC00-960FDAFE1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2D4795-EE32-4798-8042-DDB47408E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345E6-FBA7-4726-BA75-4DF63DB7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7956-1B17-438C-B527-45128DCD3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E2EFC3-CB46-4F3F-B3B6-31EADC789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13BDB10-337A-48B4-B206-24C079D57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A45447-5B5E-4225-9907-A7BCDFFB0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75" r:id="rId2"/>
    <p:sldLayoutId id="2147484480" r:id="rId3"/>
    <p:sldLayoutId id="2147484481" r:id="rId4"/>
    <p:sldLayoutId id="2147484482" r:id="rId5"/>
    <p:sldLayoutId id="2147484483" r:id="rId6"/>
    <p:sldLayoutId id="2147484476" r:id="rId7"/>
    <p:sldLayoutId id="2147484484" r:id="rId8"/>
    <p:sldLayoutId id="2147484485" r:id="rId9"/>
    <p:sldLayoutId id="2147484477" r:id="rId10"/>
    <p:sldLayoutId id="21474844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8957"/>
            <a:ext cx="5328592" cy="691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907704" cy="6885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09073" y="-54035"/>
            <a:ext cx="1907704" cy="6885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29777"/>
              </p:ext>
            </p:extLst>
          </p:nvPr>
        </p:nvGraphicFramePr>
        <p:xfrm>
          <a:off x="250824" y="115888"/>
          <a:ext cx="8641655" cy="6121419"/>
        </p:xfrm>
        <a:graphic>
          <a:graphicData uri="http://schemas.openxmlformats.org/drawingml/2006/table">
            <a:tbl>
              <a:tblPr/>
              <a:tblGrid>
                <a:gridCol w="1728888"/>
                <a:gridCol w="720080"/>
                <a:gridCol w="936104"/>
                <a:gridCol w="720080"/>
                <a:gridCol w="1584176"/>
                <a:gridCol w="1008112"/>
                <a:gridCol w="1152128"/>
                <a:gridCol w="792087"/>
              </a:tblGrid>
              <a:tr h="64309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Перечисление средств бюджетов МО на счета УК и ТСЖ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26 апреля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1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Лимит,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Перечислено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УК и ТСЖ,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Лимит,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Перечислено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УК и ТСЖ,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5010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Мамадышский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4,27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Сабинский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2,25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2,25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</a:tr>
              <a:tr h="5010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12,92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30,96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Сармановский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9,13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2,74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10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Мензелинский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6,30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6,30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Спасский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1,51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1,51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</a:tr>
              <a:tr h="5010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Муслюмовский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1,92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Тетюшский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1,83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54,76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010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Наб.Челны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267,35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80,20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Тукаевский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6,72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2,02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10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104,51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16,00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15,31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Тюлячинский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0,15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</a:tr>
              <a:tr h="5010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Новошешминский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1,38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77,72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Черемшанский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0,62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0,62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</a:tr>
              <a:tr h="4798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Нурлатский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11,29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35,44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Чистопольский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19,79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9,89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010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Пестречинский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2,46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2,46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Ютазинский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4,66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32,22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0103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Р-Слободский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1,40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0,70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49,86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 по РТ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1 076,07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337,20</a:t>
                      </a:r>
                      <a:endParaRPr kumimoji="0"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31,34</a:t>
                      </a:r>
                      <a:endParaRPr kumimoji="0"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6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2FE6A504-8EB9-4A94-8B08-8D137378EEC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26546"/>
              </p:ext>
            </p:extLst>
          </p:nvPr>
        </p:nvGraphicFramePr>
        <p:xfrm>
          <a:off x="250825" y="115888"/>
          <a:ext cx="8640763" cy="5992868"/>
        </p:xfrm>
        <a:graphic>
          <a:graphicData uri="http://schemas.openxmlformats.org/drawingml/2006/table">
            <a:tbl>
              <a:tblPr/>
              <a:tblGrid>
                <a:gridCol w="1728887"/>
                <a:gridCol w="1152128"/>
                <a:gridCol w="1224136"/>
                <a:gridCol w="2088232"/>
                <a:gridCol w="1296144"/>
                <a:gridCol w="1151236"/>
              </a:tblGrid>
              <a:tr h="54857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Перечисление средств граждан на счета ГИСУ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состоянию на 26 апреля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9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3 месяца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Зачислено на счета ГИСУ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3 месяца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Зачислено на счета ГИСУ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2,76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2,76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Буинский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2,90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3,30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Азнакаевский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9,70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8,67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0,72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0,99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2,18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2,92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Актанышский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0,95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1,09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Дрожжановский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0,21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0,28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0,97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1,27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15,04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15,80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Алькеевский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0,09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0,10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8,04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9,65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32,35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35,09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20,88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18,62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93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Апастовский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0,26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0,34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Казань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168,82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114,75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Арский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1,77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2,41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Устьинский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1,11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Бавлинский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3,36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4,68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1,98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2,36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0,55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0,52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Лаишевский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1,87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2,10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29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21,56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25,75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Лениногорский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14,12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15,26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362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F5A9DA2D-FC9F-492E-B82A-C12B4E9EC4B9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17177"/>
              </p:ext>
            </p:extLst>
          </p:nvPr>
        </p:nvGraphicFramePr>
        <p:xfrm>
          <a:off x="250825" y="115888"/>
          <a:ext cx="8640763" cy="5834059"/>
        </p:xfrm>
        <a:graphic>
          <a:graphicData uri="http://schemas.openxmlformats.org/drawingml/2006/table">
            <a:tbl>
              <a:tblPr/>
              <a:tblGrid>
                <a:gridCol w="2016919"/>
                <a:gridCol w="1152128"/>
                <a:gridCol w="1296144"/>
                <a:gridCol w="1728192"/>
                <a:gridCol w="1296144"/>
                <a:gridCol w="1151236"/>
              </a:tblGrid>
              <a:tr h="58513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Перечисление средств граждан на счета ГИСУ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состоянию на 26 апреля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3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3 месяца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Зачислено на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счета ГИСУ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3 месяца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Зачислено на счета ГИСУ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Мамадышский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1,62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1,62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1,06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0,98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Менделеевский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5,35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4,90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Сармановский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4,47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5,77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Мензелинский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2,19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2,46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Спасский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0,89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0,96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Муслюмовский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0,54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1,07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Тетюшский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1,02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1,47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Наб.Челны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117,80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141,43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Тукаевский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3,26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3,69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57,90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65,50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Тюлячинский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0,11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0,14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0,41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0,46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Черемшанский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0,29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0,35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Нурлатский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5,48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5,01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Чистопольский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10,00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11,62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0,56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0,75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Ютазинский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effectLst/>
                          <a:latin typeface="Arial"/>
                        </a:rPr>
                        <a:t>2,70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2,90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Р-Слободский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0,55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0,64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 по РТ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Arial"/>
                        </a:rPr>
                        <a:t>528,59</a:t>
                      </a: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"/>
                        </a:rPr>
                        <a:t>521,59</a:t>
                      </a:r>
                      <a:endParaRPr lang="ru-RU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2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</a:tbl>
          </a:graphicData>
        </a:graphic>
      </p:graphicFrame>
      <p:pic>
        <p:nvPicPr>
          <p:cNvPr id="16386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79171"/>
              </p:ext>
            </p:extLst>
          </p:nvPr>
        </p:nvGraphicFramePr>
        <p:xfrm>
          <a:off x="179512" y="1268760"/>
          <a:ext cx="8712970" cy="4032448"/>
        </p:xfrm>
        <a:graphic>
          <a:graphicData uri="http://schemas.openxmlformats.org/drawingml/2006/table">
            <a:tbl>
              <a:tblPr/>
              <a:tblGrid>
                <a:gridCol w="1512168"/>
                <a:gridCol w="1736736"/>
                <a:gridCol w="1359608"/>
                <a:gridCol w="1512168"/>
                <a:gridCol w="1224136"/>
                <a:gridCol w="1368154"/>
              </a:tblGrid>
              <a:tr h="10197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Управляющие организации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Акты сверки представили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8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ТСЖ, ЖСК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ТСЖ, ЖСК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ТСЖ, ЖСК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11663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178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876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1663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Итого: 1 054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Итого: 259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Итого: 25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Оформление актов сверки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951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43222"/>
              </p:ext>
            </p:extLst>
          </p:nvPr>
        </p:nvGraphicFramePr>
        <p:xfrm>
          <a:off x="251519" y="115888"/>
          <a:ext cx="8640068" cy="6473576"/>
        </p:xfrm>
        <a:graphic>
          <a:graphicData uri="http://schemas.openxmlformats.org/drawingml/2006/table">
            <a:tbl>
              <a:tblPr/>
              <a:tblGrid>
                <a:gridCol w="1728192"/>
                <a:gridCol w="1152128"/>
                <a:gridCol w="1368152"/>
                <a:gridCol w="1944216"/>
                <a:gridCol w="1296144"/>
                <a:gridCol w="1151236"/>
              </a:tblGrid>
              <a:tr h="53209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представленных кадастровых паспортов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паспортов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всего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Представлено,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Паспортов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всего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Представлено,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Азнакаевский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Дрожжановский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Актанышский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Алькеевский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Казань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924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093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Апастовский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Устьинский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Арский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Кайбицкий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Бавлинский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Лаишевский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Лениногорский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29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Буинский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Мамадышский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6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24E7DCC-623F-491A-B4FF-24E4B883CA91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491122"/>
              </p:ext>
            </p:extLst>
          </p:nvPr>
        </p:nvGraphicFramePr>
        <p:xfrm>
          <a:off x="250825" y="331245"/>
          <a:ext cx="8640763" cy="583405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16919"/>
                <a:gridCol w="1152128"/>
                <a:gridCol w="1296144"/>
                <a:gridCol w="1728192"/>
                <a:gridCol w="1296144"/>
                <a:gridCol w="1151236"/>
              </a:tblGrid>
              <a:tr h="58513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представленных кадастровых паспортов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3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паспортов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всего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Представлено,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паспортов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всего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Представлено,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Менделеевский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Мензелинский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Сармановский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Муслюмовский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Спасский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Наб.Челны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786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92D05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Тетюшский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485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Тукаевский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53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Тюлячинский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Нурлатский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Черемшанский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Чистопольский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Р-Слободский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Ютазинский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BAE18F"/>
                    </a:solidFill>
                  </a:tcPr>
                </a:tc>
              </a:tr>
              <a:tr h="47005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 по РТ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5 610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1747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</a:tbl>
          </a:graphicData>
        </a:graphic>
      </p:graphicFrame>
      <p:pic>
        <p:nvPicPr>
          <p:cNvPr id="11355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9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84285"/>
              </p:ext>
            </p:extLst>
          </p:nvPr>
        </p:nvGraphicFramePr>
        <p:xfrm>
          <a:off x="250825" y="115888"/>
          <a:ext cx="8640763" cy="6347709"/>
        </p:xfrm>
        <a:graphic>
          <a:graphicData uri="http://schemas.openxmlformats.org/drawingml/2006/table">
            <a:tbl>
              <a:tblPr/>
              <a:tblGrid>
                <a:gridCol w="1944911"/>
                <a:gridCol w="576064"/>
                <a:gridCol w="720080"/>
                <a:gridCol w="792088"/>
                <a:gridCol w="2376264"/>
                <a:gridCol w="720080"/>
                <a:gridCol w="792088"/>
                <a:gridCol w="719188"/>
              </a:tblGrid>
              <a:tr h="5079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о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выполнении Программы  установки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2-х  контурных котлов (ПКМ РТ от 21.05.№397)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9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квартир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прог-рамме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Фасадный газо-про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вод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Внутр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Газо-снабжение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квартир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прог-рамме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Фасадный газо- провод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Внутр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Газо-снабжение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Азнакаевский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Лениногорский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772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860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Рыбно-Слободский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384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365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258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Сармановский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662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381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Спасский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381301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Тетюшский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Тюлячинский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Чистопольский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514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3852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76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Ютазинский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201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519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К-Устьинский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ИТОГО: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5 039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2 107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1 504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05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34836"/>
              </p:ext>
            </p:extLst>
          </p:nvPr>
        </p:nvGraphicFramePr>
        <p:xfrm>
          <a:off x="251519" y="115888"/>
          <a:ext cx="8640068" cy="6347709"/>
        </p:xfrm>
        <a:graphic>
          <a:graphicData uri="http://schemas.openxmlformats.org/drawingml/2006/table">
            <a:tbl>
              <a:tblPr/>
              <a:tblGrid>
                <a:gridCol w="1944216"/>
                <a:gridCol w="576064"/>
                <a:gridCol w="720080"/>
                <a:gridCol w="792088"/>
                <a:gridCol w="2376264"/>
                <a:gridCol w="720080"/>
                <a:gridCol w="792088"/>
                <a:gridCol w="719188"/>
              </a:tblGrid>
              <a:tr h="5079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о выполнении Программы  установки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2-х  контурных котлов в части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сбора заявлений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(ПКМ РТ от 21.05.№397)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9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квартир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прог-рамме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от населения заявлений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 сбора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заявле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ний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квартир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прог-рамме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от населения заявлений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 сбора </a:t>
                      </a: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заявле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ний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Азнакаевский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Лениногорский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772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223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860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Рыбно-</a:t>
                      </a: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Слободский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384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385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65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258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Сармановский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662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Спасский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Тетюшский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Тюлячинский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813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Чистопольский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514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852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76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Ютазинский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201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19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К-Устьинский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ИТОГО: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5 039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3 049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84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88860"/>
              </p:ext>
            </p:extLst>
          </p:nvPr>
        </p:nvGraphicFramePr>
        <p:xfrm>
          <a:off x="251517" y="105368"/>
          <a:ext cx="8712970" cy="6203951"/>
        </p:xfrm>
        <a:graphic>
          <a:graphicData uri="http://schemas.openxmlformats.org/drawingml/2006/table">
            <a:tbl>
              <a:tblPr/>
              <a:tblGrid>
                <a:gridCol w="1597544"/>
                <a:gridCol w="944002"/>
                <a:gridCol w="871387"/>
                <a:gridCol w="871387"/>
                <a:gridCol w="1524927"/>
                <a:gridCol w="1089234"/>
                <a:gridCol w="915622"/>
                <a:gridCol w="898867"/>
              </a:tblGrid>
              <a:tr h="228567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Выполнение программы 2011 г. по водоснабжению (РКМ РТ  № 1093-р, №1094-р)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7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Проложено трубопровода, км.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Установлено Напорных резерв,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Пробурено скважин,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Проложено трубопровода, км.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Установлено Напорных резерв,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Пробурено скважин, шт.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Агрызский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Кайбицкий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Азнакаевский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5,3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Кукморский</a:t>
                      </a:r>
                      <a:endParaRPr kumimoji="0" 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Аксубаевский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Лаишевский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Актанышский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Лениногорский</a:t>
                      </a:r>
                      <a:endParaRPr kumimoji="0" 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4,7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Алексеевский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Мамадышский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Алькеевский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4,8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Менделеевский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Альметьевский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Апастовский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3,6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6,0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Новошешминский</a:t>
                      </a:r>
                      <a:endParaRPr kumimoji="0" 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Атнинский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Нурлатский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Балтасинский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Пестречинский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Бавлинский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16,5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Р-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Слободский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Бугульминский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4,5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Сабинский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8,8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Буинский</a:t>
                      </a:r>
                      <a:endParaRPr kumimoji="0" 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Сармановский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Верхнеуслонский</a:t>
                      </a:r>
                      <a:endParaRPr kumimoji="0" lang="ru-RU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Тетюшский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Высокогорский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Тюлячинский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Дрожжановский</a:t>
                      </a:r>
                      <a:endParaRPr kumimoji="0" 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5,2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Елабужский</a:t>
                      </a:r>
                      <a:endParaRPr kumimoji="0" 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Черемшанский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Заинский</a:t>
                      </a:r>
                      <a:endParaRPr kumimoji="0" 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Чистопольский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Зеленодольский</a:t>
                      </a:r>
                      <a:endParaRPr kumimoji="0" 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Ютазинский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К.Устьинский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235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6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042988" y="188913"/>
            <a:ext cx="770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Программа капитального ремонта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общеобразовательных </a:t>
            </a:r>
            <a:r>
              <a:rPr lang="ru-RU" sz="2000" b="1" dirty="0"/>
              <a:t>учреждений </a:t>
            </a:r>
          </a:p>
          <a:p>
            <a:pPr algn="ctr"/>
            <a:r>
              <a:rPr lang="ru-RU" sz="2000" b="1" dirty="0"/>
              <a:t>Республики Татарстан на 2012 год</a:t>
            </a:r>
          </a:p>
        </p:txBody>
      </p:sp>
      <p:pic>
        <p:nvPicPr>
          <p:cNvPr id="9219" name="Objec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289715"/>
          <a:ext cx="8280920" cy="4567684"/>
        </p:xfrm>
        <a:graphic>
          <a:graphicData uri="http://schemas.openxmlformats.org/drawingml/2006/table">
            <a:tbl>
              <a:tblPr/>
              <a:tblGrid>
                <a:gridCol w="559502"/>
                <a:gridCol w="5561178"/>
                <a:gridCol w="2160240"/>
              </a:tblGrid>
              <a:tr h="1027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Сумма финансирования, на 2012 г. , тыс.руб.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1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Капитальный ремонт  муниципальных общеобразовательных школ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1 925 358,9 </a:t>
                      </a:r>
                    </a:p>
                  </a:txBody>
                  <a:tcPr marL="0" marR="28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Капитальный ремонт специальных (коррекционных) общеобразовательных школ и школ-интернатов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254 044,4</a:t>
                      </a:r>
                    </a:p>
                    <a:p>
                      <a:pPr algn="r" fontAlgn="ctr"/>
                      <a:endParaRPr kumimoji="0" lang="ru-RU" sz="2400" b="1" i="0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28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25 000,0 </a:t>
                      </a:r>
                    </a:p>
                  </a:txBody>
                  <a:tcPr marL="0" marR="28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12175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212" marR="6212" marT="621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dirty="0" smtClean="0">
                          <a:solidFill>
                            <a:srgbClr val="7030A0"/>
                          </a:solidFill>
                          <a:latin typeface="Calibri"/>
                          <a:ea typeface="+mn-ea"/>
                          <a:cs typeface="+mn-cs"/>
                        </a:rPr>
                        <a:t>ИТОГО:  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2400" b="1" i="0" u="none" strike="noStrike" kern="1200" dirty="0" smtClean="0">
                          <a:solidFill>
                            <a:srgbClr val="7030A0"/>
                          </a:solidFill>
                          <a:latin typeface="Calibri"/>
                          <a:ea typeface="+mn-ea"/>
                          <a:cs typeface="+mn-cs"/>
                        </a:rPr>
                        <a:t>2 204 403,3 </a:t>
                      </a:r>
                    </a:p>
                  </a:txBody>
                  <a:tcPr marL="0" marR="28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24C1441-BEAD-42C9-B0AA-C29EA8A3334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5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B2D17EEC-BAEE-4F04-A235-C763C46645D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ltGray">
          <a:xfrm>
            <a:off x="684213" y="57150"/>
            <a:ext cx="77771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Финансирование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программы капитального ремонта</a:t>
            </a:r>
          </a:p>
          <a:p>
            <a:pPr algn="ctr">
              <a:defRPr/>
            </a:pPr>
            <a:endParaRPr lang="ru-RU" sz="2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19563"/>
              </p:ext>
            </p:extLst>
          </p:nvPr>
        </p:nvGraphicFramePr>
        <p:xfrm>
          <a:off x="323528" y="1412776"/>
          <a:ext cx="8352927" cy="4221161"/>
        </p:xfrm>
        <a:graphic>
          <a:graphicData uri="http://schemas.openxmlformats.org/drawingml/2006/table">
            <a:tbl>
              <a:tblPr/>
              <a:tblGrid>
                <a:gridCol w="2642517"/>
                <a:gridCol w="1903470"/>
                <a:gridCol w="1903470"/>
                <a:gridCol w="1903470"/>
              </a:tblGrid>
              <a:tr h="1058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Лимит,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Перечислено на счета УК и ТСЖ, тыс.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558 878,2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558 393,2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РТ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1 373 131,0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360 731,8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1 076 072,0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337 197,4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Собственники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1 348 505,9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405 602,7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4 356 587,1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1 661 925,2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15816" y="1484784"/>
            <a:ext cx="5122912" cy="4972198"/>
          </a:xfrm>
        </p:spPr>
        <p:txBody>
          <a:bodyPr numCol="1"/>
          <a:lstStyle/>
          <a:p>
            <a:pPr marL="0" indent="0">
              <a:lnSpc>
                <a:spcPct val="250000"/>
              </a:lnSpc>
              <a:spcBef>
                <a:spcPts val="600"/>
              </a:spcBef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Сабинский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250000"/>
              </a:lnSpc>
              <a:spcBef>
                <a:spcPts val="600"/>
              </a:spcBef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Черемшанский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МО, НЕ ПРЕДСТАВИВШИЕ СМЕТЫ по 6 видам работ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24C1441-BEAD-42C9-B0AA-C29EA8A3334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03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75856" y="1481138"/>
            <a:ext cx="5410944" cy="4525962"/>
          </a:xfrm>
        </p:spPr>
        <p:txBody>
          <a:bodyPr numCol="1"/>
          <a:lstStyle/>
          <a:p>
            <a:pPr>
              <a:lnSpc>
                <a:spcPct val="200000"/>
              </a:lnSpc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Атнинский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Кайбицкий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Черемшанский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Ютазинский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г.Казань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МО, НЕ ПРЕДОСТАВИВШИЕ ГРАФИКИ выполнения капитального ремонта объекта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24C1441-BEAD-42C9-B0AA-C29EA8A3334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64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03648" y="1481138"/>
            <a:ext cx="7128792" cy="4900190"/>
          </a:xfrm>
        </p:spPr>
        <p:txBody>
          <a:bodyPr numCol="2"/>
          <a:lstStyle/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Агрызский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Азнакаевский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Алькеевский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Атнинский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Бавлинский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Верхнеуслонский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Дрожжановский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г.Казань</a:t>
            </a: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Кайбицкий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Рыбно-Слободский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Сабинский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Сармановский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Спасский</a:t>
            </a:r>
          </a:p>
          <a:p>
            <a:pPr>
              <a:lnSpc>
                <a:spcPct val="150000"/>
              </a:lnSpc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Тюлячинский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МО, в которых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НАЧАТЫ РАБОТЫ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капитальному ремонту школ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ru-RU" sz="14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22</a:t>
            </a:r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8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340768"/>
            <a:ext cx="8064896" cy="5400600"/>
          </a:xfrm>
        </p:spPr>
        <p:txBody>
          <a:bodyPr numCol="2"/>
          <a:lstStyle/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Алькеевский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Арский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Атнинский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Бавлинский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Верхнеуслонский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Зеленодольский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г.Казань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Кайбицкий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Камско-Устьинский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Мамадышский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Менделеевский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Мензелинский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Нижнекамский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Сабинский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Тукаевский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Черемшанский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Чистопольский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Ютазинский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МО, в которых НЕ НАЧАТО ПЕРЕЧИСЛЕНИЕ СРЕДСТВ на казначейские счета подрядных организаций</a:t>
            </a:r>
            <a:endParaRPr lang="ru-RU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24C1441-BEAD-42C9-B0AA-C29EA8A33348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35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436880" y="166688"/>
            <a:ext cx="8442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Программа «Строительство, капитальный и текущий                                                                      ремонт учреждений здравоохранения «первичной медико-санитарной помощи» в МО РТ на 2012 год</a:t>
            </a:r>
            <a:endParaRPr lang="ru-RU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34429"/>
              </p:ext>
            </p:extLst>
          </p:nvPr>
        </p:nvGraphicFramePr>
        <p:xfrm>
          <a:off x="539552" y="1268760"/>
          <a:ext cx="8309103" cy="496855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81454"/>
                <a:gridCol w="3327649"/>
              </a:tblGrid>
              <a:tr h="7295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Заказчик-застройщик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ГКУ «ГИСУ РТ»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125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Проектировщик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ГУП «ТИГП»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14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Стоимость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млн. руб.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330,0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14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Количество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объектов, в т.ч.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;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365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14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Новое строительство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26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Капитальный и текущий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ремонт для размещения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ФАПов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в школах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6580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Капитальный и текущий ремонт АПУ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26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Капитальный и текущий ремонт существующих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ФАПов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8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436880" y="166688"/>
            <a:ext cx="8442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</a:rPr>
              <a:t>Программа «</a:t>
            </a:r>
            <a:r>
              <a:rPr lang="ru-RU" sz="2200" b="1" dirty="0" smtClean="0">
                <a:solidFill>
                  <a:srgbClr val="C00000"/>
                </a:solidFill>
              </a:rPr>
              <a:t>Строительство</a:t>
            </a:r>
            <a:r>
              <a:rPr lang="ru-RU" sz="2200" b="1" dirty="0" smtClean="0">
                <a:solidFill>
                  <a:srgbClr val="0000FF"/>
                </a:solidFill>
              </a:rPr>
              <a:t> фельдшерско-акушерских пунктов» на 2012 год</a:t>
            </a:r>
            <a:endParaRPr lang="ru-RU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74173"/>
              </p:ext>
            </p:extLst>
          </p:nvPr>
        </p:nvGraphicFramePr>
        <p:xfrm>
          <a:off x="375920" y="1158240"/>
          <a:ext cx="8453119" cy="40714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67794"/>
                <a:gridCol w="3385325"/>
              </a:tblGrid>
              <a:tr h="10422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Заказчик-застройщик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ГКУ «ГИСУ РТ»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740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Проектировщик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ГУП «ТИГП»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0324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Стоимость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млн. руб.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115,4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0227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Количество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объектов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76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436880" y="166688"/>
            <a:ext cx="8442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Размещение</a:t>
            </a: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 err="1" smtClean="0">
                <a:solidFill>
                  <a:srgbClr val="0000FF"/>
                </a:solidFill>
              </a:rPr>
              <a:t>ФАПов</a:t>
            </a:r>
            <a:r>
              <a:rPr lang="ru-RU" sz="2200" b="1" dirty="0" smtClean="0">
                <a:solidFill>
                  <a:srgbClr val="0000FF"/>
                </a:solidFill>
              </a:rPr>
              <a:t> в зданиях школ и проведение капитального и текущего ремонта</a:t>
            </a:r>
            <a:endParaRPr lang="ru-RU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9475"/>
              </p:ext>
            </p:extLst>
          </p:nvPr>
        </p:nvGraphicFramePr>
        <p:xfrm>
          <a:off x="375920" y="944881"/>
          <a:ext cx="8453119" cy="438951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394960"/>
                <a:gridCol w="3058159"/>
              </a:tblGrid>
              <a:tr h="4465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Заказчик-застройщик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ГКУ «ГИСУ РТ»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19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Проектировщик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ГУП «ТИГП»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Стоимость,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млн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. руб.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Количество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объектов, в т.ч.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: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«Старо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Юрашская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Елабужского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8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Егоринская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Нурлатского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403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Айбашская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Высокогорского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287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Марсовская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Дрожжановского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287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Ошторма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Юмьинская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Кукморского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578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Баюковская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СОШ»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Муслюмовского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89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436880" y="166688"/>
            <a:ext cx="8442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Капитальный ремонт </a:t>
            </a:r>
            <a:r>
              <a:rPr lang="ru-RU" sz="2200" b="1" dirty="0" smtClean="0">
                <a:solidFill>
                  <a:srgbClr val="0000FF"/>
                </a:solidFill>
              </a:rPr>
              <a:t>амбулаторно-поликлинических учреждений</a:t>
            </a:r>
            <a:endParaRPr lang="ru-RU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12602"/>
              </p:ext>
            </p:extLst>
          </p:nvPr>
        </p:nvGraphicFramePr>
        <p:xfrm>
          <a:off x="395536" y="908720"/>
          <a:ext cx="8453119" cy="48561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67794"/>
                <a:gridCol w="3385325"/>
              </a:tblGrid>
              <a:tr h="3454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Заказчик-застройщик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ГКУ «ГИСУ РТ»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Проектировщик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ГУП «ТИГП»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Стоимость,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млн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. руб.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161,3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Количество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объектов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1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Городская поликлиника №2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в г.Казани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40,2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16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Городская поликлиника №6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в г.Казани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836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Детская поликлиника №10 в г.Казани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80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Городская поликлиника №6 в г.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Наб.Челны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21,1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80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Врачебная амбулатория в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с.Усады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Высокогорского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80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Врачебная амбулатория в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с.Нижнее-Вязовые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Зеленодольского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15,0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811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Врачебная амбулатория в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с.Макулова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Arial Cyr"/>
                        </a:rPr>
                        <a:t>Верхнеуслонского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МО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5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408625" y="191306"/>
            <a:ext cx="8442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Капитальный и текущий ремонт </a:t>
            </a:r>
            <a:r>
              <a:rPr lang="ru-RU" sz="2200" b="1" dirty="0" smtClean="0">
                <a:solidFill>
                  <a:srgbClr val="0000FF"/>
                </a:solidFill>
              </a:rPr>
              <a:t>существующих фельдшерско-акушерских пунктов    </a:t>
            </a:r>
            <a:endParaRPr lang="ru-RU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277117"/>
              </p:ext>
            </p:extLst>
          </p:nvPr>
        </p:nvGraphicFramePr>
        <p:xfrm>
          <a:off x="375920" y="1158239"/>
          <a:ext cx="8453119" cy="471903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67794"/>
                <a:gridCol w="3385325"/>
              </a:tblGrid>
              <a:tr h="12812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Заказчик-застройщик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ГКУ «ГИСУ РТ»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2340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Проектировщик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ГУП «ТИГП»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1459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Стоимость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,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млн. руб. 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0577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Количество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объектов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300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orelDRAW" r:id="rId4" imgW="6943344" imgH="6943344" progId="">
                  <p:embed/>
                </p:oleObj>
              </mc:Choice>
              <mc:Fallback>
                <p:oleObj name="CorelDRAW" r:id="rId4" imgW="6943344" imgH="6943344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60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72712" y="70436"/>
            <a:ext cx="8442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Строительство </a:t>
            </a:r>
            <a:r>
              <a:rPr lang="ru-RU" sz="2400" b="1" dirty="0" err="1" smtClean="0">
                <a:solidFill>
                  <a:srgbClr val="0000FF"/>
                </a:solidFill>
              </a:rPr>
              <a:t>ФАПа</a:t>
            </a:r>
            <a:r>
              <a:rPr lang="ru-RU" sz="2400" b="1" dirty="0" smtClean="0">
                <a:solidFill>
                  <a:srgbClr val="0000FF"/>
                </a:solidFill>
              </a:rPr>
              <a:t> в 2012 году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8" name="img" descr="http://aznakayevo.tatarstan.ru/file/photoreport/view_401610_3055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42" y="812467"/>
            <a:ext cx="9095875" cy="600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CorelDRAW" r:id="rId5" imgW="6943344" imgH="6943344" progId="">
                  <p:embed/>
                </p:oleObj>
              </mc:Choice>
              <mc:Fallback>
                <p:oleObj name="CorelDRAW" r:id="rId5" imgW="6943344" imgH="6943344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37626" y="6333928"/>
            <a:ext cx="4768678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с. </a:t>
            </a:r>
            <a:r>
              <a:rPr lang="ru-RU" sz="2400" b="1" dirty="0" err="1" smtClean="0">
                <a:solidFill>
                  <a:srgbClr val="0000FF"/>
                </a:solidFill>
              </a:rPr>
              <a:t>Митряево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Азнакаевский</a:t>
            </a:r>
            <a:r>
              <a:rPr lang="ru-RU" sz="2400" b="1" dirty="0" smtClean="0">
                <a:solidFill>
                  <a:srgbClr val="0000FF"/>
                </a:solidFill>
              </a:rPr>
              <a:t> р-н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0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581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402335"/>
              </p:ext>
            </p:extLst>
          </p:nvPr>
        </p:nvGraphicFramePr>
        <p:xfrm>
          <a:off x="250825" y="115888"/>
          <a:ext cx="8640763" cy="5976934"/>
        </p:xfrm>
        <a:graphic>
          <a:graphicData uri="http://schemas.openxmlformats.org/drawingml/2006/table">
            <a:tbl>
              <a:tblPr/>
              <a:tblGrid>
                <a:gridCol w="1728887"/>
                <a:gridCol w="1152128"/>
                <a:gridCol w="1224136"/>
                <a:gridCol w="2088232"/>
                <a:gridCol w="1296144"/>
                <a:gridCol w="1151236"/>
              </a:tblGrid>
              <a:tr h="53209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Начаты работы по состоянию на 27 апреля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домов по программе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Начаты работы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домов по программе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Начаты работы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Буинский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Азнакаевский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Актанышский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Дрожжановский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Алькеевский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093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Апастовский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Казань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Арский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Устьинский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Бавлинский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Лаишевский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3729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Лениногорский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5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265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623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634"/>
          <p:cNvSpPr>
            <a:spLocks noChangeShapeType="1"/>
          </p:cNvSpPr>
          <p:nvPr/>
        </p:nvSpPr>
        <p:spPr bwMode="auto">
          <a:xfrm>
            <a:off x="59213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img" descr="http://aznakayevo.tatarstan.ru/file/photoreport/view_401610_3055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412" y="620688"/>
            <a:ext cx="9111916" cy="614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0" y="0"/>
          <a:ext cx="825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CorelDRAW" r:id="rId5" imgW="6943344" imgH="6943344" progId="">
                  <p:embed/>
                </p:oleObj>
              </mc:Choice>
              <mc:Fallback>
                <p:oleObj name="CorelDRAW" r:id="rId5" imgW="6943344" imgH="6943344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25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F4444C7-5C2C-450B-8967-E9E72D497D24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7626" y="6333928"/>
            <a:ext cx="4768678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с. </a:t>
            </a:r>
            <a:r>
              <a:rPr lang="ru-RU" sz="2400" b="1" dirty="0" err="1" smtClean="0">
                <a:solidFill>
                  <a:srgbClr val="0000FF"/>
                </a:solidFill>
              </a:rPr>
              <a:t>Митряево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</a:rPr>
              <a:t>Азнакаевский</a:t>
            </a:r>
            <a:r>
              <a:rPr lang="ru-RU" sz="2400" b="1" dirty="0" smtClean="0">
                <a:solidFill>
                  <a:srgbClr val="0000FF"/>
                </a:solidFill>
              </a:rPr>
              <a:t> р-н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372712" y="70436"/>
            <a:ext cx="8442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Строительство </a:t>
            </a:r>
            <a:r>
              <a:rPr lang="ru-RU" sz="2400" b="1" dirty="0" err="1" smtClean="0">
                <a:solidFill>
                  <a:srgbClr val="0000FF"/>
                </a:solidFill>
              </a:rPr>
              <a:t>ФАПа</a:t>
            </a:r>
            <a:r>
              <a:rPr lang="ru-RU" sz="2400" b="1" dirty="0" smtClean="0">
                <a:solidFill>
                  <a:srgbClr val="0000FF"/>
                </a:solidFill>
              </a:rPr>
              <a:t> в 2012 году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24E7DCC-623F-491A-B4FF-24E4B883CA91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69166"/>
              </p:ext>
            </p:extLst>
          </p:nvPr>
        </p:nvGraphicFramePr>
        <p:xfrm>
          <a:off x="250825" y="115888"/>
          <a:ext cx="8640763" cy="5834059"/>
        </p:xfrm>
        <a:graphic>
          <a:graphicData uri="http://schemas.openxmlformats.org/drawingml/2006/table">
            <a:tbl>
              <a:tblPr/>
              <a:tblGrid>
                <a:gridCol w="2016919"/>
                <a:gridCol w="1152128"/>
                <a:gridCol w="1296144"/>
                <a:gridCol w="1728192"/>
                <a:gridCol w="1296144"/>
                <a:gridCol w="1151236"/>
              </a:tblGrid>
              <a:tr h="58513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Начаты работы по состоянию на 27 апреля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3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домов по программе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Начаты работы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домов по программе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Начаты работы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Мамадышский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Менделеевский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Сармановский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Мензелинский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Спасский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Муслюмовский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Тетюшский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Наб.Челны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Тукаевский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105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Тюлячинский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Черемшанский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Нурлатский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Чистопольский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Ютазинский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  <a:tr h="4700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Р-Слободский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 по РТ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832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</a:tbl>
          </a:graphicData>
        </a:graphic>
      </p:graphicFrame>
      <p:pic>
        <p:nvPicPr>
          <p:cNvPr id="11355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E57A0CFE-8F3B-4FBF-8499-E347FAC369D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74838"/>
              </p:ext>
            </p:extLst>
          </p:nvPr>
        </p:nvGraphicFramePr>
        <p:xfrm>
          <a:off x="228600" y="188640"/>
          <a:ext cx="8663880" cy="5112566"/>
        </p:xfrm>
        <a:graphic>
          <a:graphicData uri="http://schemas.openxmlformats.org/drawingml/2006/table">
            <a:tbl>
              <a:tblPr/>
              <a:tblGrid>
                <a:gridCol w="4067684"/>
                <a:gridCol w="2561134"/>
                <a:gridCol w="2035062"/>
              </a:tblGrid>
              <a:tr h="103440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начаты работы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 состоянию на 27 апреля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2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Кол-во домов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программе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Не начаты работы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8309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Азнакаевский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09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09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Казань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09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 по РТ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90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B2D17EEC-BAEE-4F04-A235-C763C46645D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ltGray">
          <a:xfrm>
            <a:off x="827286" y="220578"/>
            <a:ext cx="7777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Отставание</a:t>
            </a:r>
            <a:r>
              <a:rPr lang="ru-RU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 видам работ от графиков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более чем на 20%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31962"/>
              </p:ext>
            </p:extLst>
          </p:nvPr>
        </p:nvGraphicFramePr>
        <p:xfrm>
          <a:off x="323528" y="815416"/>
          <a:ext cx="8424936" cy="4773824"/>
        </p:xfrm>
        <a:graphic>
          <a:graphicData uri="http://schemas.openxmlformats.org/drawingml/2006/table">
            <a:tbl>
              <a:tblPr/>
              <a:tblGrid>
                <a:gridCol w="504056"/>
                <a:gridCol w="3960440"/>
                <a:gridCol w="1800200"/>
                <a:gridCol w="2160240"/>
              </a:tblGrid>
              <a:tr h="14084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домов по Программе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домов с отставанием от графиков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более чем на 20%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368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Алькеевский</a:t>
                      </a:r>
                    </a:p>
                  </a:txBody>
                  <a:tcPr marL="10800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44000" marR="14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44000" marR="14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7901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Верхнеуслонский</a:t>
                      </a:r>
                    </a:p>
                  </a:txBody>
                  <a:tcPr marL="10800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44000" marR="14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44000" marR="14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9481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Новошешминский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44000" marR="14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44000" marR="14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7901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10800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44000" marR="14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44000" marR="14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2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54137"/>
              </p:ext>
            </p:extLst>
          </p:nvPr>
        </p:nvGraphicFramePr>
        <p:xfrm>
          <a:off x="250825" y="44624"/>
          <a:ext cx="8640762" cy="6413771"/>
        </p:xfrm>
        <a:graphic>
          <a:graphicData uri="http://schemas.openxmlformats.org/drawingml/2006/table">
            <a:tbl>
              <a:tblPr/>
              <a:tblGrid>
                <a:gridCol w="1512863"/>
                <a:gridCol w="746928"/>
                <a:gridCol w="960180"/>
                <a:gridCol w="960180"/>
                <a:gridCol w="1725200"/>
                <a:gridCol w="936104"/>
                <a:gridCol w="896308"/>
                <a:gridCol w="902999"/>
              </a:tblGrid>
              <a:tr h="54514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об объемах выполненных работ на 27 апреля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4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Всего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лимит, млн.руб.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Выполненные объемы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работ,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млн.руб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выполненных работ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 лимита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Всего лимит, млн.руб.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Выполненные объемы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работ,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млн.руб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 выполненных работ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 лимита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24,9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32,73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Буинский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33,82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Азнакаевский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87,3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27,41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2,41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6,5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44,79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36,08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Актанышский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11,0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71,62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Казань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1 311,2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413,29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32,00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8,0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3,53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43,82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Наб.Челны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1 060,9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383,54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36,15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Алькеевский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0,89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38,94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Дрожжановский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58,95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223,5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76,40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34,18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Arial" pitchFamily="34" charset="0"/>
                          <a:cs typeface="Arial" pitchFamily="34" charset="0"/>
                        </a:rPr>
                        <a:t>Елабужский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16,56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14,71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Апастовский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2,3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100,00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12,49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17,25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Арский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15,9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8,73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54,71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188,0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71,27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37,91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14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Бавлинский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30,2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6,42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21,20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Устьинский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33,53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4,9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67,18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1,48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8,31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2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194,18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47,23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24,32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Лаишевский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43,54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6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C24E7DCC-623F-491A-B4FF-24E4B883CA91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46675"/>
              </p:ext>
            </p:extLst>
          </p:nvPr>
        </p:nvGraphicFramePr>
        <p:xfrm>
          <a:off x="250825" y="115888"/>
          <a:ext cx="8640760" cy="6121422"/>
        </p:xfrm>
        <a:graphic>
          <a:graphicData uri="http://schemas.openxmlformats.org/drawingml/2006/table">
            <a:tbl>
              <a:tblPr/>
              <a:tblGrid>
                <a:gridCol w="1800895"/>
                <a:gridCol w="668677"/>
                <a:gridCol w="1010058"/>
                <a:gridCol w="1010058"/>
                <a:gridCol w="1487671"/>
                <a:gridCol w="869131"/>
                <a:gridCol w="897135"/>
                <a:gridCol w="897135"/>
              </a:tblGrid>
              <a:tr h="60757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Информация об объемах выполненных работ на 27 апреля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9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Всего лимит, млн.руб.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Выполненные объемы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работ,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млн.руб</a:t>
                      </a: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выполненных работ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от лимита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Всего лимит, млн.руб.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Выполненные объемы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работ, млн.руб.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 выполненных работ от лимита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Arial" pitchFamily="34" charset="0"/>
                          <a:cs typeface="Arial" pitchFamily="34" charset="0"/>
                        </a:rPr>
                        <a:t>Лениногорский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27,96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24,01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Сабинский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5,32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55,96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Мамадышский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45,07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Сармановский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21,31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Менделеевский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5,08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13,63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Спасский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4,82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60,21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Мензелинский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33,53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Тетюшский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27,72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Муслюмовский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1,33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27,56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Тукаевский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38,69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Нижнекамский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138,23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31,94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Тюлячинский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84,42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Новошешминский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59,35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Черемшанский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49,54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Нурлатский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24,44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44,84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Чистопольский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19,27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21,39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Пестречинский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2,59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51,15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Ютазинский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7,48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30,81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80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Р-Слободский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14,17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Итого по РТ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4 356,59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1 393,86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31,99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55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1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ABFF1C9-AD57-4201-A4AD-C6D7FA41350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34317"/>
              </p:ext>
            </p:extLst>
          </p:nvPr>
        </p:nvGraphicFramePr>
        <p:xfrm>
          <a:off x="250824" y="115888"/>
          <a:ext cx="8641655" cy="6062672"/>
        </p:xfrm>
        <a:graphic>
          <a:graphicData uri="http://schemas.openxmlformats.org/drawingml/2006/table">
            <a:tbl>
              <a:tblPr/>
              <a:tblGrid>
                <a:gridCol w="1584872"/>
                <a:gridCol w="720080"/>
                <a:gridCol w="1080120"/>
                <a:gridCol w="720080"/>
                <a:gridCol w="1728192"/>
                <a:gridCol w="864096"/>
                <a:gridCol w="1152128"/>
                <a:gridCol w="792087"/>
              </a:tblGrid>
              <a:tr h="53209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Перечисление средств бюджетов МО на счета УК и ТСЖ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26 апреля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Лимит,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Перечислено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УК и ТСЖ, 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Лимит,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Перечислено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УК и ТСЖ,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млн.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%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3D5D9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Агрызский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6,40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3,15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49,25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Буинский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3,97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1,19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Азнакаевский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18,57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5,57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Верхнеуслонский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0,95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Аксубаевский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1,79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1,79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Высокогорский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7,92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7,92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Актанышский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4,00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Дрожжановский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0,27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0,27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Алексеевский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1,92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26,00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Елабужский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31,54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Алькеевский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0,37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0,20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54,05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Заинский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15,98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7,99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Альметьевский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83,15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16,20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19,48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Зеленодольский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48,93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10,35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21,15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93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Апастовский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0,77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0,77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г. Казань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290,89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34,38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Арский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2,61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2,61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К-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Устьинский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1,71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1,71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Бавлинский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7,61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3,50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46,00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Кукморский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4,39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34,18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274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Балтасинский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1,13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Лаишевский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4,51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4,51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rgbClr val="A2CEA7"/>
                    </a:solidFill>
                  </a:tcPr>
                </a:tc>
              </a:tr>
              <a:tr h="3729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Бугульминский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49,22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18,86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38,33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Лениногорский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27,07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8,12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30,00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2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1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23205</TotalTime>
  <Words>2241</Words>
  <Application>Microsoft Office PowerPoint</Application>
  <PresentationFormat>Экран (4:3)</PresentationFormat>
  <Paragraphs>1525</Paragraphs>
  <Slides>30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Открытая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МО, НЕ ПРЕДСТАВИВШИЕ СМЕТЫ по 6 видам работ </vt:lpstr>
      <vt:lpstr>МО, НЕ ПРЕДОСТАВИВШИЕ ГРАФИКИ выполнения капитального ремонта объекта</vt:lpstr>
      <vt:lpstr>МО, в которых НЕ НАЧАТЫ РАБОТЫ по капитальному ремонту школ</vt:lpstr>
      <vt:lpstr>МО, в которых НЕ НАЧАТО ПЕРЕЧИСЛЕНИЕ СРЕДСТВ на казначейские счета подрядных организаций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msgkh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Наталья Новикова</cp:lastModifiedBy>
  <cp:revision>1926</cp:revision>
  <cp:lastPrinted>2012-03-01T21:12:00Z</cp:lastPrinted>
  <dcterms:created xsi:type="dcterms:W3CDTF">2004-01-12T11:03:08Z</dcterms:created>
  <dcterms:modified xsi:type="dcterms:W3CDTF">2012-04-27T12:12:47Z</dcterms:modified>
</cp:coreProperties>
</file>