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8"/>
  </p:notesMasterIdLst>
  <p:handoutMasterIdLst>
    <p:handoutMasterId r:id="rId59"/>
  </p:handoutMasterIdLst>
  <p:sldIdLst>
    <p:sldId id="895" r:id="rId2"/>
    <p:sldId id="896" r:id="rId3"/>
    <p:sldId id="897" r:id="rId4"/>
    <p:sldId id="898" r:id="rId5"/>
    <p:sldId id="899" r:id="rId6"/>
    <p:sldId id="900" r:id="rId7"/>
    <p:sldId id="901" r:id="rId8"/>
    <p:sldId id="902" r:id="rId9"/>
    <p:sldId id="642" r:id="rId10"/>
    <p:sldId id="760" r:id="rId11"/>
    <p:sldId id="795" r:id="rId12"/>
    <p:sldId id="894" r:id="rId13"/>
    <p:sldId id="869" r:id="rId14"/>
    <p:sldId id="871" r:id="rId15"/>
    <p:sldId id="829" r:id="rId16"/>
    <p:sldId id="873" r:id="rId17"/>
    <p:sldId id="821" r:id="rId18"/>
    <p:sldId id="877" r:id="rId19"/>
    <p:sldId id="879" r:id="rId20"/>
    <p:sldId id="772" r:id="rId21"/>
    <p:sldId id="665" r:id="rId22"/>
    <p:sldId id="836" r:id="rId23"/>
    <p:sldId id="835" r:id="rId24"/>
    <p:sldId id="817" r:id="rId25"/>
    <p:sldId id="838" r:id="rId26"/>
    <p:sldId id="837" r:id="rId27"/>
    <p:sldId id="839" r:id="rId28"/>
    <p:sldId id="874" r:id="rId29"/>
    <p:sldId id="875" r:id="rId30"/>
    <p:sldId id="715" r:id="rId31"/>
    <p:sldId id="716" r:id="rId32"/>
    <p:sldId id="717" r:id="rId33"/>
    <p:sldId id="704" r:id="rId34"/>
    <p:sldId id="827" r:id="rId35"/>
    <p:sldId id="813" r:id="rId36"/>
    <p:sldId id="830" r:id="rId37"/>
    <p:sldId id="815" r:id="rId38"/>
    <p:sldId id="816" r:id="rId39"/>
    <p:sldId id="881" r:id="rId40"/>
    <p:sldId id="859" r:id="rId41"/>
    <p:sldId id="883" r:id="rId42"/>
    <p:sldId id="884" r:id="rId43"/>
    <p:sldId id="882" r:id="rId44"/>
    <p:sldId id="903" r:id="rId45"/>
    <p:sldId id="904" r:id="rId46"/>
    <p:sldId id="905" r:id="rId47"/>
    <p:sldId id="906" r:id="rId48"/>
    <p:sldId id="907" r:id="rId49"/>
    <p:sldId id="908" r:id="rId50"/>
    <p:sldId id="909" r:id="rId51"/>
    <p:sldId id="910" r:id="rId52"/>
    <p:sldId id="911" r:id="rId53"/>
    <p:sldId id="912" r:id="rId54"/>
    <p:sldId id="913" r:id="rId55"/>
    <p:sldId id="914" r:id="rId56"/>
    <p:sldId id="915" r:id="rId5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0066"/>
    <a:srgbClr val="CCFFCC"/>
    <a:srgbClr val="FFCCFF"/>
    <a:srgbClr val="FFFFCC"/>
    <a:srgbClr val="006600"/>
    <a:srgbClr val="33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3" autoAdjust="0"/>
    <p:restoredTop sz="79310" autoAdjust="0"/>
  </p:normalViewPr>
  <p:slideViewPr>
    <p:cSldViewPr>
      <p:cViewPr>
        <p:scale>
          <a:sx n="59" d="100"/>
          <a:sy n="59" d="100"/>
        </p:scale>
        <p:origin x="-8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8163"/>
            <a:ext cx="2944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43513EB-EA2E-4CA1-A3EF-8F8F771AC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87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1A51584-3962-4ADB-A8B8-2AA183FC4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50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0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08E580-32F2-408A-AF5E-12545FDAF4D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08E580-32F2-408A-AF5E-12545FDAF4D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9FF69-30DE-4ADB-A291-D24315DD2D99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E4C693-EC48-47E8-A3A4-E33037CA996B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FC32B-97E4-49FE-8D83-F1D29058C285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1AC94-6C0F-4D3B-AEB6-B64D1C50B7BA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C7CBDE1-8EB0-435B-AA66-202D358B5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62AA-6B35-4F7E-9270-5E972C780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02BE3-F55D-4819-9B58-8E11DB20E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39152-293B-43F9-9DB8-DEB45C81E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D7D134-72D2-451E-A24A-26D85B510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2506F4-05C2-4493-AB04-75839FB30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03EB1F-73A5-4E48-8501-F74C397B2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953C91-5521-43AE-8557-7F18A13F2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27576-53A4-4E5E-99BC-A4CDA5D23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034E0D-80B6-4FF8-B60F-5A1D49ABA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5834451-5DD8-470D-AEB8-7C7F206D5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44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9400E2D-A85A-4D23-A6F7-65D9678F3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45" r:id="rId2"/>
    <p:sldLayoutId id="2147483850" r:id="rId3"/>
    <p:sldLayoutId id="2147483851" r:id="rId4"/>
    <p:sldLayoutId id="2147483852" r:id="rId5"/>
    <p:sldLayoutId id="2147483853" r:id="rId6"/>
    <p:sldLayoutId id="2147483846" r:id="rId7"/>
    <p:sldLayoutId id="2147483854" r:id="rId8"/>
    <p:sldLayoutId id="2147483855" r:id="rId9"/>
    <p:sldLayoutId id="2147483847" r:id="rId10"/>
    <p:sldLayoutId id="21474838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wmf"/><Relationship Id="rId5" Type="http://schemas.openxmlformats.org/officeDocument/2006/relationships/image" Target="../media/image13.emf"/><Relationship Id="rId4" Type="http://schemas.openxmlformats.org/officeDocument/2006/relationships/oleObject" Target="../embeddings/_____Microsoft_Excel_97-20032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7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9.jpeg"/><Relationship Id="rId4" Type="http://schemas.openxmlformats.org/officeDocument/2006/relationships/image" Target="../media/image3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0.jpeg"/><Relationship Id="rId4" Type="http://schemas.openxmlformats.org/officeDocument/2006/relationships/image" Target="../media/image3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1.jpeg"/><Relationship Id="rId4" Type="http://schemas.openxmlformats.org/officeDocument/2006/relationships/image" Target="../media/image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9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3.jpe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517232"/>
            <a:ext cx="9144000" cy="12961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0" y="5949280"/>
            <a:ext cx="9144000" cy="720080"/>
          </a:xfrm>
        </p:spPr>
        <p:txBody>
          <a:bodyPr/>
          <a:lstStyle/>
          <a:p>
            <a:pPr algn="ctr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5699" name="Picture 3" descr="M:\Отделы\Управление развития строительства\Отдел реализации жилищных программ\Отдел\2012\Охрана труда\Видеоконференция\Видеоконференция на 05.05.12\Фото - Кукмор\Фото - Кукмор\IMG_30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26112"/>
              </p:ext>
            </p:extLst>
          </p:nvPr>
        </p:nvGraphicFramePr>
        <p:xfrm>
          <a:off x="0" y="0"/>
          <a:ext cx="8255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1" name="CorelDRAW" r:id="rId4" imgW="6943344" imgH="6943344" progId="CorelDRAW.Graphic.13">
                  <p:embed/>
                </p:oleObj>
              </mc:Choice>
              <mc:Fallback>
                <p:oleObj name="CorelDRAW" r:id="rId4" imgW="6943344" imgH="6943344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40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5"/>
          <p:cNvGraphicFramePr>
            <a:graphicFrameLocks/>
          </p:cNvGraphicFramePr>
          <p:nvPr/>
        </p:nvGraphicFramePr>
        <p:xfrm>
          <a:off x="317500" y="977900"/>
          <a:ext cx="8612188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Worksheet" r:id="rId4" imgW="9401167" imgH="5629230" progId="Excel.Sheet.8">
                  <p:embed/>
                </p:oleObj>
              </mc:Choice>
              <mc:Fallback>
                <p:oleObj name="Worksheet" r:id="rId4" imgW="9401167" imgH="5629230" progId="Excel.Sheet.8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977900"/>
                        <a:ext cx="8612188" cy="492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Object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47625" y="22225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dirty="0"/>
              <a:t>Программа жилищного строительства 2012 </a:t>
            </a:r>
            <a:r>
              <a:rPr lang="ru-RU" sz="2600" dirty="0" smtClean="0"/>
              <a:t>года</a:t>
            </a:r>
            <a:endParaRPr lang="ru-RU" sz="2600" dirty="0"/>
          </a:p>
        </p:txBody>
      </p:sp>
      <p:sp>
        <p:nvSpPr>
          <p:cNvPr id="5125" name="TextBox 14"/>
          <p:cNvSpPr txBox="1">
            <a:spLocks noChangeArrowheads="1"/>
          </p:cNvSpPr>
          <p:nvPr/>
        </p:nvSpPr>
        <p:spPr bwMode="auto">
          <a:xfrm>
            <a:off x="68263" y="746125"/>
            <a:ext cx="9010650" cy="461665"/>
          </a:xfrm>
          <a:prstGeom prst="rect">
            <a:avLst/>
          </a:prstGeom>
          <a:solidFill>
            <a:srgbClr val="FFFFC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План - 2 480, тыс. кв.м          </a:t>
            </a:r>
            <a:r>
              <a:rPr lang="ru-RU" sz="2400" b="1" dirty="0" smtClean="0"/>
              <a:t>Факт </a:t>
            </a:r>
            <a:r>
              <a:rPr lang="ru-RU" sz="2400" b="1" dirty="0"/>
              <a:t>– </a:t>
            </a:r>
            <a:r>
              <a:rPr lang="ru-RU" sz="2400" b="1" dirty="0" smtClean="0"/>
              <a:t>785,7 </a:t>
            </a:r>
            <a:r>
              <a:rPr lang="ru-RU" sz="2400" b="1" dirty="0"/>
              <a:t>тыс. кв.м. </a:t>
            </a:r>
            <a:r>
              <a:rPr lang="ru-RU" sz="2400" b="1" dirty="0" smtClean="0"/>
              <a:t>(31,7%)</a:t>
            </a:r>
            <a:endParaRPr lang="ru-RU" sz="2400" b="1" dirty="0"/>
          </a:p>
        </p:txBody>
      </p:sp>
      <p:sp>
        <p:nvSpPr>
          <p:cNvPr id="512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447200B-1787-41A0-8607-2869DFE738EE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5127" name="TextBox 14"/>
          <p:cNvSpPr txBox="1">
            <a:spLocks noChangeArrowheads="1"/>
          </p:cNvSpPr>
          <p:nvPr/>
        </p:nvSpPr>
        <p:spPr bwMode="auto">
          <a:xfrm>
            <a:off x="6948488" y="1700213"/>
            <a:ext cx="136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тыс.кв.м.</a:t>
            </a:r>
          </a:p>
        </p:txBody>
      </p:sp>
      <p:sp>
        <p:nvSpPr>
          <p:cNvPr id="5128" name="TextBox 15"/>
          <p:cNvSpPr txBox="1">
            <a:spLocks noChangeArrowheads="1"/>
          </p:cNvSpPr>
          <p:nvPr/>
        </p:nvSpPr>
        <p:spPr bwMode="auto">
          <a:xfrm rot="427978">
            <a:off x="2124075" y="5381625"/>
            <a:ext cx="1720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/>
              <a:t>план    факт</a:t>
            </a:r>
            <a:r>
              <a:rPr lang="en-US" sz="1200" dirty="0"/>
              <a:t> </a:t>
            </a:r>
            <a:r>
              <a:rPr lang="ru-RU" sz="1200" dirty="0"/>
              <a:t> остаток</a:t>
            </a:r>
          </a:p>
        </p:txBody>
      </p:sp>
      <p:sp>
        <p:nvSpPr>
          <p:cNvPr id="5129" name="TextBox 21"/>
          <p:cNvSpPr txBox="1">
            <a:spLocks noChangeArrowheads="1"/>
          </p:cNvSpPr>
          <p:nvPr/>
        </p:nvSpPr>
        <p:spPr bwMode="auto">
          <a:xfrm rot="427978">
            <a:off x="3905250" y="5581650"/>
            <a:ext cx="1719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план    факт</a:t>
            </a:r>
            <a:r>
              <a:rPr lang="en-US" sz="1200"/>
              <a:t> </a:t>
            </a:r>
            <a:r>
              <a:rPr lang="ru-RU" sz="1200"/>
              <a:t> остаток</a:t>
            </a:r>
          </a:p>
        </p:txBody>
      </p:sp>
      <p:sp>
        <p:nvSpPr>
          <p:cNvPr id="5130" name="TextBox 22"/>
          <p:cNvSpPr txBox="1">
            <a:spLocks noChangeArrowheads="1"/>
          </p:cNvSpPr>
          <p:nvPr/>
        </p:nvSpPr>
        <p:spPr bwMode="auto">
          <a:xfrm rot="427978">
            <a:off x="5959475" y="5856288"/>
            <a:ext cx="17192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план    факт</a:t>
            </a:r>
            <a:r>
              <a:rPr lang="en-US" sz="1200"/>
              <a:t> </a:t>
            </a:r>
            <a:r>
              <a:rPr lang="ru-RU" sz="1200"/>
              <a:t> остаток</a:t>
            </a:r>
          </a:p>
        </p:txBody>
      </p:sp>
      <p:sp>
        <p:nvSpPr>
          <p:cNvPr id="5131" name="TextBox 9"/>
          <p:cNvSpPr txBox="1">
            <a:spLocks noChangeArrowheads="1"/>
          </p:cNvSpPr>
          <p:nvPr/>
        </p:nvSpPr>
        <p:spPr bwMode="auto">
          <a:xfrm>
            <a:off x="3935413" y="6057900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Малоэтажное строительство</a:t>
            </a:r>
          </a:p>
        </p:txBody>
      </p:sp>
      <p:sp>
        <p:nvSpPr>
          <p:cNvPr id="5132" name="TextBox 11"/>
          <p:cNvSpPr txBox="1">
            <a:spLocks noChangeArrowheads="1"/>
          </p:cNvSpPr>
          <p:nvPr/>
        </p:nvSpPr>
        <p:spPr bwMode="auto">
          <a:xfrm>
            <a:off x="1593850" y="5768975"/>
            <a:ext cx="2232025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МКД</a:t>
            </a:r>
          </a:p>
          <a:p>
            <a:pPr algn="ctr"/>
            <a:r>
              <a:rPr lang="ru-RU" b="1" dirty="0"/>
              <a:t>(инвестиционное</a:t>
            </a:r>
            <a:r>
              <a:rPr lang="ru-RU" sz="1600" dirty="0"/>
              <a:t>)</a:t>
            </a:r>
          </a:p>
        </p:txBody>
      </p:sp>
      <p:sp>
        <p:nvSpPr>
          <p:cNvPr id="5133" name="TextBox 11"/>
          <p:cNvSpPr txBox="1">
            <a:spLocks noChangeArrowheads="1"/>
          </p:cNvSpPr>
          <p:nvPr/>
        </p:nvSpPr>
        <p:spPr bwMode="auto">
          <a:xfrm>
            <a:off x="5921375" y="6102350"/>
            <a:ext cx="1582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Социальная ипотека       </a:t>
            </a:r>
            <a:r>
              <a:rPr lang="en-US" b="1"/>
              <a:t> </a:t>
            </a:r>
            <a:endParaRPr lang="ru-RU" b="1"/>
          </a:p>
        </p:txBody>
      </p:sp>
      <p:sp>
        <p:nvSpPr>
          <p:cNvPr id="1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1"/>
          <p:cNvSpPr txBox="1">
            <a:spLocks noChangeArrowheads="1"/>
          </p:cNvSpPr>
          <p:nvPr/>
        </p:nvSpPr>
        <p:spPr bwMode="auto">
          <a:xfrm>
            <a:off x="742950" y="19050"/>
            <a:ext cx="806291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 b="1" dirty="0"/>
          </a:p>
          <a:p>
            <a:pPr algn="ctr"/>
            <a:r>
              <a:rPr lang="ru-RU" sz="2800" b="1" dirty="0"/>
              <a:t>Программа </a:t>
            </a:r>
            <a:r>
              <a:rPr lang="ru-RU" sz="2800" b="1" dirty="0" smtClean="0"/>
              <a:t>социальной ипотеки 2012 </a:t>
            </a:r>
            <a:r>
              <a:rPr lang="ru-RU" sz="2800" b="1" dirty="0"/>
              <a:t>года </a:t>
            </a:r>
            <a:endParaRPr lang="ru-RU" sz="2800" b="1" dirty="0" smtClean="0"/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(</a:t>
            </a:r>
            <a:r>
              <a:rPr lang="ru-RU" sz="2000" b="1" dirty="0">
                <a:solidFill>
                  <a:srgbClr val="00B050"/>
                </a:solidFill>
              </a:rPr>
              <a:t>на </a:t>
            </a:r>
            <a:r>
              <a:rPr lang="ru-RU" sz="2000" b="1" dirty="0" smtClean="0">
                <a:solidFill>
                  <a:srgbClr val="00B050"/>
                </a:solidFill>
              </a:rPr>
              <a:t>5 мая)</a:t>
            </a:r>
            <a:endParaRPr lang="ru-RU" sz="2800" b="1" dirty="0">
              <a:solidFill>
                <a:srgbClr val="00B050"/>
              </a:solidFill>
            </a:endParaRPr>
          </a:p>
          <a:p>
            <a:pPr algn="ctr"/>
            <a:endParaRPr lang="ru-RU" sz="1000" b="1" dirty="0"/>
          </a:p>
        </p:txBody>
      </p:sp>
      <p:pic>
        <p:nvPicPr>
          <p:cNvPr id="26627" name="Object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3EBA8719-4878-4BC4-AFAC-69275C0CFEFD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79511" y="1268762"/>
          <a:ext cx="8856986" cy="4680517"/>
        </p:xfrm>
        <a:graphic>
          <a:graphicData uri="http://schemas.openxmlformats.org/drawingml/2006/table">
            <a:tbl>
              <a:tblPr/>
              <a:tblGrid>
                <a:gridCol w="3105818"/>
                <a:gridCol w="1843323"/>
                <a:gridCol w="2078888"/>
                <a:gridCol w="1828957"/>
              </a:tblGrid>
              <a:tr h="1433111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Кол-во </a:t>
                      </a:r>
                    </a:p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домов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шт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6212" marR="6212" marT="621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Общая </a:t>
                      </a:r>
                    </a:p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Площадь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тыс.кв.м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Кол-во </a:t>
                      </a:r>
                    </a:p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Квартир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шт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906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36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План</a:t>
                      </a:r>
                      <a:endParaRPr lang="ru-RU" sz="36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6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122</a:t>
                      </a:r>
                      <a:endParaRPr lang="ru-RU" sz="36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6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481,4</a:t>
                      </a:r>
                      <a:endParaRPr lang="ru-RU" sz="36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6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8 173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0783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36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Введено</a:t>
                      </a:r>
                      <a:endParaRPr lang="ru-RU" sz="36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6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45</a:t>
                      </a:r>
                      <a:endParaRPr lang="ru-RU" sz="36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6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162,0</a:t>
                      </a:r>
                      <a:endParaRPr lang="ru-RU" sz="36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6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2</a:t>
                      </a:r>
                      <a:r>
                        <a:rPr lang="ru-RU" sz="3600" b="1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794</a:t>
                      </a:r>
                      <a:endParaRPr lang="ru-RU" sz="36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0783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36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Остаток</a:t>
                      </a:r>
                      <a:endParaRPr lang="ru-RU" sz="36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6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77</a:t>
                      </a:r>
                      <a:endParaRPr lang="ru-RU" sz="36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6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319,4</a:t>
                      </a:r>
                      <a:endParaRPr lang="ru-RU" sz="36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6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5</a:t>
                      </a:r>
                      <a:r>
                        <a:rPr lang="ru-RU" sz="3600" b="1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379</a:t>
                      </a:r>
                      <a:endParaRPr lang="ru-RU" sz="36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850" y="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Социальная ипотека 2012 года 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(май) </a:t>
            </a:r>
            <a:endParaRPr lang="ru-R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7651" name="Object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6879" y="1063993"/>
          <a:ext cx="8929617" cy="4559414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4177089"/>
                <a:gridCol w="1229661"/>
                <a:gridCol w="1362627"/>
                <a:gridCol w="2160240"/>
              </a:tblGrid>
              <a:tr h="8668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Квартир,</a:t>
                      </a:r>
                    </a:p>
                    <a:p>
                      <a:pPr algn="r"/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Площадь,</a:t>
                      </a:r>
                    </a:p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кв.м.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Дата ввода в эксплуатацию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7078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27 кв. ж.д. по ул.Дальняя, 24 в </a:t>
                      </a:r>
                      <a:r>
                        <a:rPr lang="ru-RU" sz="20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пгт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. Б.Сабы</a:t>
                      </a:r>
                    </a:p>
                    <a:p>
                      <a:pPr algn="l" fontAlgn="ctr"/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24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1 610</a:t>
                      </a:r>
                      <a:endParaRPr lang="ru-RU" sz="24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30.05.2012</a:t>
                      </a: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88976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21 кв. ж.д. по ул.Горького,22  г.Болгар,  Спасский район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24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819</a:t>
                      </a:r>
                      <a:endParaRPr lang="ru-RU" sz="24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30.05.2012</a:t>
                      </a:r>
                      <a:endParaRPr lang="ru-RU" sz="2000" b="0" i="0" u="none" strike="noStrike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794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2-х этажный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жилой дом по ул.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Джалиля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, д.12 в г.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Мамадыш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323</a:t>
                      </a:r>
                      <a:endParaRPr lang="ru-RU" sz="24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30.05.2012</a:t>
                      </a:r>
                      <a:endParaRPr lang="ru-RU" sz="2000" b="0" i="0" u="none" strike="noStrike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1003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Итого:</a:t>
                      </a:r>
                      <a:endParaRPr lang="ru-RU" sz="2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2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400" b="1" i="0" u="none" strike="noStrike" baseline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752</a:t>
                      </a:r>
                      <a:endParaRPr lang="ru-RU" sz="2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2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54DFD3B1-7605-4DC7-883E-E644A69EB85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1" name="Picture 1" descr="C:\Users\Сайфутдинов\AppData\Local\Microsoft\Windows\Temporary Internet Files\Low\Content.IE5\TBR18VEZ\DSC02082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553" y="980728"/>
            <a:ext cx="8695067" cy="5877272"/>
          </a:xfrm>
          <a:prstGeom prst="rect">
            <a:avLst/>
          </a:prstGeom>
          <a:noFill/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850" y="0"/>
            <a:ext cx="8820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Программа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социальной ипотеки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(готовится к вводу в эксплуатацию) 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8916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3E271115-2A8F-4EB7-83FD-AFEB36D138D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6396335"/>
            <a:ext cx="6469976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err="1" smtClean="0">
                <a:solidFill>
                  <a:srgbClr val="0000FF"/>
                </a:solidFill>
              </a:rPr>
              <a:t>пгт</a:t>
            </a:r>
            <a:r>
              <a:rPr lang="ru-RU" sz="2400" b="1" dirty="0" smtClean="0">
                <a:solidFill>
                  <a:srgbClr val="0000FF"/>
                </a:solidFill>
              </a:rPr>
              <a:t>. Б.Сабы, 27 кв. </a:t>
            </a:r>
            <a:r>
              <a:rPr lang="ru-RU" sz="2400" b="1" dirty="0">
                <a:solidFill>
                  <a:srgbClr val="0000FF"/>
                </a:solidFill>
              </a:rPr>
              <a:t>ж.д. </a:t>
            </a:r>
            <a:r>
              <a:rPr lang="ru-RU" sz="2400" b="1" dirty="0" smtClean="0">
                <a:solidFill>
                  <a:srgbClr val="0000FF"/>
                </a:solidFill>
              </a:rPr>
              <a:t>по ул.Дальняя, 24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Мои документы\Стр-во жилья в районе (ВОВ, аварийка, фонд Возрождения)\Горького, 22б - 02.05.201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850" y="0"/>
            <a:ext cx="8820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Программа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социальной ипотеки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(готовится к вводу в эксплуатацию) 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8916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3E271115-2A8F-4EB7-83FD-AFEB36D138D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6396335"/>
            <a:ext cx="5937651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г.Болгар, 21 кв. ж.д. по ул.Горького,22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0"/>
          <a:ext cx="8255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2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002766"/>
              </p:ext>
            </p:extLst>
          </p:nvPr>
        </p:nvGraphicFramePr>
        <p:xfrm>
          <a:off x="451502" y="1037057"/>
          <a:ext cx="8280920" cy="5094072"/>
        </p:xfrm>
        <a:graphic>
          <a:graphicData uri="http://schemas.openxmlformats.org/drawingml/2006/table">
            <a:tbl>
              <a:tblPr/>
              <a:tblGrid>
                <a:gridCol w="4914039"/>
                <a:gridCol w="3366881"/>
              </a:tblGrid>
              <a:tr h="384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объектов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85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Общая площадь, тыс.кв.м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319,4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85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Из них в графике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85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 на стадии: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684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высокой степени готовности</a:t>
                      </a:r>
                    </a:p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(70-100%)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385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за 2 недели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+2%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684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средней степени готовности</a:t>
                      </a:r>
                    </a:p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(30-70%)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385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за 2 недели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+2%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684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низкой степени готовности</a:t>
                      </a:r>
                    </a:p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(0-30%)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5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за 2 недели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+4%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221" name="Прямоугольник 8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Мониторинг хода реализации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программы социальной ипотеки </a:t>
            </a:r>
            <a:r>
              <a:rPr lang="ru-RU" sz="2400" b="1" dirty="0" smtClean="0"/>
              <a:t>в 2012 году</a:t>
            </a:r>
            <a:endParaRPr lang="ru-RU" sz="2400" b="1" dirty="0"/>
          </a:p>
        </p:txBody>
      </p:sp>
      <p:sp>
        <p:nvSpPr>
          <p:cNvPr id="7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D7514360-EB76-4174-8C03-866B2EB76CF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46075" y="-65088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Программа улучшения жилищных условий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ветеранов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ВОВ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(сданы за последние 2 недели)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7891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1484784"/>
          <a:ext cx="8657024" cy="4392488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5306111"/>
                <a:gridCol w="1661491"/>
                <a:gridCol w="1689422"/>
              </a:tblGrid>
              <a:tr h="133144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Квартир для ветеранов,</a:t>
                      </a:r>
                    </a:p>
                    <a:p>
                      <a:pPr algn="r"/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Площадь,</a:t>
                      </a:r>
                    </a:p>
                    <a:p>
                      <a:pPr algn="ctr"/>
                      <a:endParaRPr lang="ru-RU" sz="15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кв.м.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84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инд. ж.д., </a:t>
                      </a:r>
                      <a:r>
                        <a:rPr lang="ru-RU" sz="2000" b="0" i="0" u="none" strike="noStrike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Дрожжановский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180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80000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80000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5221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инд. ж.д.,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Кукморский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5221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инд. ж.д.,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Новошешминский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8354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 кв. ж.д. по ул.65 лет Победы,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с.Пестрецы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926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64288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1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2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80000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1 193</a:t>
                      </a:r>
                      <a:endParaRPr lang="ru-RU" sz="2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80000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D7514360-EB76-4174-8C03-866B2EB76CF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3" name="Picture 1" descr="X:\ЖИЛСТРОЙ\РАМИС\Ввод жилья на 02.05.2012\Пестрецы+\Поз. 6а 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850" y="0"/>
            <a:ext cx="8820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Программа по ветеранам ВОВ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(введен в эксплуатацию) 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8916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3E271115-2A8F-4EB7-83FD-AFEB36D138D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1522" y="6396335"/>
            <a:ext cx="7412478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с. </a:t>
            </a:r>
            <a:r>
              <a:rPr lang="ru-RU" sz="2400" b="1" dirty="0" err="1" smtClean="0">
                <a:solidFill>
                  <a:srgbClr val="0000FF"/>
                </a:solidFill>
              </a:rPr>
              <a:t>Пестрецы</a:t>
            </a:r>
            <a:r>
              <a:rPr lang="ru-RU" sz="2400" b="1" dirty="0" smtClean="0">
                <a:solidFill>
                  <a:srgbClr val="0000FF"/>
                </a:solidFill>
              </a:rPr>
              <a:t>, 24 кв. ж.д. по ул</a:t>
            </a:r>
            <a:r>
              <a:rPr lang="ru-RU" sz="2400" b="1" dirty="0">
                <a:solidFill>
                  <a:srgbClr val="0000FF"/>
                </a:solidFill>
              </a:rPr>
              <a:t>. </a:t>
            </a:r>
            <a:r>
              <a:rPr lang="ru-RU" sz="2400" b="1" dirty="0" smtClean="0">
                <a:solidFill>
                  <a:srgbClr val="0000FF"/>
                </a:solidFill>
              </a:rPr>
              <a:t>65 лет Победы, 1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 descr="X:\ЖИЛСТРОЙ\РАМИС\Ввод жилья на 02.05.2012\Новошешминск+\SDC124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850" y="0"/>
            <a:ext cx="8820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Программа по ветеранам ВОВ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(введен в эксплуатацию) 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8916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3E271115-2A8F-4EB7-83FD-AFEB36D138D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4720" y="6027003"/>
            <a:ext cx="6949280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err="1" smtClean="0">
                <a:solidFill>
                  <a:srgbClr val="0000FF"/>
                </a:solidFill>
              </a:rPr>
              <a:t>Н-Шешминский</a:t>
            </a:r>
            <a:r>
              <a:rPr lang="ru-RU" sz="2400" b="1" dirty="0" smtClean="0">
                <a:solidFill>
                  <a:srgbClr val="0000FF"/>
                </a:solidFill>
              </a:rPr>
              <a:t> район, с. Сл.Петропавловка,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ж.д. по ул.Ленина, 37, 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 descr="C:\Users\Рамис Каримов\AppData\Local\Microsoft\Windows\Temporary Internet Files\Low\Content.IE5\ZS3LZPO6\P5041664[3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836712"/>
            <a:ext cx="9144000" cy="6021288"/>
          </a:xfrm>
          <a:prstGeom prst="rect">
            <a:avLst/>
          </a:prstGeom>
          <a:noFill/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850" y="0"/>
            <a:ext cx="8820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Программа по ветеранам ВОВ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(введен в эксплуатацию) 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8916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3E271115-2A8F-4EB7-83FD-AFEB36D138D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8293" y="6027003"/>
            <a:ext cx="6795707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err="1" smtClean="0">
                <a:solidFill>
                  <a:srgbClr val="0000FF"/>
                </a:solidFill>
              </a:rPr>
              <a:t>Дрожжановский</a:t>
            </a:r>
            <a:r>
              <a:rPr lang="ru-RU" sz="2400" b="1" dirty="0" smtClean="0">
                <a:solidFill>
                  <a:srgbClr val="0000FF"/>
                </a:solidFill>
              </a:rPr>
              <a:t> р-н, с.Татарская Бездна, ж.д. по ул.Гагарина, 38, 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M:\Отделы\Управление развития строительства\Отдел реализации жилищных программ\Отдел\2012\Охрана труда\Видеоконференция\Видеоконференция на 05.05.12\Фото - Кукмор\Фото - Кукмор\IMG_3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0"/>
          <a:ext cx="8255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85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0" y="5877272"/>
            <a:ext cx="9144000" cy="864096"/>
          </a:xfrm>
        </p:spPr>
        <p:txBody>
          <a:bodyPr/>
          <a:lstStyle/>
          <a:p>
            <a:pPr algn="ctr"/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Кукморский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муниципальный район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совещание «Охрана труда на предприятиях строительного комплекса»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755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46075" y="-1270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строительства жилья</a:t>
            </a:r>
            <a:endParaRPr lang="ru-RU" sz="2800" b="1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ветеранов </a:t>
            </a:r>
            <a:r>
              <a:rPr lang="ru-RU" sz="2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(сдача к 9 мая 2012 года)</a:t>
            </a:r>
            <a:r>
              <a:rPr lang="ru-RU" sz="2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endParaRPr lang="ru-RU" sz="28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5843" name="Object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4429" y="1645772"/>
          <a:ext cx="4373555" cy="3367406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394819"/>
                <a:gridCol w="936314"/>
                <a:gridCol w="1042422"/>
              </a:tblGrid>
              <a:tr h="69000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МО РТ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Домов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квартир</a:t>
                      </a: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54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Агрызский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5354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Аксубаевский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5354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Апастовский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5354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Арский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535480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Бавлинский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59838E3-BAC2-4C63-875F-89ACE1D79A43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27984" y="1626507"/>
          <a:ext cx="4321936" cy="3962736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274580"/>
                <a:gridCol w="920838"/>
                <a:gridCol w="1126518"/>
              </a:tblGrid>
              <a:tr h="69894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МО РТ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Домов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квартир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2169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Буинский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562169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Кукморский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562169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Р.-Слободский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454880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Чистопольский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562169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Ютазинский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56023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46075" y="-6508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Программа улучшения жилищных условий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ветеранов ВОВ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сдача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до 9 мая 2012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года)</a:t>
            </a:r>
          </a:p>
        </p:txBody>
      </p:sp>
      <p:pic>
        <p:nvPicPr>
          <p:cNvPr id="37891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971825"/>
              </p:ext>
            </p:extLst>
          </p:nvPr>
        </p:nvGraphicFramePr>
        <p:xfrm>
          <a:off x="91440" y="884476"/>
          <a:ext cx="8935010" cy="5551172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4332792"/>
                <a:gridCol w="1356718"/>
                <a:gridCol w="1379525"/>
                <a:gridCol w="1865975"/>
              </a:tblGrid>
              <a:tr h="71582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Квартир для ветеранов,</a:t>
                      </a:r>
                    </a:p>
                    <a:p>
                      <a:pPr algn="r"/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Площадь,</a:t>
                      </a:r>
                    </a:p>
                    <a:p>
                      <a:pPr algn="ctr"/>
                      <a:endParaRPr lang="ru-RU" sz="15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кв.м.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Дата ввода в эксплуатацию</a:t>
                      </a: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45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 кв. ж.д. по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ул.Ометова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, д.11, г.Агрыз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21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584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21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08.05.2012</a:t>
                      </a:r>
                    </a:p>
                  </a:txBody>
                  <a:tcPr marL="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245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инд. ж.д.,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Аксубаевский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21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21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06.05.2012</a:t>
                      </a:r>
                    </a:p>
                  </a:txBody>
                  <a:tcPr marL="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245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 инд. ж.д.,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Апастовский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21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21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06.05.2012</a:t>
                      </a:r>
                    </a:p>
                  </a:txBody>
                  <a:tcPr marL="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491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 кв. ж.д. по ул.Салавата Каримова, д.6,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п.г.т.Апастово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21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759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21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06.05.2012</a:t>
                      </a:r>
                    </a:p>
                  </a:txBody>
                  <a:tcPr marL="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245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24 кв. ж.д. по ул.Большая, д.75Г, г.Арск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21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864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21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08.05.2012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245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 кв. ж.д. по ул.Пушкина, д.32, г.Арск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21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557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21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08.05.2012</a:t>
                      </a:r>
                    </a:p>
                  </a:txBody>
                  <a:tcPr marL="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245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30 кв. ж.д. по ул.Зиновьева, д.9, г.Бавлы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21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1 168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21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08.05.2012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5792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 кв. ж.д. по ул.Комсомольская, д.32Г, г.Буинск</a:t>
                      </a:r>
                    </a:p>
                  </a:txBody>
                  <a:tcPr marL="180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496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08.05.2012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80000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491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 кв. ж.д. по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ул.Гафиятуллина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, поз.8,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п.г.т.Кукмор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505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08.05.2012</a:t>
                      </a:r>
                    </a:p>
                  </a:txBody>
                  <a:tcPr marL="10800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491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 кв. ж.д. по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ул.Ф.Ахмадиева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, д.50,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п.г.т.Рыбная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Слобода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161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06.05.2012</a:t>
                      </a:r>
                    </a:p>
                  </a:txBody>
                  <a:tcPr marL="10800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491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24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кв. ж.д. по ул.Вишневского, д.8, г.Чистополь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864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06.05.2012</a:t>
                      </a:r>
                    </a:p>
                  </a:txBody>
                  <a:tcPr marL="10800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491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2-х кв. ж.д. по ул.Восточная, д.8,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п.г.т.Уруссу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,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Ютазинский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06.05.2012</a:t>
                      </a:r>
                    </a:p>
                  </a:txBody>
                  <a:tcPr marL="108000" marR="18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45635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1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6 344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24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D7514360-EB76-4174-8C03-866B2EB76CF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DSCN209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79232"/>
            <a:ext cx="9144000" cy="597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850" y="0"/>
            <a:ext cx="8820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Программа по ветеранам ВОВ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(готовится к вводу в эксплуатацию) 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8916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3E271115-2A8F-4EB7-83FD-AFEB36D138D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6571" y="6396335"/>
            <a:ext cx="5827429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г.Агрыз, 15 кв. ж.д. по </a:t>
            </a:r>
            <a:r>
              <a:rPr lang="ru-RU" sz="2400" b="1" dirty="0" err="1" smtClean="0">
                <a:solidFill>
                  <a:srgbClr val="0000FF"/>
                </a:solidFill>
              </a:rPr>
              <a:t>ул.Ометова</a:t>
            </a:r>
            <a:r>
              <a:rPr lang="ru-RU" sz="2400" b="1" dirty="0" smtClean="0">
                <a:solidFill>
                  <a:srgbClr val="0000FF"/>
                </a:solidFill>
              </a:rPr>
              <a:t>, 11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3" name="Picture 1" descr="Фото09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744" y="953344"/>
            <a:ext cx="914974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850" y="0"/>
            <a:ext cx="8820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Программа по ветеранам ВОВ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(готовится к вводу в эксплуатацию) 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8916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3E271115-2A8F-4EB7-83FD-AFEB36D138D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6402" y="6396335"/>
            <a:ext cx="7147598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п.г.т.Апастово,18 кв. </a:t>
            </a:r>
            <a:r>
              <a:rPr lang="ru-RU" sz="2400" b="1" dirty="0">
                <a:solidFill>
                  <a:srgbClr val="0000FF"/>
                </a:solidFill>
              </a:rPr>
              <a:t>ж.д. </a:t>
            </a:r>
            <a:r>
              <a:rPr lang="ru-RU" sz="2400" b="1" dirty="0" smtClean="0">
                <a:solidFill>
                  <a:srgbClr val="0000FF"/>
                </a:solidFill>
              </a:rPr>
              <a:t>по ул.С. Каримова,6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5" name="Picture 1" descr="SL37445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62663"/>
            <a:ext cx="9148491" cy="58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850" y="0"/>
            <a:ext cx="8820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Программа по ветеранам ВОВ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(готовится к вводу в эксплуатацию) 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8916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3E271115-2A8F-4EB7-83FD-AFEB36D138D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4398" y="6396335"/>
            <a:ext cx="6039602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г. Арск, 24 кв. </a:t>
            </a:r>
            <a:r>
              <a:rPr lang="ru-RU" sz="2400" b="1" dirty="0">
                <a:solidFill>
                  <a:srgbClr val="0000FF"/>
                </a:solidFill>
              </a:rPr>
              <a:t>ж.д. </a:t>
            </a:r>
            <a:r>
              <a:rPr lang="ru-RU" sz="2400" b="1" dirty="0" smtClean="0">
                <a:solidFill>
                  <a:srgbClr val="0000FF"/>
                </a:solidFill>
              </a:rPr>
              <a:t>по ул</a:t>
            </a:r>
            <a:r>
              <a:rPr lang="ru-RU" sz="2400" b="1" dirty="0">
                <a:solidFill>
                  <a:srgbClr val="0000FF"/>
                </a:solidFill>
              </a:rPr>
              <a:t>. </a:t>
            </a:r>
            <a:r>
              <a:rPr lang="ru-RU" sz="2400" b="1" dirty="0" smtClean="0">
                <a:solidFill>
                  <a:srgbClr val="0000FF"/>
                </a:solidFill>
              </a:rPr>
              <a:t>Большая, 75Г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1" name="Picture 1" descr="пушкина 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43454"/>
            <a:ext cx="9144000" cy="591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850" y="0"/>
            <a:ext cx="8820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Программа по ветеранам ВОВ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(готовится к вводу в эксплуатацию) 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8916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3E271115-2A8F-4EB7-83FD-AFEB36D138D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7686" y="6396335"/>
            <a:ext cx="573631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г.Арск,12 кв. </a:t>
            </a:r>
            <a:r>
              <a:rPr lang="ru-RU" sz="2400" b="1" dirty="0">
                <a:solidFill>
                  <a:srgbClr val="0000FF"/>
                </a:solidFill>
              </a:rPr>
              <a:t>ж.д. </a:t>
            </a:r>
            <a:r>
              <a:rPr lang="ru-RU" sz="2400" b="1" dirty="0" smtClean="0">
                <a:solidFill>
                  <a:srgbClr val="0000FF"/>
                </a:solidFill>
              </a:rPr>
              <a:t>по ул.Пушкина, 32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7" name="Picture 1" descr="DSCN12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6942"/>
            <a:ext cx="9144000" cy="544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850" y="0"/>
            <a:ext cx="8820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Программа по ветеранам ВОВ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(готовится к вводу в эксплуатацию) 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8916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3E271115-2A8F-4EB7-83FD-AFEB36D138D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6396335"/>
            <a:ext cx="6876256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г.Бавлы,30 кв. </a:t>
            </a:r>
            <a:r>
              <a:rPr lang="ru-RU" sz="2400" b="1" dirty="0">
                <a:solidFill>
                  <a:srgbClr val="0000FF"/>
                </a:solidFill>
              </a:rPr>
              <a:t>ж.д. </a:t>
            </a:r>
            <a:r>
              <a:rPr lang="ru-RU" sz="2400" b="1" dirty="0" smtClean="0">
                <a:solidFill>
                  <a:srgbClr val="0000FF"/>
                </a:solidFill>
              </a:rPr>
              <a:t>по ул.Зиновьева, 9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 descr="X:\ЖИЛСТРОЙ\РАМИС\Ввод жилья на 02.05.2012\Буинск+\DSC086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719" y="764704"/>
            <a:ext cx="9152719" cy="6093296"/>
          </a:xfrm>
          <a:prstGeom prst="rect">
            <a:avLst/>
          </a:prstGeom>
          <a:noFill/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850" y="0"/>
            <a:ext cx="8820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Программа по ветеранам ВОВ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(готовится к вводу в эксплуатацию) 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8916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3E271115-2A8F-4EB7-83FD-AFEB36D138D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4672" y="6396335"/>
            <a:ext cx="7379328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г.Буинск, 12 кв. </a:t>
            </a:r>
            <a:r>
              <a:rPr lang="ru-RU" sz="2400" b="1" dirty="0">
                <a:solidFill>
                  <a:srgbClr val="0000FF"/>
                </a:solidFill>
              </a:rPr>
              <a:t>ж.д. </a:t>
            </a:r>
            <a:r>
              <a:rPr lang="ru-RU" sz="2400" b="1" dirty="0" smtClean="0">
                <a:solidFill>
                  <a:srgbClr val="0000FF"/>
                </a:solidFill>
              </a:rPr>
              <a:t>по ул.Комсомольская, 32Г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5" name="Picture 1" descr="C:\Users\Рамис Каримов\AppData\Local\Microsoft\Windows\Temporary Internet Files\Low\Content.IE5\P6ASBG2Q\Вишневского%208-2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8891"/>
            <a:ext cx="9144000" cy="5949109"/>
          </a:xfrm>
          <a:prstGeom prst="rect">
            <a:avLst/>
          </a:prstGeom>
          <a:noFill/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850" y="0"/>
            <a:ext cx="8820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Программа по ветеранам ВОВ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(готовится к вводу в эксплуатацию) 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8916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3E271115-2A8F-4EB7-83FD-AFEB36D138D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6396335"/>
            <a:ext cx="7236296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г.Чистополь, 24 кв. </a:t>
            </a:r>
            <a:r>
              <a:rPr lang="ru-RU" sz="2400" b="1" dirty="0">
                <a:solidFill>
                  <a:srgbClr val="0000FF"/>
                </a:solidFill>
              </a:rPr>
              <a:t>ж.д. </a:t>
            </a:r>
            <a:r>
              <a:rPr lang="ru-RU" sz="2400" b="1" dirty="0" smtClean="0">
                <a:solidFill>
                  <a:srgbClr val="0000FF"/>
                </a:solidFill>
              </a:rPr>
              <a:t>по ул.Вишневского, 8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1" name="Picture 1" descr="X:\ЖИЛСТРОЙ\РАМИС\Ввод жилья на 02.05.2012\Ютаза+\P1010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850" y="0"/>
            <a:ext cx="8820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Программа по ветеранам ВОВ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(готовится к вводу в эксплуатацию) 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8916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3E271115-2A8F-4EB7-83FD-AFEB36D138D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6327" y="6027003"/>
            <a:ext cx="6017673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err="1" smtClean="0">
                <a:solidFill>
                  <a:srgbClr val="0000FF"/>
                </a:solidFill>
              </a:rPr>
              <a:t>Ютазинский</a:t>
            </a:r>
            <a:r>
              <a:rPr lang="ru-RU" sz="2400" b="1" dirty="0" smtClean="0">
                <a:solidFill>
                  <a:srgbClr val="0000FF"/>
                </a:solidFill>
              </a:rPr>
              <a:t> р-н, п.г.т.Уруссу,2 кв.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ж.д</a:t>
            </a:r>
            <a:r>
              <a:rPr lang="ru-RU" sz="2400" b="1" dirty="0">
                <a:solidFill>
                  <a:srgbClr val="0000FF"/>
                </a:solidFill>
              </a:rPr>
              <a:t>. </a:t>
            </a:r>
            <a:r>
              <a:rPr lang="ru-RU" sz="2400" b="1" dirty="0" smtClean="0">
                <a:solidFill>
                  <a:srgbClr val="0000FF"/>
                </a:solidFill>
              </a:rPr>
              <a:t>ул.Восточная, 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M:\Отделы\Управление развития строительства\Отдел реализации жилищных программ\Отдел\2012\Охрана труда\Видеоконференция\Видеоконференция на 05.05.12\Фото - Кукмор\Фото - Кукмор\IMG_3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0"/>
          <a:ext cx="8255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09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0" y="5949280"/>
            <a:ext cx="9144000" cy="720080"/>
          </a:xfrm>
        </p:spPr>
        <p:txBody>
          <a:bodyPr/>
          <a:lstStyle/>
          <a:p>
            <a:pPr algn="ctr"/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Кукморский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муниципальный район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Выставка спецодежды и средств индивидуальной защиты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402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85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Программа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строительства жилья в 2012 году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для ветеранов ВОВ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4819" name="Object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388" y="1271461"/>
          <a:ext cx="8785101" cy="4533803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993516"/>
                <a:gridCol w="1626849"/>
                <a:gridCol w="2082368"/>
                <a:gridCol w="2082368"/>
              </a:tblGrid>
              <a:tr h="1223714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Домов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Квартир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Общая площадь,</a:t>
                      </a:r>
                    </a:p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кв.м.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0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ГИСУ</a:t>
                      </a:r>
                      <a:endParaRPr lang="ru-RU" sz="32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131</a:t>
                      </a:r>
                      <a:endParaRPr lang="ru-RU" sz="3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291</a:t>
                      </a:r>
                      <a:endParaRPr lang="ru-RU" sz="3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17 987</a:t>
                      </a:r>
                      <a:endParaRPr lang="ru-RU" sz="3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1044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ГЖФ</a:t>
                      </a:r>
                      <a:endParaRPr lang="ru-RU" sz="32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3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444</a:t>
                      </a:r>
                      <a:endParaRPr lang="ru-RU" sz="3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20 422</a:t>
                      </a:r>
                      <a:endParaRPr lang="ru-RU" sz="3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1044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32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162</a:t>
                      </a:r>
                      <a:endParaRPr lang="ru-RU" sz="3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735</a:t>
                      </a:r>
                      <a:endParaRPr lang="ru-RU" sz="3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38 409</a:t>
                      </a: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F9D4919-353F-467E-B88D-07D9B2706F1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46075" y="6894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строительства жилья </a:t>
            </a:r>
            <a:r>
              <a:rPr lang="ru-RU" sz="2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ГИСУ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ветеранов ВОВ </a:t>
            </a:r>
            <a: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pic>
        <p:nvPicPr>
          <p:cNvPr id="35843" name="Object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4429" y="1216023"/>
          <a:ext cx="4445563" cy="4229199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069299"/>
                <a:gridCol w="1368152"/>
                <a:gridCol w="1008112"/>
              </a:tblGrid>
              <a:tr h="4434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МО РТ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Домов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квартир</a:t>
                      </a: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Агрызский</a:t>
                      </a:r>
                      <a:endParaRPr lang="ru-RU" sz="1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44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Аксубаевский</a:t>
                      </a:r>
                      <a:endParaRPr lang="ru-RU" sz="1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44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Актанышский</a:t>
                      </a:r>
                      <a:endParaRPr lang="ru-RU" sz="1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44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Апастовский</a:t>
                      </a:r>
                      <a:endParaRPr lang="ru-RU" sz="1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44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Арский</a:t>
                      </a:r>
                      <a:endParaRPr lang="ru-RU" sz="1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4415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Алексеевский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44157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Алькеевский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44157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Бавлинский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44157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Балтасинский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44157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Бугульминский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 </a:t>
                      </a: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44157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Дрожжановский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59838E3-BAC2-4C63-875F-89ACE1D79A43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99992" y="1196754"/>
          <a:ext cx="4578693" cy="4824533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078962"/>
                <a:gridCol w="1391982"/>
                <a:gridCol w="1107749"/>
              </a:tblGrid>
              <a:tr h="4929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МО РТ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Домов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квартир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2574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Кайбицкий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82574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К.Устьинский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8257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Лаишевский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82574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Лениногорский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82574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Муслюмовский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82574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Р-Слободский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82574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Сабинский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82574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Черемшанский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82574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Чистопольский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82574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Ютазинский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50581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36310" y="-6005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строительства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жилья </a:t>
            </a:r>
            <a:r>
              <a:rPr lang="ru-RU" sz="2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ГЖФ </a:t>
            </a:r>
            <a:endParaRPr lang="ru-RU" sz="28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ветеранов ВОВ </a:t>
            </a:r>
          </a:p>
        </p:txBody>
      </p:sp>
      <p:pic>
        <p:nvPicPr>
          <p:cNvPr id="36867" name="Object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55576" y="895982"/>
          <a:ext cx="8244732" cy="555688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4460202"/>
                <a:gridCol w="1829595"/>
                <a:gridCol w="1954935"/>
              </a:tblGrid>
              <a:tr h="3443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МО РТ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Домов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квартир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Аксубаевский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29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Актанышский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29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Алексеевский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29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Бугульминский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29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Верхнеуслонский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29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Высокогорский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29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Зеленодольский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29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г. Казань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29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Кукморский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29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Лаишевский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29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Лениногорский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29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Мамадыш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29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г. Набережные Челны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29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Нижнекамский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29556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Пестречинский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29556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Сабинский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29556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Тюлячинский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4465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444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B143B021-512F-4B5D-BDA1-784D1B686231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0" y="0"/>
          <a:ext cx="8255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oup 115"/>
          <p:cNvGraphicFramePr>
            <a:graphicFrameLocks noGrp="1"/>
          </p:cNvGraphicFramePr>
          <p:nvPr/>
        </p:nvGraphicFramePr>
        <p:xfrm>
          <a:off x="107504" y="1052737"/>
          <a:ext cx="4248472" cy="3903782"/>
        </p:xfrm>
        <a:graphic>
          <a:graphicData uri="http://schemas.openxmlformats.org/drawingml/2006/table">
            <a:tbl>
              <a:tblPr/>
              <a:tblGrid>
                <a:gridCol w="432048"/>
                <a:gridCol w="1368152"/>
                <a:gridCol w="936104"/>
                <a:gridCol w="720080"/>
                <a:gridCol w="792088"/>
              </a:tblGrid>
              <a:tr h="14036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9293" marR="9293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МО РТ</a:t>
                      </a:r>
                    </a:p>
                  </a:txBody>
                  <a:tcPr marL="9293" marR="9293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ветеранов</a:t>
                      </a:r>
                    </a:p>
                  </a:txBody>
                  <a:tcPr marL="9293" marR="9293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Транш января 2012г.</a:t>
                      </a:r>
                    </a:p>
                  </a:txBody>
                  <a:tcPr marL="9293" marR="929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Возврат-ные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средства (20.03.12)</a:t>
                      </a:r>
                    </a:p>
                  </a:txBody>
                  <a:tcPr marL="9293" marR="929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669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Актанышский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41669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Альметьевский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41669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Апастовский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41669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Арский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41669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Атнинский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41669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Буинский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79388" y="0"/>
            <a:ext cx="8964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Информация по ветеранам ВОВ,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не </a:t>
            </a:r>
            <a:r>
              <a:rPr lang="ru-RU" sz="2400" b="1" dirty="0"/>
              <a:t>заключившим договоры 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9FFE5DCB-DFBE-43A2-AB02-E82BF26F3F0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115"/>
          <p:cNvGraphicFramePr>
            <a:graphicFrameLocks noGrp="1"/>
          </p:cNvGraphicFramePr>
          <p:nvPr/>
        </p:nvGraphicFramePr>
        <p:xfrm>
          <a:off x="4362061" y="1030962"/>
          <a:ext cx="4640424" cy="4558279"/>
        </p:xfrm>
        <a:graphic>
          <a:graphicData uri="http://schemas.openxmlformats.org/drawingml/2006/table">
            <a:tbl>
              <a:tblPr/>
              <a:tblGrid>
                <a:gridCol w="497971"/>
                <a:gridCol w="1512168"/>
                <a:gridCol w="1008112"/>
                <a:gridCol w="758077"/>
                <a:gridCol w="864096"/>
              </a:tblGrid>
              <a:tr h="14151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9293" marR="9293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МО РТ</a:t>
                      </a:r>
                    </a:p>
                  </a:txBody>
                  <a:tcPr marL="9293" marR="9293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ветеранов</a:t>
                      </a:r>
                    </a:p>
                  </a:txBody>
                  <a:tcPr marL="9293" marR="9293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Транш января 2012г.</a:t>
                      </a:r>
                    </a:p>
                  </a:txBody>
                  <a:tcPr marL="9293" marR="9293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Возврат-ные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средства (20.03.12)</a:t>
                      </a:r>
                    </a:p>
                  </a:txBody>
                  <a:tcPr marL="9293" marR="929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01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В.Услонский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4201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Елабужский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4201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Зеленодольский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4201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Сабинский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4201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Черемшанский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4201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Казань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62230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b="0" i="1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Итого </a:t>
                      </a:r>
                      <a:r>
                        <a:rPr lang="ru-RU" sz="2400" b="0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по РТ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8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0"/>
          <a:ext cx="8255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2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431358"/>
              </p:ext>
            </p:extLst>
          </p:nvPr>
        </p:nvGraphicFramePr>
        <p:xfrm>
          <a:off x="1043608" y="908718"/>
          <a:ext cx="7056784" cy="5249748"/>
        </p:xfrm>
        <a:graphic>
          <a:graphicData uri="http://schemas.openxmlformats.org/drawingml/2006/table">
            <a:tbl>
              <a:tblPr/>
              <a:tblGrid>
                <a:gridCol w="4187616"/>
                <a:gridCol w="2869168"/>
              </a:tblGrid>
              <a:tr h="413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объектов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14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Общая площадь, кв.м.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384 043,6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14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Из них в графике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14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 на стадии: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736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высокой степени готовности</a:t>
                      </a:r>
                    </a:p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(70-100%)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14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за 2 недели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+3%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736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средней степени готовности</a:t>
                      </a:r>
                    </a:p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(30-70%)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14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за 2 недели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+4%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736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низкой степени готовности</a:t>
                      </a:r>
                    </a:p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(0-30%)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4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за 2 недели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+3%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221" name="Прямоугольник 8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Многоквартирное инвестиционное жилье </a:t>
            </a:r>
          </a:p>
          <a:p>
            <a:pPr algn="ctr"/>
            <a:r>
              <a:rPr lang="ru-RU" sz="2400" b="1" dirty="0"/>
              <a:t>в </a:t>
            </a:r>
            <a:r>
              <a:rPr lang="ru-RU" sz="2400" b="1" dirty="0" smtClean="0"/>
              <a:t>Республике Татарстан </a:t>
            </a:r>
            <a:r>
              <a:rPr lang="ru-RU" sz="2400" b="1" dirty="0"/>
              <a:t>в 2012 </a:t>
            </a:r>
            <a:r>
              <a:rPr lang="ru-RU" sz="2400" b="1" dirty="0" smtClean="0"/>
              <a:t>году</a:t>
            </a:r>
            <a:endParaRPr lang="ru-RU" sz="2400" b="1" dirty="0"/>
          </a:p>
        </p:txBody>
      </p:sp>
      <p:sp>
        <p:nvSpPr>
          <p:cNvPr id="7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D7514360-EB76-4174-8C03-866B2EB76CF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0"/>
          <a:ext cx="8255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0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8112707A-41DF-4310-8317-2D333DB32575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1955" y="1020071"/>
          <a:ext cx="9006549" cy="5073228"/>
        </p:xfrm>
        <a:graphic>
          <a:graphicData uri="http://schemas.openxmlformats.org/drawingml/2006/table">
            <a:tbl>
              <a:tblPr/>
              <a:tblGrid>
                <a:gridCol w="375648"/>
                <a:gridCol w="1838601"/>
                <a:gridCol w="872279"/>
                <a:gridCol w="805180"/>
                <a:gridCol w="872279"/>
                <a:gridCol w="872279"/>
                <a:gridCol w="872279"/>
                <a:gridCol w="872279"/>
                <a:gridCol w="738081"/>
                <a:gridCol w="887644"/>
              </a:tblGrid>
              <a:tr h="31648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№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МО РТ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latin typeface="Arial"/>
                        </a:rPr>
                        <a:t>Кол-во</a:t>
                      </a:r>
                      <a:r>
                        <a:rPr lang="ru-RU" sz="1500" b="0" i="0" u="none" strike="noStrike" baseline="0" dirty="0" smtClean="0">
                          <a:latin typeface="Arial"/>
                        </a:rPr>
                        <a:t> объектов</a:t>
                      </a:r>
                      <a:endParaRPr lang="ru-RU" sz="1500" b="0" i="0" u="none" strike="noStrike" dirty="0" smtClean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latin typeface="Arial"/>
                        </a:rPr>
                        <a:t>Объекты </a:t>
                      </a:r>
                      <a:r>
                        <a:rPr lang="ru-RU" sz="1500" b="0" i="0" u="none" strike="noStrike" baseline="0" dirty="0" smtClean="0">
                          <a:latin typeface="Arial"/>
                        </a:rPr>
                        <a:t>в графике</a:t>
                      </a:r>
                      <a:endParaRPr lang="ru-RU" sz="1500" b="0" i="0" u="none" strike="noStrike" dirty="0" smtClean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Arial"/>
                        </a:rPr>
                        <a:t> Степень готовности объектов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Высокая</a:t>
                      </a: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(70-100%)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 за 2 недели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</a:t>
                      </a: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(30-70%)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 за 2 недели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Низкая</a:t>
                      </a: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(0-30%)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 за 2 недели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90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Арск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590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Альметьевск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+2%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+4%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+3%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590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Бугульма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+5%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590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Елабуга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+5%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+5%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590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Зеленодольск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+3%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+6%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590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Лениногорск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590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Нижнекамск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+5%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+1%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7036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Набережные Челны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+5%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+3%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+3%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590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Казань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59045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 по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18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18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ru-RU" sz="18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8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+4%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8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+3%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684213" y="0"/>
            <a:ext cx="84597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Многоквартирное инвестиционное жилье</a:t>
            </a:r>
          </a:p>
          <a:p>
            <a:pPr algn="ctr"/>
            <a:r>
              <a:rPr lang="ru-RU" sz="2400" b="1" dirty="0"/>
              <a:t>в </a:t>
            </a:r>
            <a:r>
              <a:rPr lang="ru-RU" sz="2400" b="1" dirty="0" smtClean="0"/>
              <a:t>Республике Татарстан в 2012 году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0"/>
          <a:ext cx="8255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6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547129"/>
              </p:ext>
            </p:extLst>
          </p:nvPr>
        </p:nvGraphicFramePr>
        <p:xfrm>
          <a:off x="467544" y="1196749"/>
          <a:ext cx="8208912" cy="4392491"/>
        </p:xfrm>
        <a:graphic>
          <a:graphicData uri="http://schemas.openxmlformats.org/drawingml/2006/table">
            <a:tbl>
              <a:tblPr/>
              <a:tblGrid>
                <a:gridCol w="4871308"/>
                <a:gridCol w="3337604"/>
              </a:tblGrid>
              <a:tr h="5254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объектов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7 997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527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Общая площадь, кв.м.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637 949,3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527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 на стадии: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937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высокой степени готовности</a:t>
                      </a:r>
                    </a:p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(70-100%)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2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968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937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средней степени готовности</a:t>
                      </a:r>
                    </a:p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(30-70%)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4 109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937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низкой степени готовности</a:t>
                      </a:r>
                    </a:p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(0-30%)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1 920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221" name="Прямоугольник 8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Малоэтажное строительство (в т.ч. ИЖС)</a:t>
            </a:r>
            <a:endParaRPr lang="ru-RU" sz="2400" b="1" dirty="0"/>
          </a:p>
          <a:p>
            <a:pPr algn="ctr"/>
            <a:r>
              <a:rPr lang="ru-RU" sz="2400" b="1" dirty="0"/>
              <a:t>в </a:t>
            </a:r>
            <a:r>
              <a:rPr lang="ru-RU" sz="2400" b="1" dirty="0" smtClean="0"/>
              <a:t>Республике Татарстан </a:t>
            </a:r>
            <a:r>
              <a:rPr lang="ru-RU" sz="2400" b="1" dirty="0"/>
              <a:t>в 2012 </a:t>
            </a:r>
            <a:r>
              <a:rPr lang="ru-RU" sz="2400" b="1" dirty="0" smtClean="0"/>
              <a:t>году</a:t>
            </a:r>
            <a:endParaRPr lang="ru-RU" sz="2400" b="1" dirty="0"/>
          </a:p>
        </p:txBody>
      </p:sp>
      <p:sp>
        <p:nvSpPr>
          <p:cNvPr id="7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D7514360-EB76-4174-8C03-866B2EB76CF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8255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0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86436053-1CD3-4B48-804F-9AF620AC39AC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484239"/>
          <a:ext cx="8663879" cy="5947392"/>
        </p:xfrm>
        <a:graphic>
          <a:graphicData uri="http://schemas.openxmlformats.org/drawingml/2006/table">
            <a:tbl>
              <a:tblPr/>
              <a:tblGrid>
                <a:gridCol w="812375"/>
                <a:gridCol w="1961738"/>
                <a:gridCol w="1523215"/>
                <a:gridCol w="1523215"/>
                <a:gridCol w="1523215"/>
                <a:gridCol w="1320121"/>
              </a:tblGrid>
              <a:tr h="1140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"/>
                        </a:rPr>
                        <a:t>№ </a:t>
                      </a: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"/>
                        </a:rPr>
                        <a:t>МО РТ</a:t>
                      </a: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Arial"/>
                        </a:rPr>
                        <a:t>Кол-во</a:t>
                      </a:r>
                      <a:r>
                        <a:rPr lang="ru-RU" sz="1400" b="1" i="0" u="none" strike="noStrike" baseline="0" dirty="0" smtClean="0">
                          <a:latin typeface="Arial"/>
                        </a:rPr>
                        <a:t> объектов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Arial"/>
                        </a:rPr>
                        <a:t> Степень готовности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601317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Высокая</a:t>
                      </a: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(70-100%)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</a:t>
                      </a: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(30-70%)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Низкая</a:t>
                      </a: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(0-30%)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Narrow"/>
                        </a:rPr>
                        <a:t>Агрызский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 Narrow"/>
                        </a:rPr>
                        <a:t>Азнакаевский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Arial"/>
                        </a:rPr>
                        <a:t>3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latin typeface="Arial Narrow"/>
                        </a:rPr>
                        <a:t>Аксубаевский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latin typeface="Arial Narrow"/>
                        </a:rPr>
                        <a:t>Актанышский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139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Narrow"/>
                        </a:rPr>
                        <a:t>Алексеевский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latin typeface="Arial Narrow"/>
                        </a:rPr>
                        <a:t>Алькеевский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Arial"/>
                        </a:rPr>
                        <a:t>7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 Narrow"/>
                        </a:rPr>
                        <a:t>Альметьевский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589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520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 Narrow"/>
                        </a:rPr>
                        <a:t>Апастовский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Narrow"/>
                        </a:rPr>
                        <a:t>Арский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latin typeface="Arial Narrow"/>
                        </a:rPr>
                        <a:t>Атнинский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Arial"/>
                        </a:rPr>
                        <a:t>11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latin typeface="Arial Narrow"/>
                        </a:rPr>
                        <a:t>Бавлинский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142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latin typeface="Arial Narrow"/>
                        </a:rPr>
                        <a:t>Балтасинский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latin typeface="Arial Narrow"/>
                        </a:rPr>
                        <a:t>Бугульминский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249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62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latin typeface="Arial Narrow"/>
                        </a:rPr>
                        <a:t>Буинский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193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Arial"/>
                        </a:rPr>
                        <a:t>15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latin typeface="Arial Narrow"/>
                        </a:rPr>
                        <a:t>В.Услонский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latin typeface="Arial Narrow"/>
                        </a:rPr>
                        <a:t>Высокогорский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239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latin typeface="Arial Narrow"/>
                        </a:rPr>
                        <a:t>Дрожжановский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Arial"/>
                        </a:rPr>
                        <a:t>18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latin typeface="Arial Narrow"/>
                        </a:rPr>
                        <a:t>Елабужский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420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420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 Narrow"/>
                        </a:rPr>
                        <a:t>Заинский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latin typeface="Arial Narrow"/>
                        </a:rPr>
                        <a:t>Зеленодольский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341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latin typeface="Arial Narrow"/>
                        </a:rPr>
                        <a:t>Кайбицкий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 smtClean="0">
                          <a:latin typeface="Arial Narrow"/>
                        </a:rPr>
                        <a:t>Кам.Устьинский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latin typeface="Arial Narrow"/>
                        </a:rPr>
                        <a:t>Кукморский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276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159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12293" name="Прямоугольник 8"/>
          <p:cNvSpPr>
            <a:spLocks noChangeArrowheads="1"/>
          </p:cNvSpPr>
          <p:nvPr/>
        </p:nvSpPr>
        <p:spPr bwMode="auto">
          <a:xfrm>
            <a:off x="684213" y="0"/>
            <a:ext cx="8459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Малоэтажное строительство (в т.ч. ИЖС)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в Республике Татарстан </a:t>
            </a:r>
            <a:r>
              <a:rPr lang="ru-RU" sz="1600" b="1" dirty="0"/>
              <a:t>в 2012 году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0"/>
          <a:ext cx="8255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4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3" y="491329"/>
          <a:ext cx="8844744" cy="6010558"/>
        </p:xfrm>
        <a:graphic>
          <a:graphicData uri="http://schemas.openxmlformats.org/drawingml/2006/table">
            <a:tbl>
              <a:tblPr/>
              <a:tblGrid>
                <a:gridCol w="808787"/>
                <a:gridCol w="2121478"/>
                <a:gridCol w="1609278"/>
                <a:gridCol w="1572887"/>
                <a:gridCol w="1433449"/>
                <a:gridCol w="1298865"/>
              </a:tblGrid>
              <a:tr h="1841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/>
                        </a:rPr>
                        <a:t>№ </a:t>
                      </a: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/>
                        </a:rPr>
                        <a:t>МО РТ</a:t>
                      </a: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/>
                        </a:rPr>
                        <a:t>Кол-во</a:t>
                      </a:r>
                      <a:r>
                        <a:rPr lang="ru-RU" sz="1200" b="1" i="0" u="none" strike="noStrike" baseline="0" dirty="0" smtClean="0">
                          <a:latin typeface="Arial"/>
                        </a:rPr>
                        <a:t> объектов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Arial"/>
                        </a:rPr>
                        <a:t>Степень готовности объектов</a:t>
                      </a:r>
                      <a:endParaRPr lang="ru-RU" sz="1600" b="1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593403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Высокая</a:t>
                      </a: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(70-100%)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</a:t>
                      </a: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(30-70%)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Низкая</a:t>
                      </a: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(0-30%)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8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Arial Narrow"/>
                        </a:rPr>
                        <a:t>Лаишевский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314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177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8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Arial"/>
                        </a:rPr>
                        <a:t>25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Narrow"/>
                        </a:rPr>
                        <a:t>Лениногорский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8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Narrow"/>
                        </a:rPr>
                        <a:t>Мамадышский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8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Arial Narrow"/>
                        </a:rPr>
                        <a:t>Менделеевский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8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Narrow"/>
                        </a:rPr>
                        <a:t>Мензелинский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162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8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Arial"/>
                        </a:rPr>
                        <a:t>29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Narrow"/>
                        </a:rPr>
                        <a:t>Муслюмовский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8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Arial Narrow"/>
                        </a:rPr>
                        <a:t>Нижнекамский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226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8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Narrow"/>
                        </a:rPr>
                        <a:t>Н.Шешминский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8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Arial Narrow"/>
                        </a:rPr>
                        <a:t>Нурлатский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265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8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Arial"/>
                        </a:rPr>
                        <a:t>33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Narrow"/>
                        </a:rPr>
                        <a:t>Пестречинский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8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Narrow"/>
                        </a:rPr>
                        <a:t>Р.Слободский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8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Arial Narrow"/>
                        </a:rPr>
                        <a:t>Сабинский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8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Arial Narrow"/>
                        </a:rPr>
                        <a:t>Сармановский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8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Arial"/>
                        </a:rPr>
                        <a:t>37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Arial Narrow"/>
                        </a:rPr>
                        <a:t>Спасский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8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Narrow"/>
                        </a:rPr>
                        <a:t>Тетюшский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8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Narrow"/>
                        </a:rPr>
                        <a:t>Тукаевский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8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Arial"/>
                        </a:rPr>
                        <a:t>40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Arial Narrow"/>
                        </a:rPr>
                        <a:t>Тюлячинский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8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Arial Narrow"/>
                        </a:rPr>
                        <a:t>Черемшанский 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8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Narrow"/>
                        </a:rPr>
                        <a:t>Чистопольский</a:t>
                      </a:r>
                      <a:r>
                        <a:rPr lang="ru-RU" sz="1400" b="1" i="0" u="none" strike="noStrike" dirty="0">
                          <a:latin typeface="Arial Narrow"/>
                        </a:rPr>
                        <a:t> 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8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Narrow"/>
                        </a:rPr>
                        <a:t>Ютазинский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43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latin typeface="Arial Narrow"/>
                        </a:rPr>
                        <a:t>г. Набережные </a:t>
                      </a:r>
                      <a:r>
                        <a:rPr lang="ru-RU" sz="1400" b="1" i="0" u="none" strike="noStrike" dirty="0">
                          <a:latin typeface="Arial Narrow"/>
                        </a:rPr>
                        <a:t>Челны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272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86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latin typeface="Arial Narrow"/>
                        </a:rPr>
                        <a:t>г. Казань</a:t>
                      </a:r>
                      <a:endParaRPr lang="ru-RU" sz="1400" b="1" i="0" u="none" strike="noStrike" dirty="0">
                        <a:latin typeface="Arial Narrow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1 636</a:t>
                      </a: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245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818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573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26348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6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4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0" marR="6360" marT="636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7 997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1 968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4 109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1 920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13317" name="Прямоугольник 8"/>
          <p:cNvSpPr>
            <a:spLocks noChangeArrowheads="1"/>
          </p:cNvSpPr>
          <p:nvPr/>
        </p:nvSpPr>
        <p:spPr bwMode="auto">
          <a:xfrm>
            <a:off x="684213" y="0"/>
            <a:ext cx="82089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Малоэтажное строительство (в т.ч. ИЖС) в 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3509C9A-C1E6-4E08-8C66-F5D141838A7E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Object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395288" y="115888"/>
            <a:ext cx="8748712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/>
            <a:r>
              <a:rPr lang="ru-RU" sz="2400" b="1" dirty="0" smtClean="0"/>
              <a:t>Долевое строительство жилья в </a:t>
            </a:r>
            <a:r>
              <a:rPr lang="ru-RU" sz="2400" b="1" dirty="0"/>
              <a:t>2012 </a:t>
            </a:r>
            <a:r>
              <a:rPr lang="ru-RU" sz="2400" b="1" dirty="0" smtClean="0"/>
              <a:t>году</a:t>
            </a:r>
            <a:endParaRPr lang="ru-RU" sz="2400" b="1" dirty="0"/>
          </a:p>
        </p:txBody>
      </p:sp>
      <p:pic>
        <p:nvPicPr>
          <p:cNvPr id="58371" name="Object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aphicFrame>
        <p:nvGraphicFramePr>
          <p:cNvPr id="7" name="Group 92"/>
          <p:cNvGraphicFramePr>
            <a:graphicFrameLocks noGrp="1"/>
          </p:cNvGraphicFramePr>
          <p:nvPr/>
        </p:nvGraphicFramePr>
        <p:xfrm>
          <a:off x="611560" y="692696"/>
          <a:ext cx="8136904" cy="5400599"/>
        </p:xfrm>
        <a:graphic>
          <a:graphicData uri="http://schemas.openxmlformats.org/drawingml/2006/table">
            <a:tbl>
              <a:tblPr/>
              <a:tblGrid>
                <a:gridCol w="3103857"/>
                <a:gridCol w="1845450"/>
                <a:gridCol w="1509914"/>
                <a:gridCol w="1677683"/>
              </a:tblGrid>
              <a:tr h="8299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 РТ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927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площадь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кв.м.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объектов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дольщиков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8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Всего:</a:t>
                      </a:r>
                    </a:p>
                  </a:txBody>
                  <a:tcPr marL="180000" marR="90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290 148</a:t>
                      </a:r>
                    </a:p>
                  </a:txBody>
                  <a:tcPr marL="9525" marR="180000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marL="90000" marR="180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2 893</a:t>
                      </a:r>
                    </a:p>
                  </a:txBody>
                  <a:tcPr marL="9525" marR="180000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738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г. Казань</a:t>
                      </a:r>
                    </a:p>
                  </a:txBody>
                  <a:tcPr marL="180000" marR="90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225 328</a:t>
                      </a:r>
                    </a:p>
                  </a:txBody>
                  <a:tcPr marL="9525" marR="180000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</a:p>
                  </a:txBody>
                  <a:tcPr marL="90000" marR="180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2 277</a:t>
                      </a:r>
                    </a:p>
                  </a:txBody>
                  <a:tcPr marL="9525" marR="180000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7411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г. Наб. Челны</a:t>
                      </a:r>
                    </a:p>
                  </a:txBody>
                  <a:tcPr marL="180000" marR="90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52 077</a:t>
                      </a:r>
                    </a:p>
                  </a:txBody>
                  <a:tcPr marL="9525" marR="180000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180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459</a:t>
                      </a:r>
                    </a:p>
                  </a:txBody>
                  <a:tcPr marL="9525" marR="180000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748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г. Нижнекамск</a:t>
                      </a:r>
                    </a:p>
                  </a:txBody>
                  <a:tcPr marL="180000" marR="90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9 817</a:t>
                      </a:r>
                    </a:p>
                  </a:txBody>
                  <a:tcPr marL="9525" marR="180000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180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180000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8952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г. Альметьевск</a:t>
                      </a:r>
                    </a:p>
                  </a:txBody>
                  <a:tcPr marL="180000" marR="90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2 926</a:t>
                      </a:r>
                    </a:p>
                  </a:txBody>
                  <a:tcPr marL="9525" marR="180000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180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9525" marR="180000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6DD3F185-D877-4E0C-80AC-BA818B346F2A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90" name="Picture 6" descr="C:\Users\муханова\AppData\Local\Microsoft\Windows\Temporary Internet Files\Content.Outlook\8DOSL5CB\Жилой дом 21-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-18293" y="5661248"/>
            <a:ext cx="9144000" cy="1196752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г. Набережные Челны, Жилой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дом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№ 21-22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(генподрядчик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ОАО «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Камгэсэнергострой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»,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Скопление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строительных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отходов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55329" name="Object 1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33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236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46075" y="-6508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Долевое строительство 2012 года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(ввод во втором квартале 2012 года)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4579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A4F6AA1-D0F0-434C-9F4B-6A2C7B388C13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980728"/>
          <a:ext cx="8857611" cy="4968552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4079436"/>
                <a:gridCol w="1897854"/>
                <a:gridCol w="1481830"/>
                <a:gridCol w="1398491"/>
              </a:tblGrid>
              <a:tr h="11476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Застройщик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Кол-во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дольщиков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Общая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площадь</a:t>
                      </a:r>
                    </a:p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кв.м.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9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16 кв. ж.д.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по ул.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Федосеевская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, блок 2 г. Казань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ООО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«Фирма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Свей»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20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2 362</a:t>
                      </a:r>
                      <a:endParaRPr lang="ru-RU" sz="20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82186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139 кв. ж.д. по ул.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Амирхана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кв.66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г. Казань</a:t>
                      </a:r>
                      <a:endParaRPr lang="ru-RU" sz="1600" b="0" i="0" u="none" strike="noStrike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ООО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«Маг-строй»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ru-RU" sz="20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9 500</a:t>
                      </a:r>
                      <a:endParaRPr lang="ru-RU" sz="20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87968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128 кв. ж.д. по ул.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Амирхана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кв.66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г. Казань</a:t>
                      </a:r>
                      <a:endParaRPr lang="ru-RU" sz="1600" b="0" i="0" u="none" strike="noStrike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ООО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«Маг-строй»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111</a:t>
                      </a:r>
                      <a:endParaRPr lang="ru-RU" sz="20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8 200</a:t>
                      </a:r>
                      <a:endParaRPr lang="ru-RU" sz="20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87968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30 кв. ж. д. по ул. Тельмана, 18а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г. Казань</a:t>
                      </a:r>
                      <a:endParaRPr lang="ru-RU" sz="1600" b="0" i="0" u="none" strike="noStrike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ООО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«Фирма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Свей»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20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1 620</a:t>
                      </a:r>
                      <a:endParaRPr lang="ru-RU" sz="20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619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 </a:t>
                      </a: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2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256</a:t>
                      </a:r>
                      <a:endParaRPr lang="ru-RU" sz="2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21 682</a:t>
                      </a:r>
                      <a:endParaRPr lang="ru-RU" sz="24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86" marR="179986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8" name="Picture 2" descr="IMG_11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9811" y="818655"/>
            <a:ext cx="8197515" cy="601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528" y="0"/>
            <a:ext cx="8820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Долевое строительство жилья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(сдача во 2-ом квартале 2012 года) 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1507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D6AF7369-A643-4585-A647-B2310BB31C20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6140783"/>
            <a:ext cx="8136904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г.Казань, 128 кв. ж.д., 139 кв. ж.д. кв. ж.д. ул. </a:t>
            </a:r>
            <a:r>
              <a:rPr lang="ru-RU" sz="2000" b="1" dirty="0" err="1" smtClean="0">
                <a:solidFill>
                  <a:srgbClr val="0000FF"/>
                </a:solidFill>
              </a:rPr>
              <a:t>Амирхана</a:t>
            </a:r>
            <a:r>
              <a:rPr lang="ru-RU" sz="2000" b="1" dirty="0" smtClean="0">
                <a:solidFill>
                  <a:srgbClr val="0000FF"/>
                </a:solidFill>
              </a:rPr>
              <a:t>, кв.66.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Застройщик ООО «Маг-Строй»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49" name="Picture 1" descr="I:\Pictures\IMG0125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4612" y="773298"/>
            <a:ext cx="7523746" cy="5988449"/>
          </a:xfrm>
          <a:prstGeom prst="rect">
            <a:avLst/>
          </a:prstGeom>
          <a:noFill/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528" y="0"/>
            <a:ext cx="8820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Долевое строительство жилья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(сдача во 2-ом квартале 2012 года) 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1507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D6AF7369-A643-4585-A647-B2310BB31C20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4612" y="6140783"/>
            <a:ext cx="7652084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г. Казань30 кв. ж. д. по ул. Тельмана, 18а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Застройщик ООО «Фирма Свей»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8255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83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oup 115"/>
          <p:cNvGraphicFramePr>
            <a:graphicFrameLocks noGrp="1"/>
          </p:cNvGraphicFramePr>
          <p:nvPr/>
        </p:nvGraphicFramePr>
        <p:xfrm>
          <a:off x="395536" y="692334"/>
          <a:ext cx="8655438" cy="5040922"/>
        </p:xfrm>
        <a:graphic>
          <a:graphicData uri="http://schemas.openxmlformats.org/drawingml/2006/table">
            <a:tbl>
              <a:tblPr/>
              <a:tblGrid>
                <a:gridCol w="466392"/>
                <a:gridCol w="4143209"/>
                <a:gridCol w="1604210"/>
                <a:gridCol w="1346799"/>
                <a:gridCol w="1094828"/>
              </a:tblGrid>
              <a:tr h="9084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</a:txBody>
                  <a:tcPr marL="9293" marR="9293" marT="9293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Объект</a:t>
                      </a:r>
                    </a:p>
                  </a:txBody>
                  <a:tcPr marL="9293" marR="9293" marT="9293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Застройщик</a:t>
                      </a:r>
                    </a:p>
                  </a:txBody>
                  <a:tcPr marL="9293" marR="9293" marT="9293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Общая площадь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кв.м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93" marR="9293" marT="9293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Дольщики</a:t>
                      </a:r>
                    </a:p>
                  </a:txBody>
                  <a:tcPr marL="9293" marR="9293" marT="9293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54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279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кв. </a:t>
                      </a:r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ж.д. </a:t>
                      </a:r>
                      <a:r>
                        <a:rPr lang="ru-RU" sz="1600" b="0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пересечение ул. Г</a:t>
                      </a:r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600" b="0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Баруди</a:t>
                      </a:r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1600" b="0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Краснококшайская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ООО «ИТЦ»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14 358</a:t>
                      </a:r>
                    </a:p>
                  </a:txBody>
                  <a:tcPr marL="9525" marR="18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121</a:t>
                      </a:r>
                    </a:p>
                  </a:txBody>
                  <a:tcPr marL="9525" marR="18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532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77 кв. ж.д. </a:t>
                      </a:r>
                      <a:r>
                        <a:rPr lang="ru-RU" sz="1600" b="0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ул.Гаврилова, </a:t>
                      </a:r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26М-12 г.Казань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ЖСО «Казкам» 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6 300</a:t>
                      </a:r>
                    </a:p>
                  </a:txBody>
                  <a:tcPr marL="9525" marR="18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</a:p>
                  </a:txBody>
                  <a:tcPr marL="9525" marR="18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кв.</a:t>
                      </a:r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ж.д. стр. №6/16 кв. </a:t>
                      </a:r>
                      <a:r>
                        <a:rPr lang="ru-RU" sz="1600" b="0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71а </a:t>
                      </a:r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по ул. </a:t>
                      </a:r>
                      <a:r>
                        <a:rPr lang="ru-RU" sz="1600" b="0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Четаева</a:t>
                      </a:r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г.Казань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ООО  </a:t>
                      </a:r>
                      <a:endParaRPr lang="ru-RU" sz="1600" b="0" i="0" u="none" strike="noStrike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ru-RU" sz="1600" b="0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Фирма Свей"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7 942</a:t>
                      </a:r>
                    </a:p>
                  </a:txBody>
                  <a:tcPr marL="9525" marR="18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8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15654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252 кв. ж.д. стр. №5/16 квартал 71а по ул. </a:t>
                      </a:r>
                      <a:r>
                        <a:rPr lang="ru-RU" sz="1600" b="0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Четаева</a:t>
                      </a:r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г.Казань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529">
                <a:tc vMerge="1"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15 000</a:t>
                      </a:r>
                      <a:endParaRPr lang="ru-RU" sz="20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8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20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8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627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123 кв. ж.д. квартале 71а по </a:t>
                      </a:r>
                      <a:r>
                        <a:rPr lang="ru-RU" sz="1600" b="0" i="0" u="none" strike="noStrike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ул.Четаева</a:t>
                      </a:r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 г.Казань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ООО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60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Элит-строй</a:t>
                      </a:r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7 700 </a:t>
                      </a:r>
                      <a:endParaRPr lang="ru-RU" sz="20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8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sz="20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8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6574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120 кв. ж.д. </a:t>
                      </a:r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№ 8 мкр.35  пр. Химиков, </a:t>
                      </a:r>
                      <a:endParaRPr lang="ru-RU" sz="1800" b="0" i="0" u="none" strike="noStrike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г. Нижнекамск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ОАО </a:t>
                      </a:r>
                      <a:endParaRPr lang="ru-RU" sz="1800" b="0" i="0" u="none" strike="noStrike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800" b="0" i="0" u="none" strike="noStrike" dirty="0" err="1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Химстрой</a:t>
                      </a:r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7 181</a:t>
                      </a:r>
                    </a:p>
                  </a:txBody>
                  <a:tcPr marL="9525" marR="18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ru-RU" sz="20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80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501250">
                <a:tc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58 508</a:t>
                      </a:r>
                      <a:endParaRPr lang="ru-RU" sz="22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252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354</a:t>
                      </a:r>
                      <a:endParaRPr lang="ru-RU" sz="2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252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539750" y="-79375"/>
            <a:ext cx="8785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/>
              <a:t>Долевое строительство жилья в 2012 </a:t>
            </a:r>
            <a:r>
              <a:rPr lang="ru-RU" sz="2200" b="1" dirty="0" smtClean="0"/>
              <a:t>году</a:t>
            </a:r>
            <a:endParaRPr lang="ru-RU" sz="2200" b="1" dirty="0"/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(работы </a:t>
            </a:r>
            <a:r>
              <a:rPr lang="ru-RU" sz="2000" dirty="0" smtClean="0">
                <a:solidFill>
                  <a:srgbClr val="FF0000"/>
                </a:solidFill>
              </a:rPr>
              <a:t>еще не возобновлены)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03"/>
          <p:cNvGraphicFramePr>
            <a:graphicFrameLocks/>
          </p:cNvGraphicFramePr>
          <p:nvPr/>
        </p:nvGraphicFramePr>
        <p:xfrm>
          <a:off x="179512" y="1268760"/>
          <a:ext cx="8640639" cy="40324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8072"/>
                <a:gridCol w="4723461"/>
                <a:gridCol w="3269106"/>
              </a:tblGrid>
              <a:tr h="9361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Источник финансирования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Сумма (млн. руб.)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91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Фонда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336,03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 РТ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198,79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2000" b="1" i="0" u="none" strike="noStrike" kern="120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Местный</a:t>
                      </a:r>
                      <a:r>
                        <a:rPr kumimoji="0" lang="ru-RU" sz="200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бюджет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0,048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5898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534,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49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250825" y="115888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Объемы и источники финансирования Программы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9F4E173-467B-4CE8-8C6F-B7C5B0611C4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27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3"/>
          <p:cNvSpPr txBox="1">
            <a:spLocks noChangeArrowheads="1"/>
          </p:cNvSpPr>
          <p:nvPr/>
        </p:nvSpPr>
        <p:spPr bwMode="auto">
          <a:xfrm>
            <a:off x="250825" y="115888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Способы переселения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73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oup 303"/>
          <p:cNvGraphicFramePr>
            <a:graphicFrameLocks/>
          </p:cNvGraphicFramePr>
          <p:nvPr/>
        </p:nvGraphicFramePr>
        <p:xfrm>
          <a:off x="179512" y="908720"/>
          <a:ext cx="8640640" cy="466344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8072"/>
                <a:gridCol w="3960440"/>
                <a:gridCol w="2016064"/>
                <a:gridCol w="2016064"/>
              </a:tblGrid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Способ</a:t>
                      </a: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Сумма (млн. руб.)</a:t>
                      </a: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Площадь (кв.м.)</a:t>
                      </a: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91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Строительство МКД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166,08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6 023,65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Приобретение у застройщика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323,01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11 943,98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3099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Вторичное жильё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1,20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61,10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Выкуп у собственника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44,58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2 167,06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5898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534,87</a:t>
                      </a:r>
                      <a:endParaRPr lang="ru-RU" sz="2800" b="1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20 195,79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9F4E173-467B-4CE8-8C6F-B7C5B0611C4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207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ABFF1C9-AD57-4201-A4AD-C6D7FA41350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/>
        </p:nvGraphicFramePr>
        <p:xfrm>
          <a:off x="467544" y="332656"/>
          <a:ext cx="8353623" cy="6192688"/>
        </p:xfrm>
        <a:graphic>
          <a:graphicData uri="http://schemas.openxmlformats.org/drawingml/2006/table">
            <a:tbl>
              <a:tblPr/>
              <a:tblGrid>
                <a:gridCol w="2305119"/>
                <a:gridCol w="1536128"/>
                <a:gridCol w="2784232"/>
                <a:gridCol w="1728144"/>
              </a:tblGrid>
              <a:tr h="43795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Стадия строительства домов по программе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переселения граждан из аварийного жилищного фонда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 выполнения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 выполнения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Азнакаевский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Кукморский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Актанышский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Лениногорский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Алексеевский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Менделеевский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Альметьевский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Мензелинский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Апастовский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Муслюмовский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Нижнекамский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Балтасинский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Новошешминский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</a:tr>
              <a:tr h="3551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Бугульминский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Нурлатский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Буинский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Пестречинский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Верхнеуслонский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Р-Слободский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Высокогорский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Спасский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</a:tr>
              <a:tr h="415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Елабужский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32,5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Тукаевский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</a:tr>
              <a:tr h="4158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Зеленодольский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51,5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Чистопольский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</a:tr>
              <a:tr h="4120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 Казань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Итого по РТ</a:t>
                      </a:r>
                      <a:endParaRPr lang="ru-RU" b="1" dirty="0"/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smtClean="0"/>
                        <a:t>8,4</a:t>
                      </a:r>
                      <a:endParaRPr lang="ru-RU" sz="2000" b="1" dirty="0"/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pic>
        <p:nvPicPr>
          <p:cNvPr id="10242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252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5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" name="Line 265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Line 623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Line 63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97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Line 254"/>
          <p:cNvSpPr>
            <a:spLocks noChangeShapeType="1"/>
          </p:cNvSpPr>
          <p:nvPr/>
        </p:nvSpPr>
        <p:spPr bwMode="auto">
          <a:xfrm>
            <a:off x="6408663" y="36356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265"/>
          <p:cNvSpPr>
            <a:spLocks noChangeShapeType="1"/>
          </p:cNvSpPr>
          <p:nvPr/>
        </p:nvSpPr>
        <p:spPr bwMode="auto">
          <a:xfrm>
            <a:off x="6408663" y="36356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623"/>
          <p:cNvSpPr>
            <a:spLocks noChangeShapeType="1"/>
          </p:cNvSpPr>
          <p:nvPr/>
        </p:nvSpPr>
        <p:spPr bwMode="auto">
          <a:xfrm>
            <a:off x="6408663" y="36356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634"/>
          <p:cNvSpPr>
            <a:spLocks noChangeShapeType="1"/>
          </p:cNvSpPr>
          <p:nvPr/>
        </p:nvSpPr>
        <p:spPr bwMode="auto">
          <a:xfrm>
            <a:off x="6408663" y="36356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209020"/>
              </p:ext>
            </p:extLst>
          </p:nvPr>
        </p:nvGraphicFramePr>
        <p:xfrm>
          <a:off x="240631" y="1052736"/>
          <a:ext cx="8726905" cy="468051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231933"/>
                <a:gridCol w="3494972"/>
              </a:tblGrid>
              <a:tr h="4932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Arial Cyr"/>
                        </a:rPr>
                        <a:t>Заказчик-застройщик</a:t>
                      </a:r>
                    </a:p>
                  </a:txBody>
                  <a:tcPr marL="0" marR="57388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ГКУ «ГИСУ РТ»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932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Проектировщик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Arial Cyr"/>
                      </a:endParaRPr>
                    </a:p>
                  </a:txBody>
                  <a:tcPr marL="0" marR="57388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ГУП «ТИГП»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16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Стоимость, в т.ч. ПИР, млн. руб.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Arial Cyr"/>
                      </a:endParaRPr>
                    </a:p>
                  </a:txBody>
                  <a:tcPr marL="0" marR="57388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461,60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91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Освоено с начала строительства на 05.05.2012г.,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 млн. руб.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Arial Cyr"/>
                      </a:endParaRPr>
                    </a:p>
                  </a:txBody>
                  <a:tcPr marL="0" marR="57388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114,920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214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Количество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 объектов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Arial Cyr"/>
                      </a:endParaRPr>
                    </a:p>
                  </a:txBody>
                  <a:tcPr marL="0" marR="57388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214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На 100 мест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Arial Cyr"/>
                      </a:endParaRPr>
                    </a:p>
                  </a:txBody>
                  <a:tcPr marL="0" marR="57388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214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На 200 мест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Arial Cyr"/>
                      </a:endParaRPr>
                    </a:p>
                  </a:txBody>
                  <a:tcPr marL="0" marR="57388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214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На 300 мест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Arial Cyr"/>
                      </a:endParaRPr>
                    </a:p>
                  </a:txBody>
                  <a:tcPr marL="0" marR="57388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917149" y="57932"/>
            <a:ext cx="7776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Строительство культурных и многофункциональных центров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6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637082"/>
              </p:ext>
            </p:extLst>
          </p:nvPr>
        </p:nvGraphicFramePr>
        <p:xfrm>
          <a:off x="323528" y="753899"/>
          <a:ext cx="8755114" cy="5994790"/>
        </p:xfrm>
        <a:graphic>
          <a:graphicData uri="http://schemas.openxmlformats.org/drawingml/2006/table">
            <a:tbl>
              <a:tblPr/>
              <a:tblGrid>
                <a:gridCol w="407596"/>
                <a:gridCol w="2304615"/>
                <a:gridCol w="1912241"/>
                <a:gridCol w="1566353"/>
                <a:gridCol w="997954"/>
                <a:gridCol w="618298"/>
                <a:gridCol w="948057"/>
              </a:tblGrid>
              <a:tr h="2618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 РТ,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Подрядчик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Земляные работы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Фундамент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Стены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Кровля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3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Агрызский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МР</a:t>
                      </a:r>
                    </a:p>
                    <a:p>
                      <a:pPr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д.Варклед-Бодья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ООО "СК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СтройГрад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  <a:tr h="448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Азнакаевский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МР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п.Благадатное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ООО «Ремонтно-строительная организация»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99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Аксубаевский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МР 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д.Емелькино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ООО "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Маскад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99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Актанышский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МР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д.Тыннамасово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Газстройсервис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  <a:tr h="299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Алькеевский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МР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с.Ахметьево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ООО "Строитель К"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  <a:tr h="299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Альметьевский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МР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с.Верхняя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Мактама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ООО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Арслан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48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Апастовский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МР</a:t>
                      </a: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с.Багишево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ООО "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Апастовские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строительные конструкции"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8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Алексеевский МР 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с.Ромодан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МСО "Алексеевская МСО-ТАПС"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99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Арский МР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с.Тюбяк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Чекурча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ООО "Арский КСМ"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99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Атнинский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МР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с.Нижние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Береске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ООО "Арская МСО"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99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Бавлинский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МР с.Александровка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ООО «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Биектау-Сервис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99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Балтасинский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МР</a:t>
                      </a:r>
                    </a:p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д.Алан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Стройсервис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98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Бугульминский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МР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Старое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Сумароково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Стройсервис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98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Буинский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МР 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Черки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Гришино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ЗАО "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Буинская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МСО"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-9939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Строительство культурных </a:t>
            </a:r>
            <a:r>
              <a:rPr lang="ru-RU" sz="2400" b="1" dirty="0">
                <a:solidFill>
                  <a:srgbClr val="0000FF"/>
                </a:solidFill>
              </a:rPr>
              <a:t>и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многофункциональных </a:t>
            </a:r>
            <a:r>
              <a:rPr lang="ru-RU" sz="2400" b="1" dirty="0">
                <a:solidFill>
                  <a:srgbClr val="0000FF"/>
                </a:solidFill>
              </a:rPr>
              <a:t>центров</a:t>
            </a:r>
          </a:p>
        </p:txBody>
      </p:sp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21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6376" y="383654"/>
            <a:ext cx="98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Начало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16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238826"/>
              </p:ext>
            </p:extLst>
          </p:nvPr>
        </p:nvGraphicFramePr>
        <p:xfrm>
          <a:off x="359470" y="836711"/>
          <a:ext cx="8599704" cy="5423481"/>
        </p:xfrm>
        <a:graphic>
          <a:graphicData uri="http://schemas.openxmlformats.org/drawingml/2006/table">
            <a:tbl>
              <a:tblPr/>
              <a:tblGrid>
                <a:gridCol w="293181"/>
                <a:gridCol w="1539199"/>
                <a:gridCol w="1660070"/>
                <a:gridCol w="948169"/>
                <a:gridCol w="1268873"/>
                <a:gridCol w="1426443"/>
                <a:gridCol w="1463769"/>
              </a:tblGrid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МО РТ,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Подрядчик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Земляные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Работы (%)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Фундамент (%)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Стена                          (%)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Кровля                           (%)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Верхнеуслонский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с.Введенская Слобода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"Бастион"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Высокогорский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с.Дубьязы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"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СК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Султан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Дрожжановский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с.Шланга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"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Строймонтаж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Елабужский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с.Поспелово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"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Евроальянсстрой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Заинский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с.Бухарай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СК "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Рось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Зеленодольский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с.Нижние Вязовые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"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Ремонтстройсервис+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Кайбицкий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с.Молькеево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"Строительная фирма Вика"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К-Устьинский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п.Мордовский Каратай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"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СтройГрад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Кукморский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с.Средний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Кумор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"Промкомбинат"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Лаишевский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с.Нармонка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"ПСК "Новый Город"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Лениногорский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п.Подлесный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"ЛИС"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Мамадышский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с.Малые Суни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"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Мамадышское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ЖКУ"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452" name="Text Box 4"/>
          <p:cNvSpPr txBox="1">
            <a:spLocks noChangeArrowheads="1"/>
          </p:cNvSpPr>
          <p:nvPr/>
        </p:nvSpPr>
        <p:spPr bwMode="auto">
          <a:xfrm>
            <a:off x="5362575" y="9582150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53" name="Text Box 5"/>
          <p:cNvSpPr txBox="1">
            <a:spLocks noChangeArrowheads="1"/>
          </p:cNvSpPr>
          <p:nvPr/>
        </p:nvSpPr>
        <p:spPr bwMode="auto">
          <a:xfrm>
            <a:off x="5362575" y="9582150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45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Строительство культурных </a:t>
            </a:r>
            <a:r>
              <a:rPr lang="ru-RU" sz="2400" b="1" dirty="0">
                <a:solidFill>
                  <a:srgbClr val="0000FF"/>
                </a:solidFill>
              </a:rPr>
              <a:t>и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многофункциональных </a:t>
            </a:r>
            <a:r>
              <a:rPr lang="ru-RU" sz="2400" b="1" dirty="0">
                <a:solidFill>
                  <a:srgbClr val="0000FF"/>
                </a:solidFill>
              </a:rPr>
              <a:t>центров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383654"/>
            <a:ext cx="162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65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1" name="Рисунок 21" descr="F:\25.04.12\116_0101\IMG_04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-8406" y="5733257"/>
            <a:ext cx="9144000" cy="1123984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г. Азнакаево, жилой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дом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микрорайоне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(подрядчик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ООО «КСТ-2000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»)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Скопление строительных отходов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54305" name="Object 1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57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73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964537"/>
              </p:ext>
            </p:extLst>
          </p:nvPr>
        </p:nvGraphicFramePr>
        <p:xfrm>
          <a:off x="171113" y="786385"/>
          <a:ext cx="8793374" cy="5804154"/>
        </p:xfrm>
        <a:graphic>
          <a:graphicData uri="http://schemas.openxmlformats.org/drawingml/2006/table">
            <a:tbl>
              <a:tblPr/>
              <a:tblGrid>
                <a:gridCol w="409504"/>
                <a:gridCol w="2601789"/>
                <a:gridCol w="2313074"/>
                <a:gridCol w="1026934"/>
                <a:gridCol w="1103673"/>
                <a:gridCol w="575534"/>
                <a:gridCol w="762866"/>
              </a:tblGrid>
              <a:tr h="683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 РТ,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Подрядчик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Земляные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работы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Фундамент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Стена</a:t>
                      </a:r>
                    </a:p>
                    <a:p>
                      <a:pPr algn="ctr" fontAlgn="ctr"/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Кровля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27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Менделеевский МР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с.Ижевка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РСУ ОАО "Химический завод"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16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28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Мензелинский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с.Подгорная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Такермен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"Лига"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29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Муслюмовский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с.Уразметьево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ЗАО "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Муслюмовская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МСО"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30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Нижнекамский МР с.Благодатное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"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КамСтройПроект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31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Новошешминский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с.Акбуре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ЗАО "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Стройсервис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32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Нурлатский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с.Чулпаново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"Респект СП"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Пестречинский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МР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с.Кибячи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ООО "Строитель плюс К"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34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Рыбно-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Слободский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МР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с.Большой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Солтан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ООО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Стройтехинвест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35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Сабинский МР 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д.Малые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Кибячи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"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Ак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Таш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66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36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Сармановский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с.Катыш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Караново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"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СтройБизнесКомпани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37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Спасский МР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с.Иске-Рязяп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ООО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Спасскагрострой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38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Тетюшский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с.Большая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Турма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"Надежда"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478" name="Text Box 4"/>
          <p:cNvSpPr txBox="1">
            <a:spLocks noChangeArrowheads="1"/>
          </p:cNvSpPr>
          <p:nvPr/>
        </p:nvSpPr>
        <p:spPr bwMode="auto">
          <a:xfrm>
            <a:off x="5324475" y="8658225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79" name="Text Box 5"/>
          <p:cNvSpPr txBox="1">
            <a:spLocks noChangeArrowheads="1"/>
          </p:cNvSpPr>
          <p:nvPr/>
        </p:nvSpPr>
        <p:spPr bwMode="auto">
          <a:xfrm>
            <a:off x="5324475" y="8658225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80" name="Text Box 4"/>
          <p:cNvSpPr txBox="1">
            <a:spLocks noChangeArrowheads="1"/>
          </p:cNvSpPr>
          <p:nvPr/>
        </p:nvSpPr>
        <p:spPr bwMode="auto">
          <a:xfrm>
            <a:off x="7962900" y="4019550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81" name="Text Box 5"/>
          <p:cNvSpPr txBox="1">
            <a:spLocks noChangeArrowheads="1"/>
          </p:cNvSpPr>
          <p:nvPr/>
        </p:nvSpPr>
        <p:spPr bwMode="auto">
          <a:xfrm>
            <a:off x="7962900" y="4019550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82" name="Text Box 4"/>
          <p:cNvSpPr txBox="1">
            <a:spLocks noChangeArrowheads="1"/>
          </p:cNvSpPr>
          <p:nvPr/>
        </p:nvSpPr>
        <p:spPr bwMode="auto">
          <a:xfrm>
            <a:off x="7962900" y="5962650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83" name="Text Box 5"/>
          <p:cNvSpPr txBox="1">
            <a:spLocks noChangeArrowheads="1"/>
          </p:cNvSpPr>
          <p:nvPr/>
        </p:nvSpPr>
        <p:spPr bwMode="auto">
          <a:xfrm>
            <a:off x="7962900" y="5962650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84" name="Text Box 4"/>
          <p:cNvSpPr txBox="1">
            <a:spLocks noChangeArrowheads="1"/>
          </p:cNvSpPr>
          <p:nvPr/>
        </p:nvSpPr>
        <p:spPr bwMode="auto">
          <a:xfrm>
            <a:off x="8391525" y="2514600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85" name="Text Box 5"/>
          <p:cNvSpPr txBox="1">
            <a:spLocks noChangeArrowheads="1"/>
          </p:cNvSpPr>
          <p:nvPr/>
        </p:nvSpPr>
        <p:spPr bwMode="auto">
          <a:xfrm>
            <a:off x="8391525" y="2514600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86" name="Text Box 4"/>
          <p:cNvSpPr txBox="1">
            <a:spLocks noChangeArrowheads="1"/>
          </p:cNvSpPr>
          <p:nvPr/>
        </p:nvSpPr>
        <p:spPr bwMode="auto">
          <a:xfrm>
            <a:off x="8391525" y="3476625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87" name="Text Box 5"/>
          <p:cNvSpPr txBox="1">
            <a:spLocks noChangeArrowheads="1"/>
          </p:cNvSpPr>
          <p:nvPr/>
        </p:nvSpPr>
        <p:spPr bwMode="auto">
          <a:xfrm>
            <a:off x="8391525" y="3476625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88" name="Text Box 4"/>
          <p:cNvSpPr txBox="1">
            <a:spLocks noChangeArrowheads="1"/>
          </p:cNvSpPr>
          <p:nvPr/>
        </p:nvSpPr>
        <p:spPr bwMode="auto">
          <a:xfrm>
            <a:off x="8391525" y="7629525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89" name="Text Box 5"/>
          <p:cNvSpPr txBox="1">
            <a:spLocks noChangeArrowheads="1"/>
          </p:cNvSpPr>
          <p:nvPr/>
        </p:nvSpPr>
        <p:spPr bwMode="auto">
          <a:xfrm>
            <a:off x="8391525" y="7629525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90" name="Text Box 4"/>
          <p:cNvSpPr txBox="1">
            <a:spLocks noChangeArrowheads="1"/>
          </p:cNvSpPr>
          <p:nvPr/>
        </p:nvSpPr>
        <p:spPr bwMode="auto">
          <a:xfrm>
            <a:off x="8391525" y="4572000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91" name="Text Box 5"/>
          <p:cNvSpPr txBox="1">
            <a:spLocks noChangeArrowheads="1"/>
          </p:cNvSpPr>
          <p:nvPr/>
        </p:nvSpPr>
        <p:spPr bwMode="auto">
          <a:xfrm>
            <a:off x="8391525" y="4572000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92" name="Text Box 4"/>
          <p:cNvSpPr txBox="1">
            <a:spLocks noChangeArrowheads="1"/>
          </p:cNvSpPr>
          <p:nvPr/>
        </p:nvSpPr>
        <p:spPr bwMode="auto">
          <a:xfrm>
            <a:off x="8391525" y="9801225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93" name="Text Box 5"/>
          <p:cNvSpPr txBox="1">
            <a:spLocks noChangeArrowheads="1"/>
          </p:cNvSpPr>
          <p:nvPr/>
        </p:nvSpPr>
        <p:spPr bwMode="auto">
          <a:xfrm>
            <a:off x="8391525" y="9801225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94" name="Text Box 4"/>
          <p:cNvSpPr txBox="1">
            <a:spLocks noChangeArrowheads="1"/>
          </p:cNvSpPr>
          <p:nvPr/>
        </p:nvSpPr>
        <p:spPr bwMode="auto">
          <a:xfrm>
            <a:off x="8391525" y="5629275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95" name="Text Box 5"/>
          <p:cNvSpPr txBox="1">
            <a:spLocks noChangeArrowheads="1"/>
          </p:cNvSpPr>
          <p:nvPr/>
        </p:nvSpPr>
        <p:spPr bwMode="auto">
          <a:xfrm>
            <a:off x="8391525" y="5629275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96" name="Text Box 4"/>
          <p:cNvSpPr txBox="1">
            <a:spLocks noChangeArrowheads="1"/>
          </p:cNvSpPr>
          <p:nvPr/>
        </p:nvSpPr>
        <p:spPr bwMode="auto">
          <a:xfrm>
            <a:off x="5362575" y="9582150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97" name="Text Box 5"/>
          <p:cNvSpPr txBox="1">
            <a:spLocks noChangeArrowheads="1"/>
          </p:cNvSpPr>
          <p:nvPr/>
        </p:nvSpPr>
        <p:spPr bwMode="auto">
          <a:xfrm>
            <a:off x="5362575" y="9582150"/>
            <a:ext cx="60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51554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69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Строительство культурных </a:t>
            </a:r>
            <a:r>
              <a:rPr lang="ru-RU" sz="2400" b="1" dirty="0">
                <a:solidFill>
                  <a:srgbClr val="0000FF"/>
                </a:solidFill>
              </a:rPr>
              <a:t>и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многофункциональных </a:t>
            </a:r>
            <a:r>
              <a:rPr lang="ru-RU" sz="2400" b="1" dirty="0">
                <a:solidFill>
                  <a:srgbClr val="0000FF"/>
                </a:solidFill>
              </a:rPr>
              <a:t>центров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52320" y="383654"/>
            <a:ext cx="162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36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325595"/>
              </p:ext>
            </p:extLst>
          </p:nvPr>
        </p:nvGraphicFramePr>
        <p:xfrm>
          <a:off x="98223" y="832796"/>
          <a:ext cx="8967956" cy="4929441"/>
        </p:xfrm>
        <a:graphic>
          <a:graphicData uri="http://schemas.openxmlformats.org/drawingml/2006/table">
            <a:tbl>
              <a:tblPr/>
              <a:tblGrid>
                <a:gridCol w="291656"/>
                <a:gridCol w="1853036"/>
                <a:gridCol w="2905149"/>
                <a:gridCol w="936104"/>
                <a:gridCol w="936104"/>
                <a:gridCol w="1008112"/>
                <a:gridCol w="1037795"/>
              </a:tblGrid>
              <a:tr h="516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МО РТ,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Подрядчик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Земляные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работы (%)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Фундамент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Стена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Кровля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4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39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Тукаевский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с.Старые Ерыклы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"Камская строительная монтажная компания"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64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40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Тюлячинский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с.Верхний </a:t>
                      </a:r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Кибя-Кози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"СФ Строитель"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70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  <a:tr h="464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41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Черемшанский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с.Девичья Поляна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ЗАО" </a:t>
                      </a:r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Стройсервис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42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Чистопольский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МР </a:t>
                      </a:r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с.Юлдуз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"Гранд-Строй"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80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  <a:tr h="464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43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Ютазинский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с.Старый </a:t>
                      </a:r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Каразирекский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"Основа С"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61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44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Н.Челны п.Элеваторная Гора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ООО "</a:t>
                      </a:r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Евростиль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  <a:tr h="361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45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Казань:  </a:t>
                      </a:r>
                      <a:endParaRPr lang="ru-RU" sz="1500" b="0" i="0" u="none" strike="noStrike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l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п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. </a:t>
                      </a: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Отары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ЗАО "</a:t>
                      </a:r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Кулонстрой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46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Казань:   </a:t>
                      </a:r>
                      <a:endParaRPr lang="ru-RU" sz="1500" b="0" i="0" u="none" strike="noStrike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l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п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. Северный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ЗАО "</a:t>
                      </a:r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Кулонстрой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5284"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ИТОГО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37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35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abic Typesetting" pitchFamily="66" charset="-78"/>
                        </a:rPr>
                        <a:t>7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abic Typesetting" pitchFamily="66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8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2578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93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Строительство культурных </a:t>
            </a:r>
            <a:r>
              <a:rPr lang="ru-RU" sz="2400" b="1" dirty="0">
                <a:solidFill>
                  <a:srgbClr val="0000FF"/>
                </a:solidFill>
              </a:rPr>
              <a:t>и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многофункциональных </a:t>
            </a:r>
            <a:r>
              <a:rPr lang="ru-RU" sz="2400" b="1" dirty="0">
                <a:solidFill>
                  <a:srgbClr val="0000FF"/>
                </a:solidFill>
              </a:rPr>
              <a:t>центров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0352" y="395372"/>
            <a:ext cx="1306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окончание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85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22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17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Строительство культурных и  </a:t>
            </a:r>
          </a:p>
          <a:p>
            <a:pPr algn="ctr" fontAlgn="ctr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многофункциональных центров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29" name="Picture 9" descr="X:\ОСССКО\Рашитов\Сельские клубы\Фото отчет по СДК\Агрызский\IMG_294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424936" cy="49685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5085184"/>
            <a:ext cx="4795736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</a:rPr>
              <a:t>д</a:t>
            </a:r>
            <a:r>
              <a:rPr lang="ru-RU" sz="2000" b="1" dirty="0" smtClean="0">
                <a:solidFill>
                  <a:srgbClr val="0000FF"/>
                </a:solidFill>
              </a:rPr>
              <a:t>.</a:t>
            </a: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Варклед-Бодья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ru-RU" sz="2000" dirty="0" err="1" smtClean="0">
                <a:solidFill>
                  <a:srgbClr val="0000FF"/>
                </a:solidFill>
              </a:rPr>
              <a:t>Агрызского</a:t>
            </a:r>
            <a:r>
              <a:rPr lang="ru-RU" sz="2000" dirty="0" smtClean="0">
                <a:solidFill>
                  <a:srgbClr val="0000FF"/>
                </a:solidFill>
              </a:rPr>
              <a:t> муниципального района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546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22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41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Строительство культурных и  </a:t>
            </a:r>
          </a:p>
          <a:p>
            <a:pPr algn="ctr" fontAlgn="ctr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многофункциональных центров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3955" name="Picture 3" descr="X:\ОСССКО\Рашитов\Сельские клубы\Фото отчет по СДК\Алькеевский\SAM_04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424936" cy="50405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5157192"/>
            <a:ext cx="4795736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</a:rPr>
              <a:t>с</a:t>
            </a:r>
            <a:r>
              <a:rPr lang="ru-RU" sz="2000" b="1" dirty="0" smtClean="0">
                <a:solidFill>
                  <a:srgbClr val="0000FF"/>
                </a:solidFill>
              </a:rPr>
              <a:t>.</a:t>
            </a: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Ахметьево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ru-RU" sz="2000" dirty="0" err="1" smtClean="0">
                <a:solidFill>
                  <a:srgbClr val="0000FF"/>
                </a:solidFill>
              </a:rPr>
              <a:t>Алькеевского</a:t>
            </a:r>
            <a:r>
              <a:rPr lang="ru-RU" sz="2000" dirty="0" smtClean="0">
                <a:solidFill>
                  <a:srgbClr val="0000FF"/>
                </a:solidFill>
              </a:rPr>
              <a:t> муниципального района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813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78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65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Строительство культурных и  </a:t>
            </a:r>
          </a:p>
          <a:p>
            <a:pPr algn="ctr" fontAlgn="ctr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многофункциональных центров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4633" name="Picture 9" descr="X:\ОСССКО\Рашитов\Сельские клубы\Фото отчет по СДК\Чистополь\Юлдуз клуб 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424936" cy="50405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23928" y="5229200"/>
            <a:ext cx="4996802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</a:rPr>
              <a:t>п</a:t>
            </a:r>
            <a:r>
              <a:rPr lang="ru-RU" sz="2000" b="1" dirty="0" smtClean="0">
                <a:solidFill>
                  <a:srgbClr val="0000FF"/>
                </a:solidFill>
              </a:rPr>
              <a:t>.</a:t>
            </a: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Юлдуз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ru-RU" sz="2000" dirty="0" err="1" smtClean="0">
                <a:solidFill>
                  <a:srgbClr val="0000FF"/>
                </a:solidFill>
              </a:rPr>
              <a:t>Чистопольского</a:t>
            </a:r>
            <a:r>
              <a:rPr lang="ru-RU" sz="2000" dirty="0" smtClean="0">
                <a:solidFill>
                  <a:srgbClr val="0000FF"/>
                </a:solidFill>
              </a:rPr>
              <a:t> муниципального района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3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1" name="Picture 3" descr="C:\Users\Рашитов\AppData\Local\Microsoft\Windows\Temporary Internet Files\Content.Outlook\CG82EIXT\IMG_07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836712"/>
            <a:ext cx="8640960" cy="5040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Строительство культурных и  </a:t>
            </a:r>
          </a:p>
          <a:p>
            <a:pPr algn="ctr" fontAlgn="ctr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многофункциональных центров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2578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89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5157192"/>
            <a:ext cx="4795736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</a:rPr>
              <a:t>с</a:t>
            </a:r>
            <a:r>
              <a:rPr lang="ru-RU" sz="2000" b="1" dirty="0" smtClean="0">
                <a:solidFill>
                  <a:srgbClr val="0000FF"/>
                </a:solidFill>
              </a:rPr>
              <a:t>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00FF"/>
                </a:solidFill>
              </a:rPr>
              <a:t>Верхние </a:t>
            </a:r>
            <a:r>
              <a:rPr lang="ru-RU" sz="2000" dirty="0" err="1" smtClean="0">
                <a:solidFill>
                  <a:srgbClr val="0000FF"/>
                </a:solidFill>
              </a:rPr>
              <a:t>Кибя-Кози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ru-RU" sz="2000" dirty="0" err="1" smtClean="0">
                <a:solidFill>
                  <a:srgbClr val="0000FF"/>
                </a:solidFill>
              </a:rPr>
              <a:t>Тюлячинского</a:t>
            </a:r>
            <a:r>
              <a:rPr lang="ru-RU" sz="2000" dirty="0" smtClean="0">
                <a:solidFill>
                  <a:srgbClr val="0000FF"/>
                </a:solidFill>
              </a:rPr>
              <a:t> муниципального района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1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Строительство культурных и  </a:t>
            </a:r>
          </a:p>
          <a:p>
            <a:pPr algn="ctr" fontAlgn="ctr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многофункциональных центров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2578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13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2931" name="Picture 3" descr="1 00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1052736"/>
            <a:ext cx="84249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39952" y="5157192"/>
            <a:ext cx="4824536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</a:rPr>
              <a:t>д</a:t>
            </a:r>
            <a:r>
              <a:rPr lang="ru-RU" sz="2000" b="1" dirty="0" smtClean="0">
                <a:solidFill>
                  <a:srgbClr val="0000FF"/>
                </a:solidFill>
              </a:rPr>
              <a:t>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00FF"/>
                </a:solidFill>
              </a:rPr>
              <a:t>Нижние </a:t>
            </a:r>
            <a:r>
              <a:rPr lang="ru-RU" sz="2000" dirty="0" err="1" smtClean="0">
                <a:solidFill>
                  <a:srgbClr val="0000FF"/>
                </a:solidFill>
              </a:rPr>
              <a:t>Береске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ru-RU" sz="2000" dirty="0" err="1" smtClean="0">
                <a:solidFill>
                  <a:srgbClr val="0000FF"/>
                </a:solidFill>
              </a:rPr>
              <a:t>Атнинского</a:t>
            </a:r>
            <a:r>
              <a:rPr lang="ru-RU" sz="2000" dirty="0" smtClean="0">
                <a:solidFill>
                  <a:srgbClr val="0000FF"/>
                </a:solidFill>
              </a:rPr>
              <a:t> муниципального района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21" name="Picture 5" descr="IMG_41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0"/>
          <a:ext cx="8255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81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0" y="5733256"/>
            <a:ext cx="9144000" cy="1134222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г. Казань, жилой комплекс «Лесной городок»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(генподрядчик - ООО «Ак Барс-Инжиниринг»)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Скопление строительных и бытовых отходов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9537" indent="0">
              <a:buNone/>
            </a:pPr>
            <a:endParaRPr lang="ru-RU" dirty="0" smtClean="0"/>
          </a:p>
          <a:p>
            <a:pPr marL="109537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78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0"/>
          <a:ext cx="8255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05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0" y="5661248"/>
            <a:ext cx="9144000" cy="1206230"/>
          </a:xfrm>
        </p:spPr>
        <p:txBody>
          <a:bodyPr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г.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Нижнекамск, жилой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дом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мкр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45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(подрядчик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ООО «Домостроительное объединение НК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»)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Отсутствует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пост мойки колес автотранспортных средств </a:t>
            </a:r>
          </a:p>
        </p:txBody>
      </p:sp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7381" name="Picture 5" descr="Изображение 02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9907" cy="558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42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Рисунок 6" descr="C:\Documents and Settings\пользователь\Рабочий стол\СЭС Романова\IMG_1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0"/>
          <a:ext cx="8255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29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0" y="5733256"/>
            <a:ext cx="9144000" cy="1134222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г. Зеленодольск, 10-эт.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жилой дом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по ул. Первомайская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(генподрядчик</a:t>
            </a:r>
            <a:r>
              <a:rPr lang="ru-RU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ООО «Межрегиональная домостроительная </a:t>
            </a:r>
            <a:r>
              <a:rPr lang="ru-RU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компания»)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Скопление строительных отходов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/>
          </a:p>
        </p:txBody>
      </p:sp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22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95288" y="0"/>
            <a:ext cx="8748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Программа жилищного строительства </a:t>
            </a:r>
          </a:p>
          <a:p>
            <a:pPr algn="ctr"/>
            <a:r>
              <a:rPr lang="ru-RU" sz="2400" b="1" dirty="0"/>
              <a:t>Республики Татарстан 2012 </a:t>
            </a:r>
            <a:r>
              <a:rPr lang="ru-RU" sz="2400" b="1" dirty="0" smtClean="0"/>
              <a:t>года </a:t>
            </a:r>
          </a:p>
        </p:txBody>
      </p:sp>
      <p:graphicFrame>
        <p:nvGraphicFramePr>
          <p:cNvPr id="4098" name="Object 5"/>
          <p:cNvGraphicFramePr>
            <a:graphicFrameLocks/>
          </p:cNvGraphicFramePr>
          <p:nvPr/>
        </p:nvGraphicFramePr>
        <p:xfrm>
          <a:off x="317500" y="1054100"/>
          <a:ext cx="8367713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Worksheet" r:id="rId5" imgW="8725024" imgH="5295780" progId="Excel.Sheet.8">
                  <p:embed/>
                </p:oleObj>
              </mc:Choice>
              <mc:Fallback>
                <p:oleObj name="Worksheet" r:id="rId5" imgW="8725024" imgH="5295780" progId="Excel.Sheet.8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054100"/>
                        <a:ext cx="8367713" cy="507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Box 14"/>
          <p:cNvSpPr txBox="1">
            <a:spLocks noChangeArrowheads="1"/>
          </p:cNvSpPr>
          <p:nvPr/>
        </p:nvSpPr>
        <p:spPr bwMode="auto">
          <a:xfrm>
            <a:off x="7451725" y="981075"/>
            <a:ext cx="151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тыс.кв.м.</a:t>
            </a:r>
          </a:p>
        </p:txBody>
      </p:sp>
      <p:sp>
        <p:nvSpPr>
          <p:cNvPr id="4102" name="TextBox 12"/>
          <p:cNvSpPr txBox="1">
            <a:spLocks noChangeArrowheads="1"/>
          </p:cNvSpPr>
          <p:nvPr/>
        </p:nvSpPr>
        <p:spPr bwMode="auto">
          <a:xfrm>
            <a:off x="7991475" y="3125788"/>
            <a:ext cx="1023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Факт</a:t>
            </a:r>
          </a:p>
        </p:txBody>
      </p:sp>
      <p:sp>
        <p:nvSpPr>
          <p:cNvPr id="4103" name="TextBox 12"/>
          <p:cNvSpPr txBox="1">
            <a:spLocks noChangeArrowheads="1"/>
          </p:cNvSpPr>
          <p:nvPr/>
        </p:nvSpPr>
        <p:spPr bwMode="auto">
          <a:xfrm>
            <a:off x="7596188" y="4422775"/>
            <a:ext cx="152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Остаток</a:t>
            </a:r>
          </a:p>
        </p:txBody>
      </p:sp>
      <p:sp>
        <p:nvSpPr>
          <p:cNvPr id="4104" name="TextBox 14"/>
          <p:cNvSpPr txBox="1">
            <a:spLocks noChangeArrowheads="1"/>
          </p:cNvSpPr>
          <p:nvPr/>
        </p:nvSpPr>
        <p:spPr bwMode="auto">
          <a:xfrm>
            <a:off x="7812088" y="1773238"/>
            <a:ext cx="1511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План</a:t>
            </a:r>
          </a:p>
        </p:txBody>
      </p:sp>
      <p:sp>
        <p:nvSpPr>
          <p:cNvPr id="4105" name="TextBox 14"/>
          <p:cNvSpPr txBox="1">
            <a:spLocks noChangeArrowheads="1"/>
          </p:cNvSpPr>
          <p:nvPr/>
        </p:nvSpPr>
        <p:spPr bwMode="auto">
          <a:xfrm>
            <a:off x="1979613" y="2565400"/>
            <a:ext cx="20161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000FF"/>
              </a:solidFill>
            </a:endParaRPr>
          </a:p>
          <a:p>
            <a:endParaRPr lang="ru-RU" sz="1600" b="1">
              <a:solidFill>
                <a:srgbClr val="0000FF"/>
              </a:solidFill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3491880" y="3068960"/>
            <a:ext cx="3527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- </a:t>
            </a:r>
            <a:r>
              <a:rPr lang="ru-RU" b="1" i="1" dirty="0" smtClean="0">
                <a:solidFill>
                  <a:srgbClr val="00B050"/>
                </a:solidFill>
              </a:rPr>
              <a:t>31,7% </a:t>
            </a:r>
            <a:r>
              <a:rPr lang="ru-RU" b="1" i="1" dirty="0">
                <a:solidFill>
                  <a:srgbClr val="00B050"/>
                </a:solidFill>
              </a:rPr>
              <a:t>от годового задания</a:t>
            </a:r>
          </a:p>
        </p:txBody>
      </p:sp>
      <p:sp>
        <p:nvSpPr>
          <p:cNvPr id="13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1475656" y="2708920"/>
            <a:ext cx="432048" cy="72008"/>
          </a:xfrm>
          <a:prstGeom prst="notched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979712" y="2564904"/>
            <a:ext cx="2016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83,5 </a:t>
            </a:r>
            <a:r>
              <a:rPr lang="ru-RU" sz="1400" b="1" dirty="0" smtClean="0">
                <a:solidFill>
                  <a:srgbClr val="0000FF"/>
                </a:solidFill>
              </a:rPr>
              <a:t>(за 2 недели)</a:t>
            </a:r>
            <a:endParaRPr lang="ru-RU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29143</TotalTime>
  <Words>3300</Words>
  <Application>Microsoft Office PowerPoint</Application>
  <PresentationFormat>Экран (4:3)</PresentationFormat>
  <Paragraphs>1669</Paragraphs>
  <Slides>56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59" baseType="lpstr">
      <vt:lpstr>Открытая</vt:lpstr>
      <vt:lpstr>CorelDRAW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msgkh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</dc:creator>
  <cp:lastModifiedBy>Субботкин</cp:lastModifiedBy>
  <cp:revision>2556</cp:revision>
  <cp:lastPrinted>2012-05-04T15:47:34Z</cp:lastPrinted>
  <dcterms:created xsi:type="dcterms:W3CDTF">2004-01-12T11:03:08Z</dcterms:created>
  <dcterms:modified xsi:type="dcterms:W3CDTF">2012-05-04T16:23:43Z</dcterms:modified>
</cp:coreProperties>
</file>