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36"/>
  </p:notesMasterIdLst>
  <p:handoutMasterIdLst>
    <p:handoutMasterId r:id="rId37"/>
  </p:handoutMasterIdLst>
  <p:sldIdLst>
    <p:sldId id="684" r:id="rId2"/>
    <p:sldId id="718" r:id="rId3"/>
    <p:sldId id="725" r:id="rId4"/>
    <p:sldId id="726" r:id="rId5"/>
    <p:sldId id="743" r:id="rId6"/>
    <p:sldId id="730" r:id="rId7"/>
    <p:sldId id="729" r:id="rId8"/>
    <p:sldId id="719" r:id="rId9"/>
    <p:sldId id="721" r:id="rId10"/>
    <p:sldId id="715" r:id="rId11"/>
    <p:sldId id="716" r:id="rId12"/>
    <p:sldId id="723" r:id="rId13"/>
    <p:sldId id="731" r:id="rId14"/>
    <p:sldId id="732" r:id="rId15"/>
    <p:sldId id="738" r:id="rId16"/>
    <p:sldId id="739" r:id="rId17"/>
    <p:sldId id="740" r:id="rId18"/>
    <p:sldId id="741" r:id="rId19"/>
    <p:sldId id="742" r:id="rId20"/>
    <p:sldId id="744" r:id="rId21"/>
    <p:sldId id="745" r:id="rId22"/>
    <p:sldId id="753" r:id="rId23"/>
    <p:sldId id="733" r:id="rId24"/>
    <p:sldId id="734" r:id="rId25"/>
    <p:sldId id="735" r:id="rId26"/>
    <p:sldId id="736" r:id="rId27"/>
    <p:sldId id="737" r:id="rId28"/>
    <p:sldId id="746" r:id="rId29"/>
    <p:sldId id="747" r:id="rId30"/>
    <p:sldId id="748" r:id="rId31"/>
    <p:sldId id="749" r:id="rId32"/>
    <p:sldId id="750" r:id="rId33"/>
    <p:sldId id="751" r:id="rId34"/>
    <p:sldId id="752" r:id="rId35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33"/>
    <a:srgbClr val="A2CEA7"/>
    <a:srgbClr val="66FF99"/>
    <a:srgbClr val="00FF00"/>
    <a:srgbClr val="FFFFCC"/>
    <a:srgbClr val="BAE18F"/>
    <a:srgbClr val="00918E"/>
    <a:srgbClr val="FF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7" autoAdjust="0"/>
    <p:restoredTop sz="94630" autoAdjust="0"/>
  </p:normalViewPr>
  <p:slideViewPr>
    <p:cSldViewPr>
      <p:cViewPr varScale="1">
        <p:scale>
          <a:sx n="59" d="100"/>
          <a:sy n="59" d="100"/>
        </p:scale>
        <p:origin x="-86" y="-4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8163"/>
            <a:ext cx="294481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E71FBA1-7FB9-46E2-906B-7EA1F4929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180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9141465-104C-4A3D-8564-4F620B4EF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651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D98637-DCB5-4727-8E96-DAD093F30FAD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BF3962-05D4-4B79-BA00-606DC5C583D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972A0B-1B7E-4BBC-8F1C-772EBB570CB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B1AC94-6C0F-4D3B-AEB6-B64D1C50B7B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B1AC94-6C0F-4D3B-AEB6-B64D1C50B7B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38019E-B8CC-42AA-ADA6-435AE8CB284A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B1AC94-6C0F-4D3B-AEB6-B64D1C50B7BA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B1AC94-6C0F-4D3B-AEB6-B64D1C50B7BA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41465-104C-4A3D-8564-4F620B4EF06F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D98637-DCB5-4727-8E96-DAD093F30FA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B1AC94-6C0F-4D3B-AEB6-B64D1C50B7B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38019E-B8CC-42AA-ADA6-435AE8CB284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B1AC94-6C0F-4D3B-AEB6-B64D1C50B7B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B1AC94-6C0F-4D3B-AEB6-B64D1C50B7B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B1AC94-6C0F-4D3B-AEB6-B64D1C50B7B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B1AC94-6C0F-4D3B-AEB6-B64D1C50B7B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B1AC94-6C0F-4D3B-AEB6-B64D1C50B7B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1D46043-BC4C-485B-AB23-8C82158D2C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A3178-A372-4D63-B08F-43F70516E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273AC-C347-4FFE-8F83-0721EBA7F8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4D15B-FBC8-451E-B04C-22EBE741F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FE741B-8224-4BFD-B785-B91A45062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C785F1-C2EA-4F83-BC00-960FDAFE1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2D4795-EE32-4798-8042-DDB47408E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C345E6-FBA7-4726-BA75-4DF63DB71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87956-1B17-438C-B527-45128DCD3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E2EFC3-CB46-4F3F-B3B6-31EADC789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13BDB10-337A-48B4-B206-24C079D57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BA45447-5B5E-4225-9907-A7BCDFFB0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75" r:id="rId2"/>
    <p:sldLayoutId id="2147484480" r:id="rId3"/>
    <p:sldLayoutId id="2147484481" r:id="rId4"/>
    <p:sldLayoutId id="2147484482" r:id="rId5"/>
    <p:sldLayoutId id="2147484483" r:id="rId6"/>
    <p:sldLayoutId id="2147484476" r:id="rId7"/>
    <p:sldLayoutId id="2147484484" r:id="rId8"/>
    <p:sldLayoutId id="2147484485" r:id="rId9"/>
    <p:sldLayoutId id="2147484477" r:id="rId10"/>
    <p:sldLayoutId id="21474844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B2D17EEC-BAEE-4F04-A235-C763C46645DE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ltGray">
          <a:xfrm>
            <a:off x="684213" y="57150"/>
            <a:ext cx="777716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2000" dirty="0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Финансирование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программы капитального ремонта</a:t>
            </a:r>
          </a:p>
          <a:p>
            <a:pPr algn="ctr">
              <a:defRPr/>
            </a:pPr>
            <a:endParaRPr lang="ru-RU" sz="2000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735908"/>
              </p:ext>
            </p:extLst>
          </p:nvPr>
        </p:nvGraphicFramePr>
        <p:xfrm>
          <a:off x="323528" y="1412776"/>
          <a:ext cx="8352927" cy="4221161"/>
        </p:xfrm>
        <a:graphic>
          <a:graphicData uri="http://schemas.openxmlformats.org/drawingml/2006/table">
            <a:tbl>
              <a:tblPr/>
              <a:tblGrid>
                <a:gridCol w="2642517"/>
                <a:gridCol w="1903470"/>
                <a:gridCol w="1903470"/>
                <a:gridCol w="1903470"/>
              </a:tblGrid>
              <a:tr h="1058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Источники финансирования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Лимит,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тыс. рублей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Перечислено на счета УК и ТСЖ, тыс. рублей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18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Фонд</a:t>
                      </a:r>
                    </a:p>
                  </a:txBody>
                  <a:tcPr marL="89999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558 878,2</a:t>
                      </a:r>
                    </a:p>
                  </a:txBody>
                  <a:tcPr marL="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558 543,2</a:t>
                      </a:r>
                    </a:p>
                  </a:txBody>
                  <a:tcPr marL="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marL="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6318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РТ</a:t>
                      </a:r>
                    </a:p>
                  </a:txBody>
                  <a:tcPr marL="89999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1 373 131,0</a:t>
                      </a:r>
                    </a:p>
                  </a:txBody>
                  <a:tcPr marL="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392 898,4</a:t>
                      </a:r>
                    </a:p>
                  </a:txBody>
                  <a:tcPr marL="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marL="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6334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</a:t>
                      </a:r>
                    </a:p>
                  </a:txBody>
                  <a:tcPr marL="89999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1 076 072,0 </a:t>
                      </a:r>
                    </a:p>
                  </a:txBody>
                  <a:tcPr marL="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380 070,9</a:t>
                      </a:r>
                    </a:p>
                  </a:txBody>
                  <a:tcPr marL="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318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Собственники</a:t>
                      </a:r>
                    </a:p>
                  </a:txBody>
                  <a:tcPr marL="89999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1 348 505,9 </a:t>
                      </a:r>
                    </a:p>
                  </a:txBody>
                  <a:tcPr marL="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430 591,4</a:t>
                      </a:r>
                    </a:p>
                  </a:txBody>
                  <a:tcPr marL="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6334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ИТОГО</a:t>
                      </a:r>
                    </a:p>
                  </a:txBody>
                  <a:tcPr marL="89999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4 356 587,1</a:t>
                      </a:r>
                    </a:p>
                  </a:txBody>
                  <a:tcPr marL="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1 762 103,8</a:t>
                      </a:r>
                    </a:p>
                  </a:txBody>
                  <a:tcPr marL="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2FE6A504-8EB9-4A94-8B08-8D137378EEC8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10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575153"/>
              </p:ext>
            </p:extLst>
          </p:nvPr>
        </p:nvGraphicFramePr>
        <p:xfrm>
          <a:off x="250825" y="115888"/>
          <a:ext cx="8640763" cy="5992868"/>
        </p:xfrm>
        <a:graphic>
          <a:graphicData uri="http://schemas.openxmlformats.org/drawingml/2006/table">
            <a:tbl>
              <a:tblPr/>
              <a:tblGrid>
                <a:gridCol w="1728887"/>
                <a:gridCol w="1152128"/>
                <a:gridCol w="1224136"/>
                <a:gridCol w="2088232"/>
                <a:gridCol w="1296144"/>
                <a:gridCol w="1151236"/>
              </a:tblGrid>
              <a:tr h="548579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Перечисление средств граждан на счета ГИСУ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 состоянию на 10 мая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796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на 3 месяца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Зачислено на счета ГИСУ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на 3 месяца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Зачислено на счета ГИСУ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5D9"/>
                    </a:solidFill>
                  </a:tcPr>
                </a:tc>
              </a:tr>
              <a:tr h="4274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Агрызский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3,69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2,76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Буинский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3,86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3,75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74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Азнакаевский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12,94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9,36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Верхнеуслонский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0,59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0,58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74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Аксубаевский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0,96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0,99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Высокогорский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2,90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2,96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74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Актанышский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1,27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1,45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Дрожжановский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0,28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0,35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74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Алексеевский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1,29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1,27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Елабужский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20,05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17,08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74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Алькеевский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0,12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0,11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Заинский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10,72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10,42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74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Альметьевский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43,13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35,09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Зеленодольский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27,83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25,06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932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Апастовский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0,35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0,46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г. Казань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225,10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131,93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74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Арский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2,36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2,41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К-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Устьинский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1,16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1,16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74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Бавлинский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4,48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4,96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Кукморский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2,64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2,54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74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Балтасинский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0,74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0,70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Лаишевский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2,49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Arial"/>
                        </a:rPr>
                        <a:t>2,65</a:t>
                      </a:r>
                      <a:endParaRPr lang="ru-RU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29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Бугульминский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28,75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25,75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Лениногорский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18,82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20,80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5362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F5A9DA2D-FC9F-492E-B82A-C12B4E9EC4B9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11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829756"/>
              </p:ext>
            </p:extLst>
          </p:nvPr>
        </p:nvGraphicFramePr>
        <p:xfrm>
          <a:off x="250825" y="115888"/>
          <a:ext cx="8640763" cy="5834059"/>
        </p:xfrm>
        <a:graphic>
          <a:graphicData uri="http://schemas.openxmlformats.org/drawingml/2006/table">
            <a:tbl>
              <a:tblPr/>
              <a:tblGrid>
                <a:gridCol w="2016919"/>
                <a:gridCol w="1152128"/>
                <a:gridCol w="1296144"/>
                <a:gridCol w="1728192"/>
                <a:gridCol w="1296144"/>
                <a:gridCol w="1151236"/>
              </a:tblGrid>
              <a:tr h="585132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Перечисление средств граждан на счета ГИСУ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 состоянию на 10 мая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83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на 3 месяца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Зачислено на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счета ГИСУ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на 3 месяца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Зачислено на счета ГИСУ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5D9"/>
                    </a:solidFill>
                  </a:tcPr>
                </a:tc>
              </a:tr>
              <a:tr h="4700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Мамадышский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2,16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2,16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Сабинский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1,41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1,38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00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Менделеевский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7,14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5,47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Сармановский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5,95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5,77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00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Мензелинский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2,92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2,66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Спасский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1,19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0,96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00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Муслюмовский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0,71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1,07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Тетюшский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1,36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1,47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00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Наб.Челны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157,07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155,92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Тукаевский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4,34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3,75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00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Нижнекамский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77,20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65,50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Тюлячинский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0,15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0,18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00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Новошешминский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0,54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0,51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Черемшанский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0,39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0,35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00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Нурлатский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7,31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6,90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Чистопольский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13,34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14,12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00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Пестречинский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0,75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0,89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Ютазинский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3,60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3,02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00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Р-Слободский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0,73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0,64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Итого по РТ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704,78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576,80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5D9"/>
                    </a:solidFill>
                  </a:tcPr>
                </a:tc>
              </a:tr>
            </a:tbl>
          </a:graphicData>
        </a:graphic>
      </p:graphicFrame>
      <p:pic>
        <p:nvPicPr>
          <p:cNvPr id="16386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ABFF1C9-AD57-4201-A4AD-C6D7FA413502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12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42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358146"/>
              </p:ext>
            </p:extLst>
          </p:nvPr>
        </p:nvGraphicFramePr>
        <p:xfrm>
          <a:off x="179512" y="1268760"/>
          <a:ext cx="8712970" cy="3960440"/>
        </p:xfrm>
        <a:graphic>
          <a:graphicData uri="http://schemas.openxmlformats.org/drawingml/2006/table">
            <a:tbl>
              <a:tblPr/>
              <a:tblGrid>
                <a:gridCol w="1512168"/>
                <a:gridCol w="1736736"/>
                <a:gridCol w="1359608"/>
                <a:gridCol w="1512168"/>
                <a:gridCol w="1224136"/>
                <a:gridCol w="1368154"/>
              </a:tblGrid>
              <a:tr h="100158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Управляющие организации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Акты сверки представили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%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772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УК</a:t>
                      </a: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ТСЖ, ЖСК</a:t>
                      </a: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УК</a:t>
                      </a: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ТСЖ, ЖСК</a:t>
                      </a: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УК</a:t>
                      </a: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ТСЖ, ЖСК</a:t>
                      </a: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4556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178</a:t>
                      </a: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876</a:t>
                      </a: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125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134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15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4556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Итого: 1 054</a:t>
                      </a: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Итого: 259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Итого: 25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47664" y="188640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Оформление актов сверки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9513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ABFF1C9-AD57-4201-A4AD-C6D7FA413502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13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075848"/>
              </p:ext>
            </p:extLst>
          </p:nvPr>
        </p:nvGraphicFramePr>
        <p:xfrm>
          <a:off x="251519" y="115888"/>
          <a:ext cx="8640068" cy="6404383"/>
        </p:xfrm>
        <a:graphic>
          <a:graphicData uri="http://schemas.openxmlformats.org/drawingml/2006/table">
            <a:tbl>
              <a:tblPr/>
              <a:tblGrid>
                <a:gridCol w="1728192"/>
                <a:gridCol w="1296145"/>
                <a:gridCol w="1224135"/>
                <a:gridCol w="1944216"/>
                <a:gridCol w="1296144"/>
                <a:gridCol w="1151236"/>
              </a:tblGrid>
              <a:tr h="532095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Количество представленных кадастровых паспортов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00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Кол-во паспортов всего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Представлено, шт.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Кол-во паспортов всего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Представлено, шт.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</a:tr>
              <a:tr h="4274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Агрызский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78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Верхнеуслонский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22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9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4274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Азнакаевский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145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128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Высокогорский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86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4274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Аксубаевский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25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Дрожжановский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22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3300"/>
                    </a:solidFill>
                  </a:tcPr>
                </a:tc>
              </a:tr>
              <a:tr h="4274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Актанышский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29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Елабужский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155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132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4274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Алексеевский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45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Заинский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127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124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4274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Алькеевский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13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Зеленодольский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204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4274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Альметьевский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244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143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г. Казань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928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374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4093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Апастовский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19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К-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Устьинский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46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4274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Арский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55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Кайбицкий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3300"/>
                    </a:solidFill>
                  </a:tcPr>
                </a:tc>
              </a:tr>
              <a:tr h="4274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Бавлинский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69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Кукморский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55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48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4274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Балтасинский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22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Лаишевский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113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00B050"/>
                    </a:solidFill>
                  </a:tcPr>
                </a:tc>
              </a:tr>
              <a:tr h="4274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Бугульминский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272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Лениногорский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228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195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37297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Буинский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77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Мамадышский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79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pic>
        <p:nvPicPr>
          <p:cNvPr id="10242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C24E7DCC-623F-491A-B4FF-24E4B883CA91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14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121902"/>
              </p:ext>
            </p:extLst>
          </p:nvPr>
        </p:nvGraphicFramePr>
        <p:xfrm>
          <a:off x="250825" y="115888"/>
          <a:ext cx="8640763" cy="604941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016919"/>
                <a:gridCol w="1152128"/>
                <a:gridCol w="1296144"/>
                <a:gridCol w="1728192"/>
                <a:gridCol w="1296144"/>
                <a:gridCol w="1151236"/>
              </a:tblGrid>
              <a:tr h="585132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Количество представленных кадастровых паспортов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83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Кол-во паспортов всего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Представлено, шт.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Кол-во паспортов всего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Представлено, шт.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</a:tr>
              <a:tr h="4700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Менделеевский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85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Сабинский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70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4700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Мензелинский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77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13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Сармановский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85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4700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Муслюмовский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28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Спасский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37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36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4700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Наб.Челны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786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662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Тетюшский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29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4700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Нижнекамский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510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494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Тукаевский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194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60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4700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Новошешминский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32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Тюлячинский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4700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Нурлатский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75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Черемшанский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29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3300"/>
                    </a:solidFill>
                  </a:tcPr>
                </a:tc>
              </a:tr>
              <a:tr h="4700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Пестречинский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46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Чистопольский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146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4700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Р-Слободский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44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Ютазинский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82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685412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Итого по РТ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5 598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3 371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355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Группа 3"/>
          <p:cNvGrpSpPr>
            <a:grpSpLocks/>
          </p:cNvGrpSpPr>
          <p:nvPr/>
        </p:nvGrpSpPr>
        <p:grpSpPr bwMode="auto">
          <a:xfrm>
            <a:off x="134938" y="3390900"/>
            <a:ext cx="4568825" cy="3343275"/>
            <a:chOff x="485386" y="2304970"/>
            <a:chExt cx="8133192" cy="2254148"/>
          </a:xfrm>
        </p:grpSpPr>
        <p:pic>
          <p:nvPicPr>
            <p:cNvPr id="2081" name="Изображение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545" b="44702"/>
            <a:stretch>
              <a:fillRect/>
            </a:stretch>
          </p:blipFill>
          <p:spPr bwMode="auto">
            <a:xfrm>
              <a:off x="512763" y="2304970"/>
              <a:ext cx="8091487" cy="1920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2" name="Изображение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545" b="44702"/>
            <a:stretch>
              <a:fillRect/>
            </a:stretch>
          </p:blipFill>
          <p:spPr bwMode="auto">
            <a:xfrm rot="10800000">
              <a:off x="498702" y="2638770"/>
              <a:ext cx="8091487" cy="1920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3" name="Изображение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3" t="31496" r="97847" b="44702"/>
            <a:stretch>
              <a:fillRect/>
            </a:stretch>
          </p:blipFill>
          <p:spPr bwMode="auto">
            <a:xfrm>
              <a:off x="485386" y="2450521"/>
              <a:ext cx="205199" cy="1628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4" name="Изображение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3" t="31496" r="97847" b="44702"/>
            <a:stretch>
              <a:fillRect/>
            </a:stretch>
          </p:blipFill>
          <p:spPr bwMode="auto">
            <a:xfrm rot="10800000">
              <a:off x="8413379" y="2800616"/>
              <a:ext cx="205199" cy="1628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612555" y="2373472"/>
              <a:ext cx="7901461" cy="20786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051" name="TextBox 16"/>
          <p:cNvSpPr txBox="1">
            <a:spLocks noChangeArrowheads="1"/>
          </p:cNvSpPr>
          <p:nvPr/>
        </p:nvSpPr>
        <p:spPr bwMode="auto">
          <a:xfrm>
            <a:off x="517525" y="173038"/>
            <a:ext cx="8086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kumimoji="0" lang="ru-RU" sz="1600" b="1">
                <a:solidFill>
                  <a:srgbClr val="595959"/>
                </a:solidFill>
                <a:latin typeface="Verdana" pitchFamily="34" charset="0"/>
              </a:rPr>
              <a:t>Общая схема работы Интернет-сервиса</a:t>
            </a:r>
          </a:p>
          <a:p>
            <a:pPr algn="ctr" eaLnBrk="1" hangingPunct="1"/>
            <a:r>
              <a:rPr kumimoji="0" lang="ru-RU" sz="1600" b="1">
                <a:solidFill>
                  <a:srgbClr val="595959"/>
                </a:solidFill>
                <a:latin typeface="Verdana" pitchFamily="34" charset="0"/>
              </a:rPr>
              <a:t>КАДРОВЫЙ УЧЕТ ПРЕДПРИЯТИЙ СФЕРЫ ЖКХ</a:t>
            </a:r>
          </a:p>
        </p:txBody>
      </p:sp>
      <p:pic>
        <p:nvPicPr>
          <p:cNvPr id="2052" name="Изображение 2" descr="Databa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3" y="1400175"/>
            <a:ext cx="10795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Изображение 13" descr="Databas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4548188"/>
            <a:ext cx="62071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Изображение 6" descr="Картинка.jpg"/>
          <p:cNvPicPr>
            <a:picLocks noChangeAspect="1"/>
          </p:cNvPicPr>
          <p:nvPr/>
        </p:nvPicPr>
        <p:blipFill rotWithShape="1">
          <a:blip r:embed="rId5">
            <a:extLst/>
          </a:blip>
          <a:srcRect l="4274" r="4879" b="6493"/>
          <a:stretch/>
        </p:blipFill>
        <p:spPr>
          <a:xfrm>
            <a:off x="4957608" y="1099078"/>
            <a:ext cx="2349672" cy="1813852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</p:pic>
      <p:sp>
        <p:nvSpPr>
          <p:cNvPr id="9" name="Двойная стрелка влево/вправо 8"/>
          <p:cNvSpPr>
            <a:spLocks noChangeArrowheads="1"/>
          </p:cNvSpPr>
          <p:nvPr/>
        </p:nvSpPr>
        <p:spPr bwMode="auto">
          <a:xfrm>
            <a:off x="1758950" y="1749425"/>
            <a:ext cx="995363" cy="339725"/>
          </a:xfrm>
          <a:prstGeom prst="leftRightArrow">
            <a:avLst>
              <a:gd name="adj1" fmla="val 50000"/>
              <a:gd name="adj2" fmla="val 50066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4" name="Двойная стрелка влево/вправо 23"/>
          <p:cNvSpPr>
            <a:spLocks noChangeArrowheads="1"/>
          </p:cNvSpPr>
          <p:nvPr/>
        </p:nvSpPr>
        <p:spPr bwMode="auto">
          <a:xfrm rot="-5400000">
            <a:off x="7671594" y="3740944"/>
            <a:ext cx="912813" cy="339725"/>
          </a:xfrm>
          <a:prstGeom prst="leftRightArrow">
            <a:avLst>
              <a:gd name="adj1" fmla="val 50000"/>
              <a:gd name="adj2" fmla="val 50056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grpSp>
        <p:nvGrpSpPr>
          <p:cNvPr id="2057" name="Группа 26"/>
          <p:cNvGrpSpPr>
            <a:grpSpLocks/>
          </p:cNvGrpSpPr>
          <p:nvPr/>
        </p:nvGrpSpPr>
        <p:grpSpPr bwMode="auto">
          <a:xfrm>
            <a:off x="7872413" y="3665538"/>
            <a:ext cx="514350" cy="488950"/>
            <a:chOff x="5121387" y="1869538"/>
            <a:chExt cx="514064" cy="488113"/>
          </a:xfrm>
        </p:grpSpPr>
        <p:pic>
          <p:nvPicPr>
            <p:cNvPr id="28" name="Изображение 27" descr="CD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121387" y="1869538"/>
              <a:ext cx="514064" cy="488113"/>
            </a:xfrm>
            <a:prstGeom prst="rect">
              <a:avLst/>
            </a:prstGeom>
            <a:effectLst>
              <a:glow rad="101600">
                <a:schemeClr val="bg1">
                  <a:alpha val="40000"/>
                </a:schemeClr>
              </a:glow>
            </a:effectLst>
          </p:spPr>
        </p:pic>
        <p:pic>
          <p:nvPicPr>
            <p:cNvPr id="2080" name="Изображение 28" descr="FlashDisk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9323" y="1900751"/>
              <a:ext cx="441228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8" name="Группа 32"/>
          <p:cNvGrpSpPr>
            <a:grpSpLocks noChangeAspect="1"/>
          </p:cNvGrpSpPr>
          <p:nvPr/>
        </p:nvGrpSpPr>
        <p:grpSpPr bwMode="auto">
          <a:xfrm>
            <a:off x="6486525" y="6362700"/>
            <a:ext cx="352425" cy="336550"/>
            <a:chOff x="5121387" y="1869538"/>
            <a:chExt cx="514064" cy="488113"/>
          </a:xfrm>
        </p:grpSpPr>
        <p:pic>
          <p:nvPicPr>
            <p:cNvPr id="34" name="Изображение 33" descr="CD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121387" y="1869538"/>
              <a:ext cx="514064" cy="488113"/>
            </a:xfrm>
            <a:prstGeom prst="rect">
              <a:avLst/>
            </a:prstGeom>
            <a:effectLst>
              <a:glow rad="101600">
                <a:schemeClr val="bg1">
                  <a:alpha val="40000"/>
                </a:schemeClr>
              </a:glow>
            </a:effectLst>
          </p:spPr>
        </p:pic>
        <p:pic>
          <p:nvPicPr>
            <p:cNvPr id="2078" name="Изображение 34" descr="FlashDisk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9323" y="1900751"/>
              <a:ext cx="441228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9" name="TextBox 16"/>
          <p:cNvSpPr txBox="1">
            <a:spLocks noChangeArrowheads="1"/>
          </p:cNvSpPr>
          <p:nvPr/>
        </p:nvSpPr>
        <p:spPr bwMode="auto">
          <a:xfrm>
            <a:off x="6838950" y="6399213"/>
            <a:ext cx="22526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kumimoji="0" lang="en-US" sz="900">
                <a:solidFill>
                  <a:schemeClr val="bg1"/>
                </a:solidFill>
                <a:latin typeface="Verdana" pitchFamily="34" charset="0"/>
              </a:rPr>
              <a:t>Offline </a:t>
            </a:r>
            <a:r>
              <a:rPr kumimoji="0" lang="ru-RU" sz="900">
                <a:solidFill>
                  <a:schemeClr val="bg1"/>
                </a:solidFill>
                <a:latin typeface="Verdana" pitchFamily="34" charset="0"/>
              </a:rPr>
              <a:t>передача данных (</a:t>
            </a:r>
            <a:r>
              <a:rPr kumimoji="0" lang="en-US" sz="900">
                <a:solidFill>
                  <a:schemeClr val="bg1"/>
                </a:solidFill>
                <a:latin typeface="Verdana" pitchFamily="34" charset="0"/>
              </a:rPr>
              <a:t>USB,CD)</a:t>
            </a:r>
            <a:endParaRPr kumimoji="0" lang="ru-RU" sz="9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60" name="TextBox 16"/>
          <p:cNvSpPr txBox="1">
            <a:spLocks noChangeArrowheads="1"/>
          </p:cNvSpPr>
          <p:nvPr/>
        </p:nvSpPr>
        <p:spPr bwMode="auto">
          <a:xfrm>
            <a:off x="7137400" y="5183188"/>
            <a:ext cx="1965325" cy="646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kumimoji="0" lang="ru-RU" sz="1200" b="1" dirty="0">
                <a:solidFill>
                  <a:srgbClr val="595959"/>
                </a:solidFill>
                <a:latin typeface="Verdana" pitchFamily="34" charset="0"/>
              </a:rPr>
              <a:t>Внутренняя система кадрового учета (1С)</a:t>
            </a:r>
          </a:p>
        </p:txBody>
      </p:sp>
      <p:sp>
        <p:nvSpPr>
          <p:cNvPr id="51" name="TextBox 16"/>
          <p:cNvSpPr txBox="1">
            <a:spLocks noChangeArrowheads="1"/>
          </p:cNvSpPr>
          <p:nvPr/>
        </p:nvSpPr>
        <p:spPr bwMode="auto">
          <a:xfrm>
            <a:off x="1971488" y="2577003"/>
            <a:ext cx="3066164" cy="58477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defRPr/>
            </a:pPr>
            <a:r>
              <a:rPr kumimoji="0" lang="ru-RU" sz="1600" b="1" dirty="0" smtClean="0">
                <a:solidFill>
                  <a:srgbClr val="595959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Verdana" charset="0"/>
              </a:rPr>
              <a:t>Интернет-сервис</a:t>
            </a:r>
          </a:p>
          <a:p>
            <a:pPr algn="ctr" eaLnBrk="1" hangingPunct="1">
              <a:defRPr/>
            </a:pPr>
            <a:r>
              <a:rPr kumimoji="0" lang="ru-RU" sz="1600" b="1" dirty="0" smtClean="0">
                <a:solidFill>
                  <a:srgbClr val="595959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Verdana" charset="0"/>
              </a:rPr>
              <a:t>«Кадровый потенциал»</a:t>
            </a:r>
          </a:p>
        </p:txBody>
      </p:sp>
      <p:sp>
        <p:nvSpPr>
          <p:cNvPr id="52" name="Двойная стрелка влево/вправо 51"/>
          <p:cNvSpPr>
            <a:spLocks noChangeArrowheads="1"/>
          </p:cNvSpPr>
          <p:nvPr/>
        </p:nvSpPr>
        <p:spPr bwMode="auto">
          <a:xfrm>
            <a:off x="4205288" y="1749425"/>
            <a:ext cx="871537" cy="339725"/>
          </a:xfrm>
          <a:prstGeom prst="leftRightArrow">
            <a:avLst>
              <a:gd name="adj1" fmla="val 50000"/>
              <a:gd name="adj2" fmla="val 50061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63" name="Изображение 24" descr="BusinessPerson-Male1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88" y="2803525"/>
            <a:ext cx="54768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Изображение 2048" descr="BusinessPerson-Female2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25" y="2371725"/>
            <a:ext cx="5254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5" name="TextBox 16"/>
          <p:cNvSpPr txBox="1">
            <a:spLocks noChangeArrowheads="1"/>
          </p:cNvSpPr>
          <p:nvPr/>
        </p:nvSpPr>
        <p:spPr bwMode="auto">
          <a:xfrm>
            <a:off x="4643438" y="3392488"/>
            <a:ext cx="1455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kumimoji="0" lang="ru-RU" sz="1200" b="1">
                <a:solidFill>
                  <a:srgbClr val="595959"/>
                </a:solidFill>
                <a:latin typeface="Verdana" pitchFamily="34" charset="0"/>
              </a:rPr>
              <a:t>Вышестоящие</a:t>
            </a:r>
          </a:p>
          <a:p>
            <a:pPr algn="ctr" eaLnBrk="1" hangingPunct="1"/>
            <a:r>
              <a:rPr kumimoji="0" lang="ru-RU" sz="1200" b="1">
                <a:solidFill>
                  <a:srgbClr val="595959"/>
                </a:solidFill>
                <a:latin typeface="Verdana" pitchFamily="34" charset="0"/>
              </a:rPr>
              <a:t>органы</a:t>
            </a:r>
          </a:p>
        </p:txBody>
      </p:sp>
      <p:sp>
        <p:nvSpPr>
          <p:cNvPr id="2066" name="TextBox 16"/>
          <p:cNvSpPr txBox="1">
            <a:spLocks noChangeArrowheads="1"/>
          </p:cNvSpPr>
          <p:nvPr/>
        </p:nvSpPr>
        <p:spPr bwMode="auto">
          <a:xfrm>
            <a:off x="7204075" y="2298700"/>
            <a:ext cx="19351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kumimoji="0" lang="ru-RU" sz="1200" b="1">
                <a:solidFill>
                  <a:srgbClr val="595959"/>
                </a:solidFill>
                <a:latin typeface="Verdana" pitchFamily="34" charset="0"/>
              </a:rPr>
              <a:t>Организации</a:t>
            </a:r>
          </a:p>
          <a:p>
            <a:pPr algn="ctr" eaLnBrk="1" hangingPunct="1"/>
            <a:r>
              <a:rPr kumimoji="0" lang="ru-RU" sz="1200" b="1">
                <a:solidFill>
                  <a:srgbClr val="595959"/>
                </a:solidFill>
                <a:latin typeface="Verdana" pitchFamily="34" charset="0"/>
              </a:rPr>
              <a:t>(Упр.организации,</a:t>
            </a:r>
          </a:p>
          <a:p>
            <a:pPr algn="ctr" eaLnBrk="1" hangingPunct="1"/>
            <a:r>
              <a:rPr kumimoji="0" lang="ru-RU" sz="1200" b="1">
                <a:solidFill>
                  <a:srgbClr val="595959"/>
                </a:solidFill>
                <a:latin typeface="Verdana" pitchFamily="34" charset="0"/>
              </a:rPr>
              <a:t>Подрядчики,</a:t>
            </a:r>
          </a:p>
          <a:p>
            <a:pPr algn="ctr" eaLnBrk="1" hangingPunct="1"/>
            <a:r>
              <a:rPr kumimoji="0" lang="ru-RU" sz="1200" b="1">
                <a:solidFill>
                  <a:srgbClr val="595959"/>
                </a:solidFill>
                <a:latin typeface="Verdana" pitchFamily="34" charset="0"/>
              </a:rPr>
              <a:t>Обслуживающие</a:t>
            </a:r>
          </a:p>
          <a:p>
            <a:pPr algn="ctr" eaLnBrk="1" hangingPunct="1"/>
            <a:r>
              <a:rPr kumimoji="0" lang="ru-RU" sz="1200" b="1">
                <a:solidFill>
                  <a:srgbClr val="595959"/>
                </a:solidFill>
                <a:latin typeface="Verdana" pitchFamily="34" charset="0"/>
              </a:rPr>
              <a:t>организации и т.п.)</a:t>
            </a:r>
          </a:p>
        </p:txBody>
      </p:sp>
      <p:grpSp>
        <p:nvGrpSpPr>
          <p:cNvPr id="2067" name="Группа 11"/>
          <p:cNvGrpSpPr>
            <a:grpSpLocks/>
          </p:cNvGrpSpPr>
          <p:nvPr/>
        </p:nvGrpSpPr>
        <p:grpSpPr bwMode="auto">
          <a:xfrm>
            <a:off x="7581900" y="1322388"/>
            <a:ext cx="995363" cy="1006475"/>
            <a:chOff x="7230384" y="3431130"/>
            <a:chExt cx="996309" cy="1006795"/>
          </a:xfrm>
        </p:grpSpPr>
        <p:pic>
          <p:nvPicPr>
            <p:cNvPr id="2074" name="Изображение 2" descr="ConstructionWorker2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0384" y="3548991"/>
              <a:ext cx="538979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5" name="Изображение 3" descr="Artist-Female1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4486" y="3431130"/>
              <a:ext cx="502207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6" name="Изображение 4" descr="BusinessPerson-Male3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3081" y="3717925"/>
              <a:ext cx="533333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8" name="TextBox 16"/>
          <p:cNvSpPr txBox="1">
            <a:spLocks noChangeArrowheads="1"/>
          </p:cNvSpPr>
          <p:nvPr/>
        </p:nvSpPr>
        <p:spPr bwMode="auto">
          <a:xfrm>
            <a:off x="6165850" y="3089275"/>
            <a:ext cx="11191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kumimoji="0" lang="ru-RU" sz="1200" b="1">
                <a:solidFill>
                  <a:srgbClr val="595959"/>
                </a:solidFill>
                <a:latin typeface="Verdana" pitchFamily="34" charset="0"/>
              </a:rPr>
              <a:t>Учебные</a:t>
            </a:r>
          </a:p>
          <a:p>
            <a:pPr algn="ctr" eaLnBrk="1" hangingPunct="1"/>
            <a:r>
              <a:rPr kumimoji="0" lang="ru-RU" sz="1200" b="1">
                <a:solidFill>
                  <a:srgbClr val="595959"/>
                </a:solidFill>
                <a:latin typeface="Verdana" pitchFamily="34" charset="0"/>
              </a:rPr>
              <a:t>заведения</a:t>
            </a:r>
          </a:p>
        </p:txBody>
      </p:sp>
      <p:pic>
        <p:nvPicPr>
          <p:cNvPr id="2069" name="Изображение 5" descr="BusinessPerson-Male6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600200"/>
            <a:ext cx="508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0" name="TextBox 16"/>
          <p:cNvSpPr txBox="1">
            <a:spLocks noChangeArrowheads="1"/>
          </p:cNvSpPr>
          <p:nvPr/>
        </p:nvSpPr>
        <p:spPr bwMode="auto">
          <a:xfrm>
            <a:off x="598488" y="2419350"/>
            <a:ext cx="9620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kumimoji="0" lang="ru-RU" sz="1200" b="1">
                <a:solidFill>
                  <a:srgbClr val="595959"/>
                </a:solidFill>
                <a:latin typeface="Verdana" pitchFamily="34" charset="0"/>
              </a:rPr>
              <a:t>СРО РНП</a:t>
            </a:r>
          </a:p>
        </p:txBody>
      </p:sp>
      <p:pic>
        <p:nvPicPr>
          <p:cNvPr id="2071" name="Изображение 9" descr="Computer-Laptop-Silver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1746250"/>
            <a:ext cx="7937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Двойная стрелка влево/вправо 58"/>
          <p:cNvSpPr>
            <a:spLocks noChangeArrowheads="1"/>
          </p:cNvSpPr>
          <p:nvPr/>
        </p:nvSpPr>
        <p:spPr bwMode="auto">
          <a:xfrm>
            <a:off x="6678613" y="1673225"/>
            <a:ext cx="842962" cy="339725"/>
          </a:xfrm>
          <a:prstGeom prst="leftRightArrow">
            <a:avLst>
              <a:gd name="adj1" fmla="val 50000"/>
              <a:gd name="adj2" fmla="val 50063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073" name="TextBox 16"/>
          <p:cNvSpPr txBox="1">
            <a:spLocks noChangeArrowheads="1"/>
          </p:cNvSpPr>
          <p:nvPr/>
        </p:nvSpPr>
        <p:spPr bwMode="auto">
          <a:xfrm>
            <a:off x="260350" y="3529013"/>
            <a:ext cx="4284663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Font typeface="Wingdings" pitchFamily="2" charset="2"/>
              <a:buChar char="ü"/>
            </a:pPr>
            <a:r>
              <a:rPr kumimoji="0" lang="ru-RU" sz="1200" b="1" dirty="0">
                <a:solidFill>
                  <a:srgbClr val="595959"/>
                </a:solidFill>
                <a:latin typeface="Verdana" pitchFamily="34" charset="0"/>
              </a:rPr>
              <a:t>Подсистема сбора и обработка данных о кадровом потенциале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ü"/>
            </a:pPr>
            <a:r>
              <a:rPr kumimoji="0" lang="ru-RU" sz="1200" b="1" dirty="0">
                <a:solidFill>
                  <a:srgbClr val="595959"/>
                </a:solidFill>
                <a:latin typeface="Verdana" pitchFamily="34" charset="0"/>
              </a:rPr>
              <a:t>Реестр открытых вакансий (план потребности в кадрах, активные вакансий)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ü"/>
            </a:pPr>
            <a:r>
              <a:rPr kumimoji="0" lang="ru-RU" sz="1200" b="1" dirty="0">
                <a:solidFill>
                  <a:srgbClr val="595959"/>
                </a:solidFill>
                <a:latin typeface="Verdana" pitchFamily="34" charset="0"/>
              </a:rPr>
              <a:t>Реестр предприятий сферы ЖКХ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ü"/>
            </a:pPr>
            <a:r>
              <a:rPr kumimoji="0" lang="ru-RU" sz="1200" b="1" dirty="0">
                <a:solidFill>
                  <a:srgbClr val="595959"/>
                </a:solidFill>
                <a:latin typeface="Verdana" pitchFamily="34" charset="0"/>
              </a:rPr>
              <a:t>Реестра учебных заведений 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ü"/>
            </a:pPr>
            <a:r>
              <a:rPr kumimoji="0" lang="ru-RU" sz="1200" b="1" dirty="0">
                <a:solidFill>
                  <a:srgbClr val="595959"/>
                </a:solidFill>
                <a:latin typeface="Verdana" pitchFamily="34" charset="0"/>
              </a:rPr>
              <a:t>Подсистема обеспечения планирования обучения, повышения квалификации и аттестации специалистов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ü"/>
            </a:pPr>
            <a:r>
              <a:rPr kumimoji="0" lang="ru-RU" sz="1200" b="1" dirty="0">
                <a:solidFill>
                  <a:srgbClr val="595959"/>
                </a:solidFill>
                <a:latin typeface="Verdana" pitchFamily="34" charset="0"/>
              </a:rPr>
              <a:t>Подсистема учета истории обучения и повышения квалификации  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ü"/>
            </a:pPr>
            <a:r>
              <a:rPr kumimoji="0" lang="ru-RU" sz="1200" b="1" dirty="0">
                <a:solidFill>
                  <a:srgbClr val="595959"/>
                </a:solidFill>
                <a:latin typeface="Verdana" pitchFamily="34" charset="0"/>
              </a:rPr>
              <a:t>Подсистема обеспечения информационного взаимодействия с системой кадрового учета </a:t>
            </a:r>
          </a:p>
        </p:txBody>
      </p:sp>
    </p:spTree>
    <p:extLst>
      <p:ext uri="{BB962C8B-B14F-4D97-AF65-F5344CB8AC3E}">
        <p14:creationId xmlns:p14="http://schemas.microsoft.com/office/powerpoint/2010/main" val="30030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6"/>
          <p:cNvSpPr txBox="1">
            <a:spLocks noChangeArrowheads="1"/>
          </p:cNvSpPr>
          <p:nvPr/>
        </p:nvSpPr>
        <p:spPr bwMode="auto">
          <a:xfrm>
            <a:off x="823913" y="342900"/>
            <a:ext cx="80502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kumimoji="0" lang="ru-RU" sz="2000" b="1" dirty="0">
                <a:solidFill>
                  <a:srgbClr val="0000FF"/>
                </a:solidFill>
                <a:latin typeface="Verdana" pitchFamily="34" charset="0"/>
              </a:rPr>
              <a:t>Информация о работе МО в интернет-сервисе </a:t>
            </a:r>
          </a:p>
          <a:p>
            <a:pPr algn="ctr" eaLnBrk="1" hangingPunct="1"/>
            <a:r>
              <a:rPr kumimoji="0" lang="ru-RU" sz="2000" b="1" dirty="0">
                <a:solidFill>
                  <a:srgbClr val="0000FF"/>
                </a:solidFill>
                <a:latin typeface="Verdana" pitchFamily="34" charset="0"/>
              </a:rPr>
              <a:t>«Кадровый учет предприятий ЖКХ»</a:t>
            </a:r>
            <a:endParaRPr kumimoji="0" lang="en-US" sz="2000" b="1" dirty="0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3075" name="Прямоугольник 1"/>
          <p:cNvSpPr>
            <a:spLocks noChangeArrowheads="1"/>
          </p:cNvSpPr>
          <p:nvPr/>
        </p:nvSpPr>
        <p:spPr bwMode="auto">
          <a:xfrm>
            <a:off x="196850" y="1238250"/>
            <a:ext cx="8799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kumimoji="0" lang="ru-RU" sz="1400" b="1">
                <a:latin typeface="Verdana" pitchFamily="34" charset="0"/>
              </a:rPr>
              <a:t>По состоянию на  10 мая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32895"/>
              </p:ext>
            </p:extLst>
          </p:nvPr>
        </p:nvGraphicFramePr>
        <p:xfrm>
          <a:off x="0" y="1546225"/>
          <a:ext cx="9144000" cy="4808537"/>
        </p:xfrm>
        <a:graphic>
          <a:graphicData uri="http://schemas.openxmlformats.org/drawingml/2006/table">
            <a:tbl>
              <a:tblPr/>
              <a:tblGrid>
                <a:gridCol w="7477570"/>
                <a:gridCol w="1666430"/>
              </a:tblGrid>
              <a:tr h="77310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Показатели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Значение</a:t>
                      </a:r>
                    </a:p>
                  </a:txBody>
                  <a:tcPr anchor="ctr" horzOverflow="overflow">
                    <a:lnL>
                      <a:noFill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3477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Количество зарегистрированных МО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anchor="ctr" horzOverflow="overflow">
                    <a:lnL>
                      <a:noFill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3600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Количество зарегистрированных организаций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404</a:t>
                      </a:r>
                    </a:p>
                  </a:txBody>
                  <a:tcPr anchor="ctr" horzOverflow="overflow">
                    <a:lnL>
                      <a:noFill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7190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Количество сотрудников, чел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16 905</a:t>
                      </a:r>
                    </a:p>
                  </a:txBody>
                  <a:tcPr anchor="ctr" horzOverflow="overflow">
                    <a:lnL>
                      <a:noFill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3630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Количество сотрудников, по которым информация внесена полностью, чел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10 226</a:t>
                      </a:r>
                    </a:p>
                  </a:txBody>
                  <a:tcPr anchor="ctr" horzOverflow="overflow">
                    <a:lnL>
                      <a:noFill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564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Количество сотрудников, которые имеют  дополнительное образование или прошли курсы переподготовки, чел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366</a:t>
                      </a:r>
                    </a:p>
                  </a:txBody>
                  <a:tcPr anchor="ctr" horzOverflow="overflow">
                    <a:lnL>
                      <a:noFill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C24E7DCC-623F-491A-B4FF-24E4B883CA91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16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Object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925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0" y="1625600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/>
            <a:endParaRPr kumimoji="0" lang="ru-RU" b="1">
              <a:solidFill>
                <a:schemeClr val="tx2"/>
              </a:solidFill>
              <a:latin typeface="Verdana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kumimoji="0" lang="ru-RU" b="1">
              <a:solidFill>
                <a:schemeClr val="tx2"/>
              </a:solidFill>
              <a:latin typeface="Verdana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kumimoji="0" lang="ru-RU" b="1">
              <a:solidFill>
                <a:schemeClr val="tx2"/>
              </a:solidFill>
              <a:latin typeface="Verdana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kumimoji="0" lang="ru-RU" b="1">
              <a:solidFill>
                <a:schemeClr val="tx2"/>
              </a:solidFill>
              <a:latin typeface="Verdana" pitchFamily="34" charset="0"/>
            </a:endParaRPr>
          </a:p>
          <a:p>
            <a:pPr marL="285750" indent="-285750" algn="ctr"/>
            <a:endParaRPr kumimoji="0" lang="ru-RU" b="1">
              <a:solidFill>
                <a:schemeClr val="tx2"/>
              </a:solidFill>
              <a:latin typeface="Verdana" pitchFamily="34" charset="0"/>
            </a:endParaRPr>
          </a:p>
          <a:p>
            <a:pPr marL="285750" indent="-285750" algn="ctr"/>
            <a:endParaRPr kumimoji="0" lang="ru-RU" b="1">
              <a:solidFill>
                <a:schemeClr val="tx2"/>
              </a:solidFill>
              <a:latin typeface="Verdana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kumimoji="0" lang="ru-RU" b="1">
              <a:solidFill>
                <a:srgbClr val="595959"/>
              </a:solidFill>
              <a:latin typeface="Verdana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kumimoji="0" lang="ru-RU" b="1">
              <a:solidFill>
                <a:srgbClr val="7030A0"/>
              </a:solidFill>
              <a:latin typeface="Verdana" pitchFamily="34" charset="0"/>
            </a:endParaRPr>
          </a:p>
        </p:txBody>
      </p:sp>
      <p:sp>
        <p:nvSpPr>
          <p:cNvPr id="4099" name="TextBox 16"/>
          <p:cNvSpPr txBox="1">
            <a:spLocks noChangeArrowheads="1"/>
          </p:cNvSpPr>
          <p:nvPr/>
        </p:nvSpPr>
        <p:spPr bwMode="auto">
          <a:xfrm>
            <a:off x="823913" y="155575"/>
            <a:ext cx="8050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kumimoji="0" lang="ru-RU" b="1">
                <a:latin typeface="Verdana" pitchFamily="34" charset="0"/>
              </a:rPr>
              <a:t>Информация о кадровом составе ЖКХ, чел.</a:t>
            </a:r>
            <a:endParaRPr kumimoji="0" lang="en-US" b="1">
              <a:latin typeface="Verdana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890213"/>
              </p:ext>
            </p:extLst>
          </p:nvPr>
        </p:nvGraphicFramePr>
        <p:xfrm>
          <a:off x="72008" y="801689"/>
          <a:ext cx="8964488" cy="5475725"/>
        </p:xfrm>
        <a:graphic>
          <a:graphicData uri="http://schemas.openxmlformats.org/drawingml/2006/table">
            <a:tbl>
              <a:tblPr/>
              <a:tblGrid>
                <a:gridCol w="1625330"/>
                <a:gridCol w="1424262"/>
                <a:gridCol w="1234376"/>
                <a:gridCol w="1944216"/>
                <a:gridCol w="1800200"/>
                <a:gridCol w="936104"/>
              </a:tblGrid>
              <a:tr h="8273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Arial"/>
                        </a:rPr>
                        <a:t>Район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Arial"/>
                        </a:rPr>
                        <a:t>Кол-во сотрудников по данным МО всего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Arial"/>
                        </a:rPr>
                        <a:t>Специалисты в </a:t>
                      </a:r>
                      <a:r>
                        <a:rPr lang="ru-RU" sz="1200" b="1" i="0" u="none" strike="noStrike" dirty="0" err="1">
                          <a:latin typeface="Arial"/>
                        </a:rPr>
                        <a:t>системе,чел</a:t>
                      </a:r>
                      <a:r>
                        <a:rPr lang="ru-RU" sz="1200" b="1" i="0" u="none" strike="noStrike" dirty="0">
                          <a:latin typeface="Arial"/>
                        </a:rPr>
                        <a:t>.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Arial"/>
                        </a:rPr>
                        <a:t>Кол-во сотрудников в системе с полной информацией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Arial"/>
                        </a:rPr>
                        <a:t>Кол-во сотрудников, имеющих доп. образование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Arial"/>
                        </a:rPr>
                        <a:t>%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2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err="1">
                          <a:latin typeface="Arial" pitchFamily="34" charset="0"/>
                          <a:cs typeface="Arial" pitchFamily="34" charset="0"/>
                        </a:rPr>
                        <a:t>Агрызский</a:t>
                      </a:r>
                      <a:endParaRPr lang="ru-RU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1 700</a:t>
                      </a:r>
                      <a:endParaRPr lang="ru-RU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1 577</a:t>
                      </a:r>
                      <a:endParaRPr lang="ru-RU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106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2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err="1">
                          <a:latin typeface="Arial" pitchFamily="34" charset="0"/>
                          <a:cs typeface="Arial" pitchFamily="34" charset="0"/>
                        </a:rPr>
                        <a:t>Азнакаевский</a:t>
                      </a:r>
                      <a:endParaRPr lang="ru-RU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510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289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215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2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Аксубаевский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2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Актанышский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2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Алексеевский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287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2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Алькеевский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2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Альметьевский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2 050</a:t>
                      </a:r>
                      <a:endParaRPr lang="ru-RU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1 054</a:t>
                      </a:r>
                      <a:endParaRPr lang="ru-RU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501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2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Апастовский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2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Арский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214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2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Атнинский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ru-RU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2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Бавлинский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420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372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376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2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Балтасинский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197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2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Бугульминский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1 130</a:t>
                      </a:r>
                      <a:endParaRPr lang="ru-RU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172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148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2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Буинский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253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201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2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Верхнеуслонский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102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2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Высокогорский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241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127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2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Дрожжановский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96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2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Елабужский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1 600</a:t>
                      </a:r>
                      <a:endParaRPr lang="ru-RU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1 077</a:t>
                      </a:r>
                      <a:endParaRPr lang="ru-RU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859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2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Заинский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2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Зеленодольский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1500</a:t>
                      </a:r>
                      <a:endParaRPr lang="ru-RU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2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Казань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16 300</a:t>
                      </a:r>
                      <a:endParaRPr lang="ru-RU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1 077</a:t>
                      </a:r>
                      <a:endParaRPr lang="ru-RU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latin typeface="Arial" pitchFamily="34" charset="0"/>
                          <a:cs typeface="Arial" pitchFamily="34" charset="0"/>
                        </a:rPr>
                        <a:t>799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7993" marR="252000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C24E7DCC-623F-491A-B4FF-24E4B883CA91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17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Object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071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0" y="1625600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/>
            <a:endParaRPr kumimoji="0" lang="ru-RU" b="1">
              <a:solidFill>
                <a:schemeClr val="tx2"/>
              </a:solidFill>
              <a:latin typeface="Verdana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kumimoji="0" lang="ru-RU" b="1">
              <a:solidFill>
                <a:schemeClr val="tx2"/>
              </a:solidFill>
              <a:latin typeface="Verdana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kumimoji="0" lang="ru-RU" b="1">
              <a:solidFill>
                <a:schemeClr val="tx2"/>
              </a:solidFill>
              <a:latin typeface="Verdana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kumimoji="0" lang="ru-RU" b="1">
              <a:solidFill>
                <a:schemeClr val="tx2"/>
              </a:solidFill>
              <a:latin typeface="Verdana" pitchFamily="34" charset="0"/>
            </a:endParaRPr>
          </a:p>
          <a:p>
            <a:pPr marL="285750" indent="-285750" algn="ctr"/>
            <a:endParaRPr kumimoji="0" lang="ru-RU" b="1">
              <a:solidFill>
                <a:schemeClr val="tx2"/>
              </a:solidFill>
              <a:latin typeface="Verdana" pitchFamily="34" charset="0"/>
            </a:endParaRPr>
          </a:p>
          <a:p>
            <a:pPr marL="285750" indent="-285750" algn="ctr"/>
            <a:endParaRPr kumimoji="0" lang="ru-RU" b="1">
              <a:solidFill>
                <a:schemeClr val="tx2"/>
              </a:solidFill>
              <a:latin typeface="Verdana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kumimoji="0" lang="ru-RU" b="1">
              <a:solidFill>
                <a:srgbClr val="595959"/>
              </a:solidFill>
              <a:latin typeface="Verdana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kumimoji="0" lang="ru-RU" b="1">
              <a:solidFill>
                <a:srgbClr val="7030A0"/>
              </a:solidFill>
              <a:latin typeface="Verdana" pitchFamily="34" charset="0"/>
            </a:endParaRPr>
          </a:p>
        </p:txBody>
      </p:sp>
      <p:sp>
        <p:nvSpPr>
          <p:cNvPr id="5123" name="TextBox 16"/>
          <p:cNvSpPr txBox="1">
            <a:spLocks noChangeArrowheads="1"/>
          </p:cNvSpPr>
          <p:nvPr/>
        </p:nvSpPr>
        <p:spPr bwMode="auto">
          <a:xfrm>
            <a:off x="823913" y="155575"/>
            <a:ext cx="8050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kumimoji="0" lang="ru-RU" b="1">
                <a:latin typeface="Verdana" pitchFamily="34" charset="0"/>
              </a:rPr>
              <a:t>Информация о кадровом составе ЖКХ, чел.</a:t>
            </a:r>
            <a:endParaRPr kumimoji="0" lang="en-US" b="1">
              <a:latin typeface="Verdana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193846"/>
              </p:ext>
            </p:extLst>
          </p:nvPr>
        </p:nvGraphicFramePr>
        <p:xfrm>
          <a:off x="108521" y="838200"/>
          <a:ext cx="8999983" cy="5584521"/>
        </p:xfrm>
        <a:graphic>
          <a:graphicData uri="http://schemas.openxmlformats.org/drawingml/2006/table">
            <a:tbl>
              <a:tblPr/>
              <a:tblGrid>
                <a:gridCol w="1767405"/>
                <a:gridCol w="1759970"/>
                <a:gridCol w="1501824"/>
                <a:gridCol w="1499617"/>
                <a:gridCol w="1391047"/>
                <a:gridCol w="1080120"/>
              </a:tblGrid>
              <a:tr h="6906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Arial"/>
                        </a:rPr>
                        <a:t>Район</a:t>
                      </a:r>
                    </a:p>
                  </a:txBody>
                  <a:tcPr marL="7500" marR="75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Arial"/>
                        </a:rPr>
                        <a:t>Кол-во работников ЖКХ по данным МО всего</a:t>
                      </a:r>
                    </a:p>
                  </a:txBody>
                  <a:tcPr marL="7500" marR="75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Arial"/>
                        </a:rPr>
                        <a:t>Занесено в системе</a:t>
                      </a:r>
                    </a:p>
                  </a:txBody>
                  <a:tcPr marL="7500" marR="75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Arial"/>
                        </a:rPr>
                        <a:t>из них с полной информацией</a:t>
                      </a:r>
                    </a:p>
                  </a:txBody>
                  <a:tcPr marL="7500" marR="75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Arial"/>
                        </a:rPr>
                        <a:t>из них имеющих доп. образование</a:t>
                      </a:r>
                    </a:p>
                  </a:txBody>
                  <a:tcPr marL="7500" marR="75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Arial"/>
                        </a:rPr>
                        <a:t>%</a:t>
                      </a:r>
                    </a:p>
                  </a:txBody>
                  <a:tcPr marL="7500" marR="75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86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err="1">
                          <a:latin typeface="Arial" pitchFamily="34" charset="0"/>
                          <a:cs typeface="Arial" pitchFamily="34" charset="0"/>
                        </a:rPr>
                        <a:t>Кайбицкий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00" marR="75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К-</a:t>
                      </a:r>
                      <a:r>
                        <a:rPr lang="ru-RU" sz="1200" b="1" i="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Устьинский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00" marR="75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123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77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86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Кукморский</a:t>
                      </a:r>
                    </a:p>
                  </a:txBody>
                  <a:tcPr marL="7500" marR="75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225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243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191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86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Лаишевский</a:t>
                      </a:r>
                    </a:p>
                  </a:txBody>
                  <a:tcPr marL="7500" marR="75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150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86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Лениногорский</a:t>
                      </a:r>
                    </a:p>
                  </a:txBody>
                  <a:tcPr marL="7500" marR="75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600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130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123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86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Мамадышский</a:t>
                      </a:r>
                    </a:p>
                  </a:txBody>
                  <a:tcPr marL="7500" marR="75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112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86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Менделеевский</a:t>
                      </a:r>
                    </a:p>
                  </a:txBody>
                  <a:tcPr marL="7500" marR="75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86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Мензелинский</a:t>
                      </a:r>
                    </a:p>
                  </a:txBody>
                  <a:tcPr marL="7500" marR="75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86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Муслюмовский</a:t>
                      </a:r>
                    </a:p>
                  </a:txBody>
                  <a:tcPr marL="7500" marR="75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49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Наб. </a:t>
                      </a:r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Челны</a:t>
                      </a:r>
                    </a:p>
                  </a:txBody>
                  <a:tcPr marL="7500" marR="75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10 300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5 426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3 193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86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Нижнекамский</a:t>
                      </a:r>
                    </a:p>
                  </a:txBody>
                  <a:tcPr marL="7500" marR="75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4 680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3 407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1 810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86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Новошешминский</a:t>
                      </a:r>
                    </a:p>
                  </a:txBody>
                  <a:tcPr marL="7500" marR="75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86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Нурлатский</a:t>
                      </a:r>
                    </a:p>
                  </a:txBody>
                  <a:tcPr marL="7500" marR="75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816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365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381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86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Пестречинский</a:t>
                      </a:r>
                    </a:p>
                  </a:txBody>
                  <a:tcPr marL="7500" marR="75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7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Р-Слободской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00" marR="75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108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86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Сабинский</a:t>
                      </a:r>
                    </a:p>
                  </a:txBody>
                  <a:tcPr marL="7500" marR="75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156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122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140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86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Сармановский</a:t>
                      </a:r>
                    </a:p>
                  </a:txBody>
                  <a:tcPr marL="7500" marR="75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230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86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Спасский</a:t>
                      </a:r>
                    </a:p>
                  </a:txBody>
                  <a:tcPr marL="7500" marR="75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123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86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Тетюшский</a:t>
                      </a:r>
                    </a:p>
                  </a:txBody>
                  <a:tcPr marL="7500" marR="75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215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86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Тукаевский</a:t>
                      </a:r>
                    </a:p>
                  </a:txBody>
                  <a:tcPr marL="7500" marR="75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98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86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Тюлячинский</a:t>
                      </a:r>
                    </a:p>
                  </a:txBody>
                  <a:tcPr marL="7500" marR="75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86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Черемшанский</a:t>
                      </a:r>
                    </a:p>
                  </a:txBody>
                  <a:tcPr marL="7500" marR="75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98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86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err="1">
                          <a:latin typeface="Arial" pitchFamily="34" charset="0"/>
                          <a:cs typeface="Arial" pitchFamily="34" charset="0"/>
                        </a:rPr>
                        <a:t>Чистопольский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00" marR="75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730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86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Ютазинский</a:t>
                      </a:r>
                    </a:p>
                  </a:txBody>
                  <a:tcPr marL="7500" marR="75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400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322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273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86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ИТОГО:</a:t>
                      </a:r>
                    </a:p>
                  </a:txBody>
                  <a:tcPr marL="7500" marR="75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46 893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16 905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10 226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366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7500" marR="360000" marT="7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C24E7DCC-623F-491A-B4FF-24E4B883CA91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18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Object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554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0" y="692696"/>
            <a:ext cx="9144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tabLst>
                <a:tab pos="4638675" algn="l"/>
              </a:tabLst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Срок разработки и утверждения МО</a:t>
            </a:r>
          </a:p>
          <a:p>
            <a:pPr algn="ctr" eaLnBrk="0" hangingPunct="0">
              <a:tabLst>
                <a:tab pos="4638675" algn="l"/>
              </a:tabLst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4638675" algn="l"/>
              </a:tabLst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Муниципальных целевых Программ по подготовке, переподготовке и повышению квалификации кадров в сфере жилищно-коммунального хозяйства на 2012-2016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algn="ctr" eaLnBrk="0" hangingPunct="0">
              <a:tabLst>
                <a:tab pos="4638675" algn="l"/>
              </a:tabLst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4638675" algn="l"/>
              </a:tabLst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18 мая 2012 г.</a:t>
            </a:r>
          </a:p>
          <a:p>
            <a:pPr algn="just" eaLnBrk="0" hangingPunct="0">
              <a:tabLst>
                <a:tab pos="4638675" algn="l"/>
              </a:tabLst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C24E7DCC-623F-491A-B4FF-24E4B883CA91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19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Object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907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B2D17EEC-BAEE-4F04-A235-C763C46645DE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ltGray">
          <a:xfrm>
            <a:off x="827286" y="508610"/>
            <a:ext cx="77771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Отставание по видам работ от графиков более чем на 20% </a:t>
            </a:r>
            <a:endParaRPr lang="ru-RU" sz="2000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026971"/>
              </p:ext>
            </p:extLst>
          </p:nvPr>
        </p:nvGraphicFramePr>
        <p:xfrm>
          <a:off x="323528" y="1399671"/>
          <a:ext cx="8424936" cy="3181457"/>
        </p:xfrm>
        <a:graphic>
          <a:graphicData uri="http://schemas.openxmlformats.org/drawingml/2006/table">
            <a:tbl>
              <a:tblPr/>
              <a:tblGrid>
                <a:gridCol w="504056"/>
                <a:gridCol w="3888432"/>
                <a:gridCol w="2088232"/>
                <a:gridCol w="1944216"/>
              </a:tblGrid>
              <a:tr h="19956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п/п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Кол-во домов по Программе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Кол-во домов с отставанием от графиков более чем на 20%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1857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89999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Верхнеуслонский</a:t>
                      </a:r>
                    </a:p>
                  </a:txBody>
                  <a:tcPr marL="10800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44000" marR="144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44000" marR="144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29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ABFF1C9-AD57-4201-A4AD-C6D7FA413502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20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686711"/>
              </p:ext>
            </p:extLst>
          </p:nvPr>
        </p:nvGraphicFramePr>
        <p:xfrm>
          <a:off x="161936" y="548680"/>
          <a:ext cx="8802552" cy="5986371"/>
        </p:xfrm>
        <a:graphic>
          <a:graphicData uri="http://schemas.openxmlformats.org/drawingml/2006/table">
            <a:tbl>
              <a:tblPr/>
              <a:tblGrid>
                <a:gridCol w="1737590"/>
                <a:gridCol w="606242"/>
                <a:gridCol w="680255"/>
                <a:gridCol w="680255"/>
                <a:gridCol w="606534"/>
                <a:gridCol w="1722236"/>
                <a:gridCol w="822949"/>
                <a:gridCol w="680255"/>
                <a:gridCol w="680255"/>
                <a:gridCol w="585981"/>
              </a:tblGrid>
              <a:tr h="481777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Информация о выполнении Программы  установки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2-х  контурных котлов (ПКМ РТ от 21.05.№397)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3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Кол-во квартир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по </a:t>
                      </a:r>
                      <a:r>
                        <a:rPr kumimoji="0" lang="ru-RU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прог-рамме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Фасадный газо-провод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Внутр</a:t>
                      </a: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Газоснаб-жение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Отоп-ление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Кол-во квартир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по </a:t>
                      </a:r>
                      <a:r>
                        <a:rPr kumimoji="0" lang="ru-RU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прог-рамме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Фасадный газо-провод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Внутр</a:t>
                      </a: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Газоснаб-жение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Отоп-ление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5D9"/>
                    </a:solidFill>
                  </a:tcPr>
                </a:tc>
              </a:tr>
              <a:tr h="3217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Агрызский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250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123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157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Кукморский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96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96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96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16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</a:tr>
              <a:tr h="3217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Азнакаевский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12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Лениногорский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772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196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166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7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Аксубаевский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15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Новошешминский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24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17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Алексеевский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860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673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377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Пестречинский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</a:tr>
              <a:tr h="3217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Альметьевский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50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Р-</a:t>
                      </a: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Слободский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384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228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176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7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Балтасинский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Сабинский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376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189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17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Бугульминский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258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102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Сармановский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662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319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402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7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Верхнеуслонский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121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22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Спасский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54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781">
                <a:tc>
                  <a:txBody>
                    <a:bodyPr/>
                    <a:lstStyle/>
                    <a:p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Высокогорский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136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Тетюшский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</a:tr>
              <a:tr h="3217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Елабужский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139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Тюлячинский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14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</a:tr>
              <a:tr h="3217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Заинский</a:t>
                      </a:r>
                      <a:endParaRPr lang="ru-RU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Чистопольский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514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352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267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1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Зеленодольский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76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Ютазинский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201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381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К-Устьинский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ИТОГО: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5 039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2 416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1 959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138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8131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Динамика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за 2 недели</a:t>
                      </a: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+309</a:t>
                      </a: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15%</a:t>
                      </a: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+455</a:t>
                      </a: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30%</a:t>
                      </a: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+138</a:t>
                      </a: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</a:tr>
            </a:tbl>
          </a:graphicData>
        </a:graphic>
      </p:graphicFrame>
      <p:pic>
        <p:nvPicPr>
          <p:cNvPr id="4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086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ABFF1C9-AD57-4201-A4AD-C6D7FA413502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21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495297"/>
              </p:ext>
            </p:extLst>
          </p:nvPr>
        </p:nvGraphicFramePr>
        <p:xfrm>
          <a:off x="107502" y="189788"/>
          <a:ext cx="8928994" cy="6211011"/>
        </p:xfrm>
        <a:graphic>
          <a:graphicData uri="http://schemas.openxmlformats.org/drawingml/2006/table">
            <a:tbl>
              <a:tblPr/>
              <a:tblGrid>
                <a:gridCol w="1763359"/>
                <a:gridCol w="692105"/>
                <a:gridCol w="613866"/>
                <a:gridCol w="690599"/>
                <a:gridCol w="615817"/>
                <a:gridCol w="1805162"/>
                <a:gridCol w="659854"/>
                <a:gridCol w="711649"/>
                <a:gridCol w="652287"/>
                <a:gridCol w="724296"/>
              </a:tblGrid>
              <a:tr h="535595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Информация о выполнении Программы  установки 2-х  контурных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котлов в части сбора заявлений (ПКМ РТ от 21.05.№397)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51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Кол-во квартир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по </a:t>
                      </a:r>
                      <a:r>
                        <a:rPr kumimoji="0" lang="ru-RU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прог-рамме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Кол-во от </a:t>
                      </a:r>
                      <a:r>
                        <a:rPr kumimoji="0" lang="ru-RU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насе-ления</a:t>
                      </a: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заяв-лений</a:t>
                      </a: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% сбора </a:t>
                      </a:r>
                      <a:r>
                        <a:rPr kumimoji="0" lang="ru-RU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заявле</a:t>
                      </a: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ний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Выдано </a:t>
                      </a:r>
                      <a:r>
                        <a:rPr kumimoji="0" lang="ru-RU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дого</a:t>
                      </a: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-воров для </a:t>
                      </a:r>
                      <a:r>
                        <a:rPr kumimoji="0" lang="ru-RU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заклю-чения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Кол-во квартир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по </a:t>
                      </a:r>
                      <a:r>
                        <a:rPr kumimoji="0" lang="ru-RU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прог-рамме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Кол-во от населения заявлений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% сбора </a:t>
                      </a:r>
                      <a:r>
                        <a:rPr kumimoji="0" lang="ru-RU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заявле</a:t>
                      </a: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ний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Выдано </a:t>
                      </a:r>
                      <a:r>
                        <a:rPr kumimoji="0" lang="ru-RU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дого</a:t>
                      </a: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-воров для </a:t>
                      </a:r>
                      <a:r>
                        <a:rPr kumimoji="0" lang="ru-RU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заклю-чения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5D9"/>
                    </a:solidFill>
                  </a:tcPr>
                </a:tc>
              </a:tr>
              <a:tr h="31232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Агрызский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250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138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Кукморский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96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95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99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</a:tr>
              <a:tr h="31232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Азнакаевский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12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Лениногорский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772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395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51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32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32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Аксубаевский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15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Новошешминский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24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1232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Алексеевский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860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686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348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Пестречинский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</a:tr>
              <a:tr h="31232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Альметьевский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50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Р-</a:t>
                      </a: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Слободский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384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95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32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Балтасинский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Сабинский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376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376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</a:tr>
              <a:tr h="2991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Бугульминский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258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234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91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102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Сармановский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662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619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94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619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</a:tr>
              <a:tr h="31232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Верхнеуслонский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121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62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Спасский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54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</a:tr>
              <a:tr h="312321">
                <a:tc>
                  <a:txBody>
                    <a:bodyPr/>
                    <a:lstStyle/>
                    <a:p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Высокогорский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136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136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Тетюшский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</a:tr>
              <a:tr h="31232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Елабужский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139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Тюлячинский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14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3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Заинский</a:t>
                      </a:r>
                      <a:endParaRPr lang="ru-RU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86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Чистопольский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514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473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92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</a:tr>
              <a:tr h="31557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Зеленодольский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76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Ютазинский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201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52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К-Устьинский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ИТОГО: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5 039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3 518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1 205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6710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Динамика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За 2 недели</a:t>
                      </a: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+469</a:t>
                      </a: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15,4%</a:t>
                      </a: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+9%</a:t>
                      </a: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+1 205</a:t>
                      </a: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</a:tr>
            </a:tbl>
          </a:graphicData>
        </a:graphic>
      </p:graphicFrame>
      <p:pic>
        <p:nvPicPr>
          <p:cNvPr id="4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856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624C1441-BEAD-42C9-B0AA-C29EA8A33348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22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992917"/>
            <a:ext cx="79312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00FF"/>
                </a:solidFill>
              </a:rPr>
              <a:t>Приступили </a:t>
            </a:r>
            <a:r>
              <a:rPr lang="ru-RU" sz="3200" dirty="0">
                <a:solidFill>
                  <a:srgbClr val="0000FF"/>
                </a:solidFill>
              </a:rPr>
              <a:t>к работам </a:t>
            </a:r>
            <a:endParaRPr lang="ru-RU" sz="3200" dirty="0" smtClean="0">
              <a:solidFill>
                <a:srgbClr val="0000FF"/>
              </a:solidFill>
            </a:endParaRPr>
          </a:p>
          <a:p>
            <a:r>
              <a:rPr lang="ru-RU" sz="3200" dirty="0" smtClean="0"/>
              <a:t> </a:t>
            </a:r>
          </a:p>
          <a:p>
            <a:pPr lvl="6"/>
            <a:r>
              <a:rPr lang="ru-RU" sz="3200" dirty="0" smtClean="0">
                <a:solidFill>
                  <a:srgbClr val="339933"/>
                </a:solidFill>
              </a:rPr>
              <a:t>Арский, </a:t>
            </a:r>
          </a:p>
          <a:p>
            <a:pPr lvl="6"/>
            <a:r>
              <a:rPr lang="ru-RU" sz="3200" dirty="0" err="1" smtClean="0">
                <a:solidFill>
                  <a:srgbClr val="339933"/>
                </a:solidFill>
              </a:rPr>
              <a:t>Атнинский</a:t>
            </a:r>
            <a:r>
              <a:rPr lang="ru-RU" sz="3200" dirty="0" smtClean="0">
                <a:solidFill>
                  <a:srgbClr val="339933"/>
                </a:solidFill>
              </a:rPr>
              <a:t>, </a:t>
            </a:r>
          </a:p>
          <a:p>
            <a:pPr lvl="6"/>
            <a:r>
              <a:rPr lang="ru-RU" sz="3200" dirty="0" err="1" smtClean="0">
                <a:solidFill>
                  <a:srgbClr val="339933"/>
                </a:solidFill>
              </a:rPr>
              <a:t>Азнакаевский</a:t>
            </a:r>
            <a:r>
              <a:rPr lang="ru-RU" sz="3200" dirty="0" smtClean="0">
                <a:solidFill>
                  <a:srgbClr val="339933"/>
                </a:solidFill>
              </a:rPr>
              <a:t>, </a:t>
            </a:r>
          </a:p>
          <a:p>
            <a:pPr lvl="6"/>
            <a:r>
              <a:rPr lang="ru-RU" sz="3200" dirty="0" err="1" smtClean="0">
                <a:solidFill>
                  <a:srgbClr val="339933"/>
                </a:solidFill>
              </a:rPr>
              <a:t>Зеленодольский</a:t>
            </a:r>
            <a:r>
              <a:rPr lang="ru-RU" sz="3200" dirty="0" smtClean="0">
                <a:solidFill>
                  <a:srgbClr val="339933"/>
                </a:solidFill>
              </a:rPr>
              <a:t>, </a:t>
            </a:r>
          </a:p>
          <a:p>
            <a:pPr lvl="6"/>
            <a:r>
              <a:rPr lang="ru-RU" sz="3200" dirty="0" smtClean="0">
                <a:solidFill>
                  <a:srgbClr val="339933"/>
                </a:solidFill>
              </a:rPr>
              <a:t>Лаишевский, </a:t>
            </a:r>
          </a:p>
          <a:p>
            <a:pPr lvl="6"/>
            <a:r>
              <a:rPr lang="ru-RU" sz="3200" dirty="0" smtClean="0">
                <a:solidFill>
                  <a:srgbClr val="339933"/>
                </a:solidFill>
              </a:rPr>
              <a:t>Сабинский, </a:t>
            </a:r>
          </a:p>
          <a:p>
            <a:pPr lvl="6"/>
            <a:r>
              <a:rPr lang="ru-RU" sz="3200" dirty="0" err="1" smtClean="0">
                <a:solidFill>
                  <a:srgbClr val="339933"/>
                </a:solidFill>
              </a:rPr>
              <a:t>Новошешминский</a:t>
            </a:r>
            <a:r>
              <a:rPr lang="ru-RU" sz="3200" dirty="0" smtClean="0">
                <a:solidFill>
                  <a:srgbClr val="33993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0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1042988" y="188913"/>
            <a:ext cx="77057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/>
              <a:t>Программа капитального ремонта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общеобразовательных </a:t>
            </a:r>
            <a:r>
              <a:rPr lang="ru-RU" sz="2000" b="1" dirty="0"/>
              <a:t>учреждений </a:t>
            </a:r>
          </a:p>
          <a:p>
            <a:pPr algn="ctr"/>
            <a:r>
              <a:rPr lang="ru-RU" sz="2000" b="1" dirty="0"/>
              <a:t>Республики Татарстан на 2012 год</a:t>
            </a:r>
          </a:p>
        </p:txBody>
      </p:sp>
      <p:pic>
        <p:nvPicPr>
          <p:cNvPr id="9219" name="Object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597472"/>
              </p:ext>
            </p:extLst>
          </p:nvPr>
        </p:nvGraphicFramePr>
        <p:xfrm>
          <a:off x="467544" y="1289715"/>
          <a:ext cx="8280920" cy="4567684"/>
        </p:xfrm>
        <a:graphic>
          <a:graphicData uri="http://schemas.openxmlformats.org/drawingml/2006/table">
            <a:tbl>
              <a:tblPr/>
              <a:tblGrid>
                <a:gridCol w="559502"/>
                <a:gridCol w="5561178"/>
                <a:gridCol w="2160240"/>
              </a:tblGrid>
              <a:tr h="10273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12" marR="6212" marT="621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12" marR="6212" marT="621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Сумма финансирования, на 2012 г. , тыс.руб.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12" marR="6212" marT="621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119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212" marR="6212" marT="621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24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Капитальный ремонт  муниципальных общеобразовательных школ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24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1 925 358,9 </a:t>
                      </a:r>
                    </a:p>
                  </a:txBody>
                  <a:tcPr marL="0" marR="288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212" marR="6212" marT="621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Капитальный ремонт специальных (коррекционных) общеобразовательных школ и школ-интернатов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24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254 044,4</a:t>
                      </a:r>
                    </a:p>
                    <a:p>
                      <a:pPr algn="r" fontAlgn="ctr"/>
                      <a:endParaRPr kumimoji="0" lang="ru-RU" sz="2400" b="1" i="0" u="none" strike="noStrike" kern="1200" dirty="0" smtClean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288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212" marR="6212" marT="621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Разработка проектно-сметной документации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24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25 000,0 </a:t>
                      </a:r>
                    </a:p>
                  </a:txBody>
                  <a:tcPr marL="0" marR="288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2175"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212" marR="6212" marT="621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dirty="0" smtClean="0">
                          <a:solidFill>
                            <a:srgbClr val="7030A0"/>
                          </a:solidFill>
                          <a:latin typeface="Calibri"/>
                          <a:ea typeface="+mn-ea"/>
                          <a:cs typeface="+mn-cs"/>
                        </a:rPr>
                        <a:t>ИТОГО:  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2400" b="1" i="0" u="none" strike="noStrike" kern="1200" dirty="0" smtClean="0">
                          <a:solidFill>
                            <a:srgbClr val="7030A0"/>
                          </a:solidFill>
                          <a:latin typeface="Calibri"/>
                          <a:ea typeface="+mn-ea"/>
                          <a:cs typeface="+mn-cs"/>
                        </a:rPr>
                        <a:t>2 204 403,3 </a:t>
                      </a:r>
                    </a:p>
                  </a:txBody>
                  <a:tcPr marL="0" marR="288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624C1441-BEAD-42C9-B0AA-C29EA8A33348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23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63888" y="1481138"/>
            <a:ext cx="5122912" cy="4972198"/>
          </a:xfrm>
        </p:spPr>
        <p:txBody>
          <a:bodyPr numCol="1"/>
          <a:lstStyle/>
          <a:p>
            <a:pPr marL="0" indent="0" algn="ctr">
              <a:lnSpc>
                <a:spcPct val="200000"/>
              </a:lnSpc>
              <a:spcBef>
                <a:spcPts val="0"/>
              </a:spcBef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r>
              <a:rPr lang="ru-RU" sz="2800" b="1" dirty="0" err="1" smtClean="0">
                <a:solidFill>
                  <a:srgbClr val="C00000"/>
                </a:solidFill>
              </a:rPr>
              <a:t>Сабинский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r>
              <a:rPr lang="ru-RU" sz="2800" b="1" dirty="0" err="1" smtClean="0">
                <a:solidFill>
                  <a:srgbClr val="C00000"/>
                </a:solidFill>
              </a:rPr>
              <a:t>Черемшанский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endParaRPr lang="ru-RU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МО, не представившие сметы по 6 видам работ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Object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624C1441-BEAD-42C9-B0AA-C29EA8A33348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24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75856" y="1481138"/>
            <a:ext cx="5410944" cy="4525962"/>
          </a:xfrm>
        </p:spPr>
        <p:txBody>
          <a:bodyPr numCol="1"/>
          <a:lstStyle/>
          <a:p>
            <a:pPr>
              <a:lnSpc>
                <a:spcPct val="200000"/>
              </a:lnSpc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  <a:buNone/>
            </a:pPr>
            <a:r>
              <a:rPr lang="ru-RU" sz="2800" b="1" dirty="0" err="1" smtClean="0">
                <a:solidFill>
                  <a:srgbClr val="C00000"/>
                </a:solidFill>
              </a:rPr>
              <a:t>Верхнеуслонский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  <a:buNone/>
            </a:pPr>
            <a:r>
              <a:rPr lang="ru-RU" sz="2800" b="1" dirty="0" err="1" smtClean="0">
                <a:solidFill>
                  <a:srgbClr val="C00000"/>
                </a:solidFill>
              </a:rPr>
              <a:t>Кайбицкий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МО, не предоставившие графики выполнения капитального ремонта объекта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Object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624C1441-BEAD-42C9-B0AA-C29EA8A33348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25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03648" y="1481138"/>
            <a:ext cx="7128792" cy="4900190"/>
          </a:xfrm>
        </p:spPr>
        <p:txBody>
          <a:bodyPr numCol="2"/>
          <a:lstStyle/>
          <a:p>
            <a:pPr>
              <a:lnSpc>
                <a:spcPct val="150000"/>
              </a:lnSpc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dirty="0" err="1" smtClean="0">
                <a:solidFill>
                  <a:srgbClr val="C00000"/>
                </a:solidFill>
              </a:rPr>
              <a:t>Азнакаевский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dirty="0" err="1" smtClean="0">
                <a:solidFill>
                  <a:srgbClr val="C00000"/>
                </a:solidFill>
              </a:rPr>
              <a:t>Алькеевский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dirty="0" err="1" smtClean="0">
                <a:solidFill>
                  <a:srgbClr val="C00000"/>
                </a:solidFill>
              </a:rPr>
              <a:t>Атнинский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dirty="0" err="1" smtClean="0">
                <a:solidFill>
                  <a:srgbClr val="C00000"/>
                </a:solidFill>
              </a:rPr>
              <a:t>Верхнеуслонский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dirty="0" err="1" smtClean="0">
                <a:solidFill>
                  <a:srgbClr val="C00000"/>
                </a:solidFill>
              </a:rPr>
              <a:t>Дрожжановский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dirty="0" err="1" smtClean="0">
                <a:solidFill>
                  <a:srgbClr val="C00000"/>
                </a:solidFill>
              </a:rPr>
              <a:t>Кайбицкий</a:t>
            </a:r>
            <a:endParaRPr lang="ru-RU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dirty="0" smtClean="0">
                <a:solidFill>
                  <a:srgbClr val="C00000"/>
                </a:solidFill>
              </a:rPr>
              <a:t>Рыбно-</a:t>
            </a:r>
            <a:r>
              <a:rPr lang="ru-RU" dirty="0" err="1" smtClean="0">
                <a:solidFill>
                  <a:srgbClr val="C00000"/>
                </a:solidFill>
              </a:rPr>
              <a:t>Слободский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dirty="0" err="1" smtClean="0">
                <a:solidFill>
                  <a:srgbClr val="C00000"/>
                </a:solidFill>
              </a:rPr>
              <a:t>Сабинский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dirty="0" smtClean="0">
                <a:solidFill>
                  <a:srgbClr val="C00000"/>
                </a:solidFill>
              </a:rPr>
              <a:t>Спасский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МО, в которых не начаты работы по проведению ремонта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r>
              <a:rPr lang="ru-RU" sz="14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4</a:t>
            </a:r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55576" y="1340768"/>
            <a:ext cx="8064896" cy="5400600"/>
          </a:xfrm>
        </p:spPr>
        <p:txBody>
          <a:bodyPr numCol="2"/>
          <a:lstStyle/>
          <a:p>
            <a:pPr>
              <a:lnSpc>
                <a:spcPct val="150000"/>
              </a:lnSpc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sz="2400" b="1" dirty="0" err="1" smtClean="0">
                <a:solidFill>
                  <a:srgbClr val="FF0000"/>
                </a:solidFill>
              </a:rPr>
              <a:t>Алькеевский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sz="2400" b="1" dirty="0" err="1" smtClean="0">
                <a:solidFill>
                  <a:srgbClr val="FF0000"/>
                </a:solidFill>
              </a:rPr>
              <a:t>Верхнеуслонский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sz="2400" b="1" dirty="0" err="1" smtClean="0">
                <a:solidFill>
                  <a:srgbClr val="FF0000"/>
                </a:solidFill>
              </a:rPr>
              <a:t>Зеленодольский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г.Казань</a:t>
            </a:r>
          </a:p>
          <a:p>
            <a:pPr>
              <a:lnSpc>
                <a:spcPct val="150000"/>
              </a:lnSpc>
              <a:buNone/>
            </a:pPr>
            <a:r>
              <a:rPr lang="ru-RU" sz="2400" b="1" dirty="0" err="1" smtClean="0">
                <a:solidFill>
                  <a:srgbClr val="FF0000"/>
                </a:solidFill>
              </a:rPr>
              <a:t>Кайбицкий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Камско-</a:t>
            </a:r>
            <a:r>
              <a:rPr lang="ru-RU" sz="2400" b="1" dirty="0" err="1" smtClean="0">
                <a:solidFill>
                  <a:srgbClr val="FF0000"/>
                </a:solidFill>
              </a:rPr>
              <a:t>Устьинский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Менделеевский</a:t>
            </a:r>
          </a:p>
          <a:p>
            <a:pPr>
              <a:lnSpc>
                <a:spcPct val="150000"/>
              </a:lnSpc>
              <a:buNone/>
            </a:pPr>
            <a:r>
              <a:rPr lang="ru-RU" sz="2400" b="1" dirty="0" err="1" smtClean="0">
                <a:solidFill>
                  <a:srgbClr val="FF0000"/>
                </a:solidFill>
              </a:rPr>
              <a:t>Мензелинский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sz="2400" b="1" dirty="0" err="1" smtClean="0">
                <a:solidFill>
                  <a:srgbClr val="FF0000"/>
                </a:solidFill>
              </a:rPr>
              <a:t>Сабинский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sz="2400" b="1" dirty="0" err="1" smtClean="0">
                <a:solidFill>
                  <a:srgbClr val="FF0000"/>
                </a:solidFill>
              </a:rPr>
              <a:t>Черемшанский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dirty="0" smtClean="0">
              <a:solidFill>
                <a:srgbClr val="0000FF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МО, в которых не начато перечисление средств на казначейские счета подрядных организаций</a:t>
            </a:r>
            <a:endParaRPr lang="ru-RU" sz="27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624C1441-BEAD-42C9-B0AA-C29EA8A33348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27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54"/>
          <p:cNvSpPr>
            <a:spLocks noChangeShapeType="1"/>
          </p:cNvSpPr>
          <p:nvPr/>
        </p:nvSpPr>
        <p:spPr bwMode="auto">
          <a:xfrm>
            <a:off x="5921375" y="423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" name="Line 265"/>
          <p:cNvSpPr>
            <a:spLocks noChangeShapeType="1"/>
          </p:cNvSpPr>
          <p:nvPr/>
        </p:nvSpPr>
        <p:spPr bwMode="auto">
          <a:xfrm>
            <a:off x="5921375" y="423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2" name="Line 623"/>
          <p:cNvSpPr>
            <a:spLocks noChangeShapeType="1"/>
          </p:cNvSpPr>
          <p:nvPr/>
        </p:nvSpPr>
        <p:spPr bwMode="auto">
          <a:xfrm>
            <a:off x="5921375" y="423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3" name="Line 634"/>
          <p:cNvSpPr>
            <a:spLocks noChangeShapeType="1"/>
          </p:cNvSpPr>
          <p:nvPr/>
        </p:nvSpPr>
        <p:spPr bwMode="auto">
          <a:xfrm>
            <a:off x="5921375" y="423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4" name="TextBox 19"/>
          <p:cNvSpPr txBox="1">
            <a:spLocks noChangeArrowheads="1"/>
          </p:cNvSpPr>
          <p:nvPr/>
        </p:nvSpPr>
        <p:spPr bwMode="auto">
          <a:xfrm>
            <a:off x="436880" y="166688"/>
            <a:ext cx="84429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Программа «Строительство, капитальный и текущий                                                                      ремонт учреждений здравоохранения «первичной медико-санитарной помощи» в МО РТ на 2012 год</a:t>
            </a:r>
            <a:endParaRPr lang="ru-RU" sz="2000" b="1" dirty="0">
              <a:solidFill>
                <a:srgbClr val="0000FF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563736"/>
              </p:ext>
            </p:extLst>
          </p:nvPr>
        </p:nvGraphicFramePr>
        <p:xfrm>
          <a:off x="539552" y="1268760"/>
          <a:ext cx="8309103" cy="423130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981454"/>
                <a:gridCol w="3327649"/>
              </a:tblGrid>
              <a:tr h="6213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Заказчик-застройщик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ГКУ «ГИСУ РТ» 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068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Проектировщик 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ГУП «ТИГП» 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014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Стоимость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,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млн. руб. 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330,0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014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Количество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объектов, в т.ч.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;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365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014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Новое строительство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52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78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Капитальный и текущий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ремонт для размещения </a:t>
                      </a:r>
                      <a:r>
                        <a:rPr lang="ru-RU" sz="2000" b="1" i="0" u="none" strike="noStrike" baseline="0" dirty="0" err="1" smtClean="0">
                          <a:solidFill>
                            <a:srgbClr val="000000"/>
                          </a:solidFill>
                          <a:latin typeface="Arial Cyr"/>
                        </a:rPr>
                        <a:t>ФАПов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в школах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603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Капитальный и текущий ремонт АПУ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78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Капитальный и текущий ремонт существующих </a:t>
                      </a:r>
                      <a:r>
                        <a:rPr lang="ru-RU" sz="2000" b="1" i="0" u="none" strike="noStrike" dirty="0" err="1" smtClean="0">
                          <a:solidFill>
                            <a:srgbClr val="000000"/>
                          </a:solidFill>
                          <a:latin typeface="Arial Cyr"/>
                        </a:rPr>
                        <a:t>ФАПов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300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9682" name="Object 2"/>
          <p:cNvGraphicFramePr>
            <a:graphicFrameLocks noChangeAspect="1"/>
          </p:cNvGraphicFramePr>
          <p:nvPr/>
        </p:nvGraphicFramePr>
        <p:xfrm>
          <a:off x="0" y="0"/>
          <a:ext cx="825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orelDRAW" r:id="rId4" imgW="6943344" imgH="6943344" progId="">
                  <p:embed/>
                </p:oleObj>
              </mc:Choice>
              <mc:Fallback>
                <p:oleObj name="CorelDRAW" r:id="rId4" imgW="6943344" imgH="69433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255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CF4444C7-5C2C-450B-8967-E9E72D497D24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28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9987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54"/>
          <p:cNvSpPr>
            <a:spLocks noChangeShapeType="1"/>
          </p:cNvSpPr>
          <p:nvPr/>
        </p:nvSpPr>
        <p:spPr bwMode="auto">
          <a:xfrm>
            <a:off x="5921375" y="423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" name="Line 265"/>
          <p:cNvSpPr>
            <a:spLocks noChangeShapeType="1"/>
          </p:cNvSpPr>
          <p:nvPr/>
        </p:nvSpPr>
        <p:spPr bwMode="auto">
          <a:xfrm>
            <a:off x="5921375" y="423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2" name="Line 623"/>
          <p:cNvSpPr>
            <a:spLocks noChangeShapeType="1"/>
          </p:cNvSpPr>
          <p:nvPr/>
        </p:nvSpPr>
        <p:spPr bwMode="auto">
          <a:xfrm>
            <a:off x="5921375" y="423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3" name="Line 634"/>
          <p:cNvSpPr>
            <a:spLocks noChangeShapeType="1"/>
          </p:cNvSpPr>
          <p:nvPr/>
        </p:nvSpPr>
        <p:spPr bwMode="auto">
          <a:xfrm>
            <a:off x="5921375" y="423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4" name="TextBox 19"/>
          <p:cNvSpPr txBox="1">
            <a:spLocks noChangeArrowheads="1"/>
          </p:cNvSpPr>
          <p:nvPr/>
        </p:nvSpPr>
        <p:spPr bwMode="auto">
          <a:xfrm>
            <a:off x="436880" y="166688"/>
            <a:ext cx="84429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FF"/>
                </a:solidFill>
              </a:rPr>
              <a:t>Программа «Строительство фельдшерско-акушерских пунктов» на 2012 год</a:t>
            </a:r>
            <a:endParaRPr lang="ru-RU" sz="2200" b="1" dirty="0">
              <a:solidFill>
                <a:srgbClr val="0000FF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061511"/>
              </p:ext>
            </p:extLst>
          </p:nvPr>
        </p:nvGraphicFramePr>
        <p:xfrm>
          <a:off x="375920" y="1158240"/>
          <a:ext cx="8453119" cy="457501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5067794"/>
                <a:gridCol w="3385325"/>
              </a:tblGrid>
              <a:tr h="11711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Заказчик-застройщик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ГКУ «ГИСУ РТ» 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945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Проектировщик 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ГУП «ТИГП» 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601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Стоимость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,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млн. руб. 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115,4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92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Количество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объектов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52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43362" name="Object 2"/>
          <p:cNvGraphicFramePr>
            <a:graphicFrameLocks noChangeAspect="1"/>
          </p:cNvGraphicFramePr>
          <p:nvPr/>
        </p:nvGraphicFramePr>
        <p:xfrm>
          <a:off x="0" y="0"/>
          <a:ext cx="825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CorelDRAW" r:id="rId4" imgW="6943344" imgH="6943344" progId="">
                  <p:embed/>
                </p:oleObj>
              </mc:Choice>
              <mc:Fallback>
                <p:oleObj name="CorelDRAW" r:id="rId4" imgW="6943344" imgH="69433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255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CF4444C7-5C2C-450B-8967-E9E72D497D24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29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8121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ABFF1C9-AD57-4201-A4AD-C6D7FA413502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247357"/>
              </p:ext>
            </p:extLst>
          </p:nvPr>
        </p:nvGraphicFramePr>
        <p:xfrm>
          <a:off x="250825" y="44624"/>
          <a:ext cx="8640762" cy="6413771"/>
        </p:xfrm>
        <a:graphic>
          <a:graphicData uri="http://schemas.openxmlformats.org/drawingml/2006/table">
            <a:tbl>
              <a:tblPr/>
              <a:tblGrid>
                <a:gridCol w="1512863"/>
                <a:gridCol w="746928"/>
                <a:gridCol w="960180"/>
                <a:gridCol w="960180"/>
                <a:gridCol w="1725200"/>
                <a:gridCol w="936104"/>
                <a:gridCol w="896308"/>
                <a:gridCol w="902999"/>
              </a:tblGrid>
              <a:tr h="54514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Информация об объемах выполненных работ на 10 мая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46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Всего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лимит, млн.руб.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Выполненные объемы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работ,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млн.руб</a:t>
                      </a: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выполненных работ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от лимита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Всего лимит, млн.руб.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Выполненные объемы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работ,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млн.руб</a:t>
                      </a: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% выполненных работ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от лимита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642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Агрызский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24,9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32,77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Буинский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26,1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9,96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38,19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42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Азнакаевский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87,3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33,14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37,93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Верхнеуслонский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6,38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42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Аксубаевский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6,5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52,27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Высокогорский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19,6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9,17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46,77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42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Актанышский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11,0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74,19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г.Казань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1 311,2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472,56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36,04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42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Алексеевский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8,0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3,91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48,56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г.Наб.Челны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1 060,9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389,53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36,72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42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Алькеевский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0,89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38,94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Дрожжановский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83,53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42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Альметьевский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223,5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91,02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40,72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Arial" pitchFamily="34" charset="0"/>
                          <a:cs typeface="Arial" pitchFamily="34" charset="0"/>
                        </a:rPr>
                        <a:t>Елабужский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112,6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23,12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20,54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42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Апастовский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2,3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100,00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Заинский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72,4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25,04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34,58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42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Арский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15,9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9,54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59,78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Зеленодольский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188,0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94,81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50,43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148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Бавлинский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30,2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13,16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43,48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К-</a:t>
                      </a: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Устьинский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7,9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47,69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42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Балтасинский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4,9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3,85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77,21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Кукморский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17,8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23,25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42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Бугульминский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194,18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57,55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29,64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Лаишевский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16,9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7,91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46,96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42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569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54"/>
          <p:cNvSpPr>
            <a:spLocks noChangeShapeType="1"/>
          </p:cNvSpPr>
          <p:nvPr/>
        </p:nvSpPr>
        <p:spPr bwMode="auto">
          <a:xfrm>
            <a:off x="5921375" y="423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" name="Line 265"/>
          <p:cNvSpPr>
            <a:spLocks noChangeShapeType="1"/>
          </p:cNvSpPr>
          <p:nvPr/>
        </p:nvSpPr>
        <p:spPr bwMode="auto">
          <a:xfrm>
            <a:off x="5921375" y="423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2" name="Line 623"/>
          <p:cNvSpPr>
            <a:spLocks noChangeShapeType="1"/>
          </p:cNvSpPr>
          <p:nvPr/>
        </p:nvSpPr>
        <p:spPr bwMode="auto">
          <a:xfrm>
            <a:off x="5921375" y="423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3" name="Line 634"/>
          <p:cNvSpPr>
            <a:spLocks noChangeShapeType="1"/>
          </p:cNvSpPr>
          <p:nvPr/>
        </p:nvSpPr>
        <p:spPr bwMode="auto">
          <a:xfrm>
            <a:off x="5921375" y="423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4" name="TextBox 19"/>
          <p:cNvSpPr txBox="1">
            <a:spLocks noChangeArrowheads="1"/>
          </p:cNvSpPr>
          <p:nvPr/>
        </p:nvSpPr>
        <p:spPr bwMode="auto">
          <a:xfrm>
            <a:off x="436880" y="166688"/>
            <a:ext cx="84429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FF"/>
                </a:solidFill>
              </a:rPr>
              <a:t>Размещение </a:t>
            </a:r>
            <a:r>
              <a:rPr lang="ru-RU" sz="2200" b="1" dirty="0" err="1" smtClean="0">
                <a:solidFill>
                  <a:srgbClr val="0000FF"/>
                </a:solidFill>
              </a:rPr>
              <a:t>ФАПов</a:t>
            </a:r>
            <a:r>
              <a:rPr lang="ru-RU" sz="2200" b="1" dirty="0" smtClean="0">
                <a:solidFill>
                  <a:srgbClr val="0000FF"/>
                </a:solidFill>
              </a:rPr>
              <a:t> в зданиях школ и проведение капитального и текущего ремонта</a:t>
            </a:r>
            <a:endParaRPr lang="ru-RU" sz="2200" b="1" dirty="0">
              <a:solidFill>
                <a:srgbClr val="0000FF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791696"/>
              </p:ext>
            </p:extLst>
          </p:nvPr>
        </p:nvGraphicFramePr>
        <p:xfrm>
          <a:off x="375920" y="944881"/>
          <a:ext cx="8453119" cy="500439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5394960"/>
                <a:gridCol w="3058159"/>
              </a:tblGrid>
              <a:tr h="5090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Заказчик-застройщик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ГКУ «ГИСУ РТ» 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380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Проектировщик 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ГУП «ТИГП» 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19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Стоимость,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млн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. руб. 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3,0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19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Количество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объектов, в т.ч.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: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19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«Старо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Arial Cyr"/>
                        </a:rPr>
                        <a:t>Юрашская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СОШ»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Arial Cyr"/>
                        </a:rPr>
                        <a:t>Елабужского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МО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0,5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19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«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Arial Cyr"/>
                        </a:rPr>
                        <a:t>Егоринская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СОШ»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Arial Cyr"/>
                        </a:rPr>
                        <a:t>Нурлатского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МО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0,5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19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«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Arial Cyr"/>
                        </a:rPr>
                        <a:t>Айбашская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СОШ»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Arial Cyr"/>
                        </a:rPr>
                        <a:t>Высокогорского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МО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0,5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028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«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Arial Cyr"/>
                        </a:rPr>
                        <a:t>Марсовская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СОШ»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Arial Cyr"/>
                        </a:rPr>
                        <a:t>Дрожжановского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МО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0,5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028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«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Arial Cyr"/>
                        </a:rPr>
                        <a:t>Ошторма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Arial Cyr"/>
                        </a:rPr>
                        <a:t>Юмьинская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СОШ»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Arial Cyr"/>
                        </a:rPr>
                        <a:t>Кукморского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МО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0,5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219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«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Arial Cyr"/>
                        </a:rPr>
                        <a:t>Баюковская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СОШ»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Arial Cyr"/>
                        </a:rPr>
                        <a:t>Муслюмовского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МО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0,5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1730" name="Object 2"/>
          <p:cNvGraphicFramePr>
            <a:graphicFrameLocks noChangeAspect="1"/>
          </p:cNvGraphicFramePr>
          <p:nvPr/>
        </p:nvGraphicFramePr>
        <p:xfrm>
          <a:off x="0" y="0"/>
          <a:ext cx="825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CorelDRAW" r:id="rId4" imgW="6943344" imgH="6943344" progId="">
                  <p:embed/>
                </p:oleObj>
              </mc:Choice>
              <mc:Fallback>
                <p:oleObj name="CorelDRAW" r:id="rId4" imgW="6943344" imgH="69433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255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CF4444C7-5C2C-450B-8967-E9E72D497D24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30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8288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54"/>
          <p:cNvSpPr>
            <a:spLocks noChangeShapeType="1"/>
          </p:cNvSpPr>
          <p:nvPr/>
        </p:nvSpPr>
        <p:spPr bwMode="auto">
          <a:xfrm>
            <a:off x="5921375" y="423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" name="Line 265"/>
          <p:cNvSpPr>
            <a:spLocks noChangeShapeType="1"/>
          </p:cNvSpPr>
          <p:nvPr/>
        </p:nvSpPr>
        <p:spPr bwMode="auto">
          <a:xfrm>
            <a:off x="5921375" y="423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2" name="Line 623"/>
          <p:cNvSpPr>
            <a:spLocks noChangeShapeType="1"/>
          </p:cNvSpPr>
          <p:nvPr/>
        </p:nvSpPr>
        <p:spPr bwMode="auto">
          <a:xfrm>
            <a:off x="5921375" y="423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3" name="Line 634"/>
          <p:cNvSpPr>
            <a:spLocks noChangeShapeType="1"/>
          </p:cNvSpPr>
          <p:nvPr/>
        </p:nvSpPr>
        <p:spPr bwMode="auto">
          <a:xfrm>
            <a:off x="5921375" y="423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4" name="TextBox 19"/>
          <p:cNvSpPr txBox="1">
            <a:spLocks noChangeArrowheads="1"/>
          </p:cNvSpPr>
          <p:nvPr/>
        </p:nvSpPr>
        <p:spPr bwMode="auto">
          <a:xfrm>
            <a:off x="436880" y="166688"/>
            <a:ext cx="84429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FF"/>
                </a:solidFill>
              </a:rPr>
              <a:t>Капитальный ремонт амбулаторно-поликлинических учреждений</a:t>
            </a:r>
            <a:endParaRPr lang="ru-RU" sz="2200" b="1" dirty="0">
              <a:solidFill>
                <a:srgbClr val="0000FF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398597"/>
              </p:ext>
            </p:extLst>
          </p:nvPr>
        </p:nvGraphicFramePr>
        <p:xfrm>
          <a:off x="395536" y="908720"/>
          <a:ext cx="8453119" cy="504056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5067794"/>
                <a:gridCol w="3385325"/>
              </a:tblGrid>
              <a:tr h="3585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Заказчик-застройщик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ГКУ «ГИСУ РТ» 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63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Проектировщик 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ГУП «ТИГП» 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80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Стоимость,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млн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. руб. 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161,3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692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Количество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объектов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19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Городская поликлиника №2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в г.Казани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40,2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19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Городская поликлиника №6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в г.Казани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50,0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20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Детская поликлиника №10 в г.Казани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25,0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28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Городская поликлиника №6 в г.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Arial Cyr"/>
                        </a:rPr>
                        <a:t>Наб.Челны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21,1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28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Врачебная амбулатория в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Arial Cyr"/>
                        </a:rPr>
                        <a:t>с.Усады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,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</a:t>
                      </a:r>
                      <a:r>
                        <a:rPr lang="ru-RU" sz="1600" b="1" i="0" u="none" strike="noStrike" baseline="0" dirty="0" err="1" smtClean="0">
                          <a:solidFill>
                            <a:srgbClr val="000000"/>
                          </a:solidFill>
                          <a:latin typeface="Arial Cyr"/>
                        </a:rPr>
                        <a:t>Высокогорского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МО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5,0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28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Врачебная амбулатория в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Arial Cyr"/>
                        </a:rPr>
                        <a:t>с.Нижнее-Вязовые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,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</a:t>
                      </a:r>
                      <a:r>
                        <a:rPr lang="ru-RU" sz="1600" b="1" i="0" u="none" strike="noStrike" baseline="0" dirty="0" err="1" smtClean="0">
                          <a:solidFill>
                            <a:srgbClr val="000000"/>
                          </a:solidFill>
                          <a:latin typeface="Arial Cyr"/>
                        </a:rPr>
                        <a:t>Зеленодольского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МО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15,0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60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Врачебная амбулатория в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Arial Cyr"/>
                        </a:rPr>
                        <a:t>с.Макулова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,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Arial Cyr"/>
                        </a:rPr>
                        <a:t>Верхнеуслонского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МО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5,0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02754" name="Object 2"/>
          <p:cNvGraphicFramePr>
            <a:graphicFrameLocks noChangeAspect="1"/>
          </p:cNvGraphicFramePr>
          <p:nvPr/>
        </p:nvGraphicFramePr>
        <p:xfrm>
          <a:off x="0" y="0"/>
          <a:ext cx="825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CorelDRAW" r:id="rId4" imgW="6943344" imgH="6943344" progId="">
                  <p:embed/>
                </p:oleObj>
              </mc:Choice>
              <mc:Fallback>
                <p:oleObj name="CorelDRAW" r:id="rId4" imgW="6943344" imgH="69433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255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CF4444C7-5C2C-450B-8967-E9E72D497D24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31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9215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54"/>
          <p:cNvSpPr>
            <a:spLocks noChangeShapeType="1"/>
          </p:cNvSpPr>
          <p:nvPr/>
        </p:nvSpPr>
        <p:spPr bwMode="auto">
          <a:xfrm>
            <a:off x="5921375" y="423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" name="Line 265"/>
          <p:cNvSpPr>
            <a:spLocks noChangeShapeType="1"/>
          </p:cNvSpPr>
          <p:nvPr/>
        </p:nvSpPr>
        <p:spPr bwMode="auto">
          <a:xfrm>
            <a:off x="5921375" y="423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2" name="Line 623"/>
          <p:cNvSpPr>
            <a:spLocks noChangeShapeType="1"/>
          </p:cNvSpPr>
          <p:nvPr/>
        </p:nvSpPr>
        <p:spPr bwMode="auto">
          <a:xfrm>
            <a:off x="5921375" y="423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3" name="Line 634"/>
          <p:cNvSpPr>
            <a:spLocks noChangeShapeType="1"/>
          </p:cNvSpPr>
          <p:nvPr/>
        </p:nvSpPr>
        <p:spPr bwMode="auto">
          <a:xfrm>
            <a:off x="5921375" y="423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4" name="TextBox 19"/>
          <p:cNvSpPr txBox="1">
            <a:spLocks noChangeArrowheads="1"/>
          </p:cNvSpPr>
          <p:nvPr/>
        </p:nvSpPr>
        <p:spPr bwMode="auto">
          <a:xfrm>
            <a:off x="436880" y="166688"/>
            <a:ext cx="84429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FF"/>
                </a:solidFill>
              </a:rPr>
              <a:t>Капитальный и текущий ремонт существующих фельдшерско-акушерских пунктов    </a:t>
            </a:r>
            <a:endParaRPr lang="ru-RU" sz="2200" b="1" dirty="0">
              <a:solidFill>
                <a:srgbClr val="0000FF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982010"/>
              </p:ext>
            </p:extLst>
          </p:nvPr>
        </p:nvGraphicFramePr>
        <p:xfrm>
          <a:off x="375920" y="1158239"/>
          <a:ext cx="8453119" cy="4431002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5067794"/>
                <a:gridCol w="3385325"/>
              </a:tblGrid>
              <a:tr h="120302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Заказчик-застройщик 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ГКУ «ГИСУ РТ» 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587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Проектировщик 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ГУП «ТИГП» 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759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Стоимость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, 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млн. руб. 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30,0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9322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Количество 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объектов</a:t>
                      </a:r>
                      <a:r>
                        <a:rPr lang="ru-RU" sz="2400" b="1" i="0" u="none" strike="noStrike" baseline="0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300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03778" name="Object 2"/>
          <p:cNvGraphicFramePr>
            <a:graphicFrameLocks noChangeAspect="1"/>
          </p:cNvGraphicFramePr>
          <p:nvPr/>
        </p:nvGraphicFramePr>
        <p:xfrm>
          <a:off x="0" y="0"/>
          <a:ext cx="825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CorelDRAW" r:id="rId4" imgW="6943344" imgH="6943344" progId="">
                  <p:embed/>
                </p:oleObj>
              </mc:Choice>
              <mc:Fallback>
                <p:oleObj name="CorelDRAW" r:id="rId4" imgW="6943344" imgH="69433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255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CF4444C7-5C2C-450B-8967-E9E72D497D24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32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2695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6" y="404664"/>
            <a:ext cx="8664102" cy="6134252"/>
          </a:xfrm>
          <a:prstGeom prst="rect">
            <a:avLst/>
          </a:prstGeom>
        </p:spPr>
      </p:pic>
      <p:graphicFrame>
        <p:nvGraphicFramePr>
          <p:cNvPr id="229378" name="Object 2"/>
          <p:cNvGraphicFramePr>
            <a:graphicFrameLocks noChangeAspect="1"/>
          </p:cNvGraphicFramePr>
          <p:nvPr/>
        </p:nvGraphicFramePr>
        <p:xfrm>
          <a:off x="0" y="0"/>
          <a:ext cx="825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CorelDRAW" r:id="rId4" imgW="6943344" imgH="6943344" progId="">
                  <p:embed/>
                </p:oleObj>
              </mc:Choice>
              <mc:Fallback>
                <p:oleObj name="CorelDRAW" r:id="rId4" imgW="6943344" imgH="69433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255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CF4444C7-5C2C-450B-8967-E9E72D497D24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33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47508" y="6084788"/>
            <a:ext cx="364497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00FF"/>
                </a:solidFill>
              </a:rPr>
              <a:t>с. </a:t>
            </a:r>
            <a:r>
              <a:rPr lang="ru-RU" b="1" dirty="0" err="1" smtClean="0">
                <a:solidFill>
                  <a:srgbClr val="0000FF"/>
                </a:solidFill>
              </a:rPr>
              <a:t>Митряево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</a:rPr>
              <a:t>Азнакаевский</a:t>
            </a:r>
            <a:r>
              <a:rPr lang="ru-RU" b="1" dirty="0" smtClean="0">
                <a:solidFill>
                  <a:srgbClr val="0000FF"/>
                </a:solidFill>
              </a:rPr>
              <a:t> р-н</a:t>
            </a:r>
            <a:endParaRPr 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85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75" y="331950"/>
            <a:ext cx="8538261" cy="6045155"/>
          </a:xfrm>
          <a:prstGeom prst="rect">
            <a:avLst/>
          </a:prstGeom>
        </p:spPr>
      </p:pic>
      <p:graphicFrame>
        <p:nvGraphicFramePr>
          <p:cNvPr id="231426" name="Object 2"/>
          <p:cNvGraphicFramePr>
            <a:graphicFrameLocks noChangeAspect="1"/>
          </p:cNvGraphicFramePr>
          <p:nvPr/>
        </p:nvGraphicFramePr>
        <p:xfrm>
          <a:off x="0" y="0"/>
          <a:ext cx="825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CorelDRAW" r:id="rId4" imgW="6943344" imgH="6943344" progId="">
                  <p:embed/>
                </p:oleObj>
              </mc:Choice>
              <mc:Fallback>
                <p:oleObj name="CorelDRAW" r:id="rId4" imgW="6943344" imgH="69433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255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CF4444C7-5C2C-450B-8967-E9E72D497D24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34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5939988"/>
            <a:ext cx="364497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00FF"/>
                </a:solidFill>
              </a:rPr>
              <a:t>с. </a:t>
            </a:r>
            <a:r>
              <a:rPr lang="ru-RU" b="1" dirty="0" err="1" smtClean="0">
                <a:solidFill>
                  <a:srgbClr val="0000FF"/>
                </a:solidFill>
              </a:rPr>
              <a:t>Митряево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</a:rPr>
              <a:t>Азнакаевский</a:t>
            </a:r>
            <a:r>
              <a:rPr lang="ru-RU" b="1" dirty="0" smtClean="0">
                <a:solidFill>
                  <a:srgbClr val="0000FF"/>
                </a:solidFill>
              </a:rPr>
              <a:t> р-н</a:t>
            </a:r>
            <a:endParaRPr 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4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C24E7DCC-623F-491A-B4FF-24E4B883CA91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827426"/>
              </p:ext>
            </p:extLst>
          </p:nvPr>
        </p:nvGraphicFramePr>
        <p:xfrm>
          <a:off x="250825" y="115888"/>
          <a:ext cx="8640760" cy="6121422"/>
        </p:xfrm>
        <a:graphic>
          <a:graphicData uri="http://schemas.openxmlformats.org/drawingml/2006/table">
            <a:tbl>
              <a:tblPr/>
              <a:tblGrid>
                <a:gridCol w="1800895"/>
                <a:gridCol w="668677"/>
                <a:gridCol w="1010058"/>
                <a:gridCol w="1010058"/>
                <a:gridCol w="1487671"/>
                <a:gridCol w="869131"/>
                <a:gridCol w="897135"/>
                <a:gridCol w="897135"/>
              </a:tblGrid>
              <a:tr h="60757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Информация об объемах выполненных работ на 10 мая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298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Всего лимит, млн.руб.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Выполненные объемы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работ,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млн.руб</a:t>
                      </a: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выполненных работ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от лимита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Всего лимит, млн.руб.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Выполненные объемы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работ, млн.руб.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% выполненных работ от лимита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8086"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Arial" pitchFamily="34" charset="0"/>
                          <a:cs typeface="Arial" pitchFamily="34" charset="0"/>
                        </a:rPr>
                        <a:t>Лениногорский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35,53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30,51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Сабинский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66,02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808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Мамадышский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37,26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6,58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45,07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Сармановский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40,21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12,68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31,53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8808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Менделеевский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19,73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6,86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18,40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Спасский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64,35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808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Мензелинский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39,13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Тетюшский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37,99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808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Муслюмовский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432,76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27,56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Тукаевский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12,57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42,87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808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Нижнекамский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161,10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37,23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Тюлячинский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87,33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808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Новошешминский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54,51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76,14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Черемшанский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63,53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808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Нурлатский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5,06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26,87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49,30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Чистопольский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90,07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25,54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8808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Пестречинский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63,07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Ютазинский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24,29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8,04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33,10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8808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Р-Слободский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20,11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Итого по РТ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4 356,59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1 602,74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36,79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355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114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ABFF1C9-AD57-4201-A4AD-C6D7FA413502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5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043213"/>
              </p:ext>
            </p:extLst>
          </p:nvPr>
        </p:nvGraphicFramePr>
        <p:xfrm>
          <a:off x="250824" y="172687"/>
          <a:ext cx="8713665" cy="6280649"/>
        </p:xfrm>
        <a:graphic>
          <a:graphicData uri="http://schemas.openxmlformats.org/drawingml/2006/table">
            <a:tbl>
              <a:tblPr/>
              <a:tblGrid>
                <a:gridCol w="1757943"/>
                <a:gridCol w="1025054"/>
                <a:gridCol w="1516675"/>
                <a:gridCol w="1965720"/>
                <a:gridCol w="1080120"/>
                <a:gridCol w="1368153"/>
              </a:tblGrid>
              <a:tr h="288851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Информация об актах выполненных работ на 10 мая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14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Сумма КС-2,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млн. рублей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принятых КС-2 от выполненных работ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Сумма КС-2,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млн. рублей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принятых КС-2 от выполненных работ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881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Азнакаевский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14,01  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42,27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Зеленодольский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4,45  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4,70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881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Аксубаевский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2,15  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63,28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К-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Устьинский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2,35  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62,72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881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Алексеевский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2,40  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61,46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Кукморский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0,03  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0,63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881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Альметьевский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3,71  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4,08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Лаишевский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2,42  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30,61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881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Апастовский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0,85  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36,16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latin typeface="Arial" pitchFamily="34" charset="0"/>
                          <a:cs typeface="Arial" pitchFamily="34" charset="0"/>
                        </a:rPr>
                        <a:t>Лениногорский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12,86  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36,20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881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Бавлинский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1,51  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11,45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Нижнекамский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12,26  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7,61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881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Буинский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3,07  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30,82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Новошешминский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2,09  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74,65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881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г. Казань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121,79  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25,77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Нурлатский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21,74  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80,90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881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г. 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Наб.Челны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78,73  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20,21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Пестречинский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2,81  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88,01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85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Заинский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5,49  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21,92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Сабинский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4,25  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67,72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8819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Итого по РТ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298,97  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18,65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42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48" y="116632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113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ABFF1C9-AD57-4201-A4AD-C6D7FA413502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6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876918"/>
              </p:ext>
            </p:extLst>
          </p:nvPr>
        </p:nvGraphicFramePr>
        <p:xfrm>
          <a:off x="250824" y="364306"/>
          <a:ext cx="8641657" cy="5413898"/>
        </p:xfrm>
        <a:graphic>
          <a:graphicData uri="http://schemas.openxmlformats.org/drawingml/2006/table">
            <a:tbl>
              <a:tblPr/>
              <a:tblGrid>
                <a:gridCol w="3033111"/>
                <a:gridCol w="1818988"/>
                <a:gridCol w="2273735"/>
                <a:gridCol w="1515823"/>
              </a:tblGrid>
              <a:tr h="739697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Перечисление средств Фонда на счета УК и ТСЖ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10 мая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312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Лимит,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млн. руб.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Перечислено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на УК и ТСЖ,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млн. руб.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5D9"/>
                    </a:solidFill>
                  </a:tcPr>
                </a:tc>
              </a:tr>
              <a:tr h="57630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Аксубаевский</a:t>
                      </a: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effectLst/>
                          <a:latin typeface="Arial Cyr"/>
                        </a:rPr>
                        <a:t>0,05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0,00</a:t>
                      </a:r>
                      <a:endParaRPr kumimoji="0"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Cyr"/>
                        <a:ea typeface="+mn-ea"/>
                        <a:cs typeface="+mn-cs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0,00</a:t>
                      </a:r>
                      <a:endParaRPr kumimoji="0"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Cyr"/>
                        <a:ea typeface="+mn-ea"/>
                        <a:cs typeface="+mn-cs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7630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Алькеевский</a:t>
                      </a: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effectLst/>
                          <a:latin typeface="Arial Cyr"/>
                        </a:rPr>
                        <a:t>0,05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0,00</a:t>
                      </a:r>
                      <a:endParaRPr kumimoji="0"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Cyr"/>
                        <a:ea typeface="+mn-ea"/>
                        <a:cs typeface="+mn-cs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0,00</a:t>
                      </a:r>
                      <a:endParaRPr kumimoji="0"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Cyr"/>
                        <a:ea typeface="+mn-ea"/>
                        <a:cs typeface="+mn-cs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7630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Буинский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effectLst/>
                          <a:latin typeface="Arial Cyr"/>
                        </a:rPr>
                        <a:t>0,05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0,01</a:t>
                      </a:r>
                      <a:endParaRPr kumimoji="0"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Cyr"/>
                        <a:ea typeface="+mn-ea"/>
                        <a:cs typeface="+mn-cs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30,00</a:t>
                      </a:r>
                      <a:endParaRPr kumimoji="0"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Cyr"/>
                        <a:ea typeface="+mn-ea"/>
                        <a:cs typeface="+mn-cs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7630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Высокогорский</a:t>
                      </a: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effectLst/>
                          <a:latin typeface="Arial Cyr"/>
                        </a:rPr>
                        <a:t>0,05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0,00</a:t>
                      </a:r>
                      <a:endParaRPr kumimoji="0"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Cyr"/>
                        <a:ea typeface="+mn-ea"/>
                        <a:cs typeface="+mn-cs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0,00</a:t>
                      </a:r>
                      <a:endParaRPr kumimoji="0"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Cyr"/>
                        <a:ea typeface="+mn-ea"/>
                        <a:cs typeface="+mn-cs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7630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Елабужский</a:t>
                      </a: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smtClean="0">
                          <a:effectLst/>
                          <a:latin typeface="Arial Cyr"/>
                        </a:rPr>
                        <a:t>0,05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0,00</a:t>
                      </a:r>
                      <a:endParaRPr kumimoji="0"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Cyr"/>
                        <a:ea typeface="+mn-ea"/>
                        <a:cs typeface="+mn-cs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0,00</a:t>
                      </a:r>
                      <a:endParaRPr kumimoji="0"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Cyr"/>
                        <a:ea typeface="+mn-ea"/>
                        <a:cs typeface="+mn-cs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7630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Сабинский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smtClean="0">
                          <a:effectLst/>
                          <a:latin typeface="Arial Cyr"/>
                        </a:rPr>
                        <a:t>0,05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0,00</a:t>
                      </a:r>
                      <a:endParaRPr kumimoji="0"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Cyr"/>
                        <a:ea typeface="+mn-ea"/>
                        <a:cs typeface="+mn-cs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0,00</a:t>
                      </a:r>
                      <a:endParaRPr kumimoji="0"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Cyr"/>
                        <a:ea typeface="+mn-ea"/>
                        <a:cs typeface="+mn-cs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7630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Черемшанский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effectLst/>
                          <a:latin typeface="Arial Cyr"/>
                        </a:rPr>
                        <a:t>0,05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0,00</a:t>
                      </a:r>
                      <a:endParaRPr kumimoji="0"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Cyr"/>
                        <a:ea typeface="+mn-ea"/>
                        <a:cs typeface="+mn-cs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0,00</a:t>
                      </a:r>
                      <a:endParaRPr kumimoji="0"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Cyr"/>
                        <a:ea typeface="+mn-ea"/>
                        <a:cs typeface="+mn-cs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42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575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ABFF1C9-AD57-4201-A4AD-C6D7FA413502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7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421651"/>
              </p:ext>
            </p:extLst>
          </p:nvPr>
        </p:nvGraphicFramePr>
        <p:xfrm>
          <a:off x="394840" y="260648"/>
          <a:ext cx="8497640" cy="5599052"/>
        </p:xfrm>
        <a:graphic>
          <a:graphicData uri="http://schemas.openxmlformats.org/drawingml/2006/table">
            <a:tbl>
              <a:tblPr/>
              <a:tblGrid>
                <a:gridCol w="2982563"/>
                <a:gridCol w="1788674"/>
                <a:gridCol w="2235842"/>
                <a:gridCol w="1490561"/>
              </a:tblGrid>
              <a:tr h="858864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Перечисление средств республиканского бюджета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 счетов МО на счета УК и ТСЖ на 10 мая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531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30% от лимита,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млн. руб.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Перечислено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на УК и ТСЖ,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млн. руб.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5D9"/>
                    </a:solidFill>
                  </a:tcPr>
                </a:tc>
              </a:tr>
              <a:tr h="6691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Алькеевский</a:t>
                      </a: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effectLst/>
                          <a:latin typeface="Arial Cyr"/>
                        </a:rPr>
                        <a:t>0,02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0,00</a:t>
                      </a:r>
                      <a:endParaRPr kumimoji="0" lang="ru-RU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Cyr"/>
                        <a:ea typeface="+mn-ea"/>
                        <a:cs typeface="+mn-cs"/>
                      </a:endParaRPr>
                    </a:p>
                  </a:txBody>
                  <a:tcPr marL="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800" b="1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0,00</a:t>
                      </a:r>
                      <a:endParaRPr kumimoji="0" lang="ru-RU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Cyr"/>
                        <a:ea typeface="+mn-ea"/>
                        <a:cs typeface="+mn-cs"/>
                      </a:endParaRPr>
                    </a:p>
                  </a:txBody>
                  <a:tcPr marL="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691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Апастовский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effectLst/>
                          <a:latin typeface="Arial Cyr"/>
                        </a:rPr>
                        <a:t>0,19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0,00</a:t>
                      </a:r>
                      <a:endParaRPr kumimoji="0" lang="ru-RU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Cyr"/>
                        <a:ea typeface="+mn-ea"/>
                        <a:cs typeface="+mn-cs"/>
                      </a:endParaRPr>
                    </a:p>
                  </a:txBody>
                  <a:tcPr marL="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800" b="1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0,00</a:t>
                      </a:r>
                      <a:endParaRPr kumimoji="0" lang="ru-RU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Cyr"/>
                        <a:ea typeface="+mn-ea"/>
                        <a:cs typeface="+mn-cs"/>
                      </a:endParaRPr>
                    </a:p>
                  </a:txBody>
                  <a:tcPr marL="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691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Высокогорский</a:t>
                      </a: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effectLst/>
                          <a:latin typeface="Arial Cyr"/>
                        </a:rPr>
                        <a:t>1,31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0,00</a:t>
                      </a:r>
                      <a:endParaRPr kumimoji="0" lang="ru-RU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Cyr"/>
                        <a:ea typeface="+mn-ea"/>
                        <a:cs typeface="+mn-cs"/>
                      </a:endParaRPr>
                    </a:p>
                  </a:txBody>
                  <a:tcPr marL="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0,00</a:t>
                      </a:r>
                      <a:endParaRPr kumimoji="0" lang="ru-RU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Cyr"/>
                        <a:ea typeface="+mn-ea"/>
                        <a:cs typeface="+mn-cs"/>
                      </a:endParaRPr>
                    </a:p>
                  </a:txBody>
                  <a:tcPr marL="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691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Елабужский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effectLst/>
                          <a:latin typeface="Arial Cyr"/>
                        </a:rPr>
                        <a:t>16,11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0,00</a:t>
                      </a:r>
                      <a:endParaRPr kumimoji="0" lang="ru-RU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Cyr"/>
                        <a:ea typeface="+mn-ea"/>
                        <a:cs typeface="+mn-cs"/>
                      </a:endParaRPr>
                    </a:p>
                  </a:txBody>
                  <a:tcPr marL="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0,00</a:t>
                      </a:r>
                      <a:endParaRPr kumimoji="0" lang="ru-RU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Cyr"/>
                        <a:ea typeface="+mn-ea"/>
                        <a:cs typeface="+mn-cs"/>
                      </a:endParaRPr>
                    </a:p>
                  </a:txBody>
                  <a:tcPr marL="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691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Сабинский</a:t>
                      </a: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effectLst/>
                          <a:latin typeface="Arial Cyr"/>
                        </a:rPr>
                        <a:t>1,10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0,00</a:t>
                      </a:r>
                      <a:endParaRPr kumimoji="0" lang="ru-RU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Cyr"/>
                        <a:ea typeface="+mn-ea"/>
                        <a:cs typeface="+mn-cs"/>
                      </a:endParaRPr>
                    </a:p>
                  </a:txBody>
                  <a:tcPr marL="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0,00</a:t>
                      </a:r>
                      <a:endParaRPr kumimoji="0" lang="ru-RU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Cyr"/>
                        <a:ea typeface="+mn-ea"/>
                        <a:cs typeface="+mn-cs"/>
                      </a:endParaRPr>
                    </a:p>
                  </a:txBody>
                  <a:tcPr marL="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691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Черемшанский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effectLst/>
                          <a:latin typeface="Arial Cyr"/>
                        </a:rPr>
                        <a:t>0,29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0,00</a:t>
                      </a:r>
                      <a:endParaRPr kumimoji="0" lang="ru-RU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Cyr"/>
                        <a:ea typeface="+mn-ea"/>
                        <a:cs typeface="+mn-cs"/>
                      </a:endParaRPr>
                    </a:p>
                  </a:txBody>
                  <a:tcPr marL="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0,00</a:t>
                      </a:r>
                      <a:endParaRPr kumimoji="0" lang="ru-RU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Cyr"/>
                        <a:ea typeface="+mn-ea"/>
                        <a:cs typeface="+mn-cs"/>
                      </a:endParaRPr>
                    </a:p>
                  </a:txBody>
                  <a:tcPr marL="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42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575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ABFF1C9-AD57-4201-A4AD-C6D7FA413502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8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87606"/>
              </p:ext>
            </p:extLst>
          </p:nvPr>
        </p:nvGraphicFramePr>
        <p:xfrm>
          <a:off x="159869" y="174640"/>
          <a:ext cx="8804619" cy="6062672"/>
        </p:xfrm>
        <a:graphic>
          <a:graphicData uri="http://schemas.openxmlformats.org/drawingml/2006/table">
            <a:tbl>
              <a:tblPr/>
              <a:tblGrid>
                <a:gridCol w="1506654"/>
                <a:gridCol w="864096"/>
                <a:gridCol w="1080120"/>
                <a:gridCol w="720080"/>
                <a:gridCol w="1681342"/>
                <a:gridCol w="1008112"/>
                <a:gridCol w="1152128"/>
                <a:gridCol w="792087"/>
              </a:tblGrid>
              <a:tr h="532095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Перечисление средств бюджетов МО на счета УК и ТСЖ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10 мая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00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Лимит,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млн. руб.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Перечислено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на УК и ТСЖ, млн. руб.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Лимит,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млн. руб.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Перечислено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на УК и ТСЖ,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млн. руб.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%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5D9"/>
                    </a:solidFill>
                  </a:tcPr>
                </a:tc>
              </a:tr>
              <a:tr h="4274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Агрызский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6,40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3,15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49,25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Буинский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3,97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2,38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60,00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74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Азнакаевский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18,57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5,57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30,00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Верхнеуслонский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0,95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0,95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</a:tr>
              <a:tr h="4274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Аксубаевский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1,79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1,79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Высокогорский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7,92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7,92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</a:tr>
              <a:tr h="4274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Актанышский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4,00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2,00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50,00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Дрожжановский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0,27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0,27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</a:tr>
              <a:tr h="4274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Алексеевский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1,92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0,50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26,00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Елабужский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31,54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9,46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30,00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74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Алькеевский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0,37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0,28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75,68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Заинский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Arial Cyr"/>
                        </a:rPr>
                        <a:t>15,98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15,98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</a:tr>
              <a:tr h="4274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Альметьевский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Arial Cyr"/>
                        </a:rPr>
                        <a:t>83,15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16,20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19,48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Зеленодольский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48,93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13,74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28,09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093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Апастовский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0,77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0,77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г. Казань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290,89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34,38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74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Арский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2,61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2,61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К-</a:t>
                      </a: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Устьинский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1,71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1,71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</a:tr>
              <a:tr h="4274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Бавлинский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7,61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3,50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46,00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Кукморский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4,39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1,50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34,18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74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Балтасинский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1,13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1,13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Лаишевский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4,51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4,51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</a:tr>
              <a:tr h="37297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Бугульминский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49,22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18,86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38,33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Лениногорский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27,07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8,12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30,00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42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219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ABFF1C9-AD57-4201-A4AD-C6D7FA413502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9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816517"/>
              </p:ext>
            </p:extLst>
          </p:nvPr>
        </p:nvGraphicFramePr>
        <p:xfrm>
          <a:off x="250824" y="115888"/>
          <a:ext cx="8815454" cy="5721490"/>
        </p:xfrm>
        <a:graphic>
          <a:graphicData uri="http://schemas.openxmlformats.org/drawingml/2006/table">
            <a:tbl>
              <a:tblPr/>
              <a:tblGrid>
                <a:gridCol w="1961631"/>
                <a:gridCol w="720080"/>
                <a:gridCol w="1080120"/>
                <a:gridCol w="720080"/>
                <a:gridCol w="1691439"/>
                <a:gridCol w="956138"/>
                <a:gridCol w="936104"/>
                <a:gridCol w="749862"/>
              </a:tblGrid>
              <a:tr h="601075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Перечисление средств бюджетов МО на счета УК и ТСЖ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10 мая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0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Лимит,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млн. руб.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Перечислено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на УК и ТСЖ, млн. руб.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Лимит,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млн. руб.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Перечислено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на УК и ТСЖ,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млн. руб.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%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5D9"/>
                    </a:solidFill>
                  </a:tcPr>
                </a:tc>
              </a:tr>
              <a:tr h="4683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Мамадышский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4,27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Сабинский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2,25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2,25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</a:tr>
              <a:tr h="4683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Менделеевский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12,92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4,00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30,96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Сармановский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9,13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2,74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30,00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3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Мензелинский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6,30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6,30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Спасский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1,51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1,51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</a:tr>
              <a:tr h="4683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Муслюмовский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1,92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0,57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30,00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Тетюшский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1,83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1,83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</a:tr>
              <a:tr h="4683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Наб.Челны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Arial Cyr"/>
                        </a:rPr>
                        <a:t>267,35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80,20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30,00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Тукаевский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6,72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2,02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30,00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3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Нижнекамский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Arial Cyr"/>
                        </a:rPr>
                        <a:t>104,51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31,35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30,00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Тюлячинский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0,15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0,15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</a:tr>
              <a:tr h="4683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Новошешминский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Arial Cyr"/>
                        </a:rPr>
                        <a:t>1,38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1,07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77,72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Черемшанский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0,62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0,62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</a:tr>
              <a:tr h="44849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Нурлатский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11,29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8,00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70,87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Чистопольский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Arial Cyr"/>
                        </a:rPr>
                        <a:t>19,79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9,89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50,00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83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Пестречинский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2,46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2,46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Ютазинский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4,66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1,50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32,22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3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Р-Слободский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Arial Cyr"/>
                        </a:rPr>
                        <a:t>1,40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0,70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49,86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Итого по РТ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1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1 076,07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18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380,07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18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35,32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18E"/>
                    </a:solidFill>
                  </a:tcPr>
                </a:tc>
              </a:tr>
            </a:tbl>
          </a:graphicData>
        </a:graphic>
      </p:graphicFrame>
      <p:pic>
        <p:nvPicPr>
          <p:cNvPr id="10242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361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23539</TotalTime>
  <Words>2660</Words>
  <Application>Microsoft Office PowerPoint</Application>
  <PresentationFormat>Экран (4:3)</PresentationFormat>
  <Paragraphs>1736</Paragraphs>
  <Slides>34</Slides>
  <Notes>22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Открытая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МО, не представившие сметы по 6 видам работ </vt:lpstr>
      <vt:lpstr>МО, не предоставившие графики выполнения капитального ремонта объекта</vt:lpstr>
      <vt:lpstr>МО, в которых не начаты работы по проведению ремонта</vt:lpstr>
      <vt:lpstr>МО, в которых не начато перечисление средств на казначейские счета подрядных организаций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msgkh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</dc:creator>
  <cp:lastModifiedBy>Субботкин</cp:lastModifiedBy>
  <cp:revision>1930</cp:revision>
  <cp:lastPrinted>2012-05-10T16:02:30Z</cp:lastPrinted>
  <dcterms:created xsi:type="dcterms:W3CDTF">2004-01-12T11:03:08Z</dcterms:created>
  <dcterms:modified xsi:type="dcterms:W3CDTF">2012-05-10T18:21:05Z</dcterms:modified>
</cp:coreProperties>
</file>