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397" r:id="rId2"/>
    <p:sldId id="552" r:id="rId3"/>
    <p:sldId id="553" r:id="rId4"/>
    <p:sldId id="565" r:id="rId5"/>
    <p:sldId id="554" r:id="rId6"/>
    <p:sldId id="557" r:id="rId7"/>
    <p:sldId id="556" r:id="rId8"/>
    <p:sldId id="525" r:id="rId9"/>
    <p:sldId id="526" r:id="rId10"/>
    <p:sldId id="527" r:id="rId11"/>
    <p:sldId id="566" r:id="rId12"/>
    <p:sldId id="567" r:id="rId13"/>
    <p:sldId id="568" r:id="rId14"/>
    <p:sldId id="489" r:id="rId15"/>
    <p:sldId id="563" r:id="rId16"/>
    <p:sldId id="558" r:id="rId17"/>
    <p:sldId id="491" r:id="rId18"/>
    <p:sldId id="549" r:id="rId19"/>
    <p:sldId id="550" r:id="rId20"/>
    <p:sldId id="569" r:id="rId21"/>
    <p:sldId id="570" r:id="rId22"/>
    <p:sldId id="430" r:id="rId23"/>
    <p:sldId id="559" r:id="rId24"/>
    <p:sldId id="539" r:id="rId25"/>
    <p:sldId id="431" r:id="rId26"/>
    <p:sldId id="540" r:id="rId27"/>
    <p:sldId id="541" r:id="rId28"/>
    <p:sldId id="542" r:id="rId29"/>
    <p:sldId id="531" r:id="rId30"/>
    <p:sldId id="532" r:id="rId31"/>
    <p:sldId id="564" r:id="rId32"/>
    <p:sldId id="561" r:id="rId33"/>
    <p:sldId id="562" r:id="rId34"/>
    <p:sldId id="551" r:id="rId35"/>
    <p:sldId id="560" r:id="rId36"/>
    <p:sldId id="571" r:id="rId37"/>
    <p:sldId id="572" r:id="rId38"/>
    <p:sldId id="573" r:id="rId39"/>
    <p:sldId id="574" r:id="rId40"/>
    <p:sldId id="575" r:id="rId41"/>
    <p:sldId id="576" r:id="rId42"/>
    <p:sldId id="577" r:id="rId43"/>
    <p:sldId id="578" r:id="rId44"/>
    <p:sldId id="579" r:id="rId45"/>
    <p:sldId id="580" r:id="rId46"/>
    <p:sldId id="581" r:id="rId47"/>
    <p:sldId id="582" r:id="rId48"/>
    <p:sldId id="583" r:id="rId49"/>
    <p:sldId id="584" r:id="rId50"/>
    <p:sldId id="585" r:id="rId51"/>
    <p:sldId id="586" r:id="rId52"/>
    <p:sldId id="587" r:id="rId53"/>
    <p:sldId id="588" r:id="rId54"/>
    <p:sldId id="589" r:id="rId55"/>
    <p:sldId id="590" r:id="rId5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FFCC"/>
    <a:srgbClr val="CC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77" autoAdjust="0"/>
    <p:restoredTop sz="90498" autoAdjust="0"/>
  </p:normalViewPr>
  <p:slideViewPr>
    <p:cSldViewPr>
      <p:cViewPr varScale="1">
        <p:scale>
          <a:sx n="74" d="100"/>
          <a:sy n="74" d="100"/>
        </p:scale>
        <p:origin x="-102" y="-6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78E3A1-3093-447E-B424-FFA40FCEDE62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A856-90F6-414E-9F0D-E04CE2CC0B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9359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A51584-3962-4ADB-A8B8-2AA183FC4604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0536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BF69DD-58D8-488C-8921-3127009A7A06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7516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BF69DD-58D8-488C-8921-3127009A7A06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6260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BF69DD-58D8-488C-8921-3127009A7A06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3124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BF69DD-58D8-488C-8921-3127009A7A06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49667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BF69DD-58D8-488C-8921-3127009A7A06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9654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BF69DD-58D8-488C-8921-3127009A7A06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93230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BF69DD-58D8-488C-8921-3127009A7A06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48464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BF69DD-58D8-488C-8921-3127009A7A06}" type="slidenum">
              <a:rPr lang="ru-RU" smtClean="0"/>
              <a:pPr>
                <a:defRPr/>
              </a:pPr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16073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BF69DD-58D8-488C-8921-3127009A7A06}" type="slidenum">
              <a:rPr lang="ru-RU" smtClean="0"/>
              <a:pPr>
                <a:defRPr/>
              </a:pPr>
              <a:t>51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BF69DD-58D8-488C-8921-3127009A7A06}" type="slidenum">
              <a:rPr lang="ru-RU" smtClean="0"/>
              <a:pPr>
                <a:defRPr/>
              </a:pPr>
              <a:t>52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A51584-3962-4ADB-A8B8-2AA183FC4604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536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BF69DD-58D8-488C-8921-3127009A7A06}" type="slidenum">
              <a:rPr lang="ru-RU" smtClean="0"/>
              <a:pPr>
                <a:defRPr/>
              </a:pPr>
              <a:t>53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A51584-3962-4ADB-A8B8-2AA183FC4604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5362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A51584-3962-4ADB-A8B8-2AA183FC4604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5362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A51584-3962-4ADB-A8B8-2AA183FC4604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A51584-3962-4ADB-A8B8-2AA183FC4604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3D92A7-DD3B-4ECD-8029-18699072D0E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3744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BF69DD-58D8-488C-8921-3127009A7A06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7554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BF69DD-58D8-488C-8921-3127009A7A06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84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hyperlink" Target="http://www.google.ru/url?sa=i&amp;rct=j&amp;q=%D0%B2%D1%81%D0%B5%D0%BC%D0%B8%D1%80%D0%BD%D1%8B%D0%B9+%D0%B4%D0%B5%D0%BD%D1%8C+%D0%BE%D1%85%D1%80%D0%B0%D0%BD%D1%8B+%D1%82%D1%80%D1%83%D0%B4%D0%B0+%D0%BA%D0%B0%D1%80%D1%82%D0%B8%D0%BD%D0%BA%D0%B8&amp;source=images&amp;cd=&amp;cad=rja&amp;uact=8&amp;docid=kFWr4dcFxKUpFM&amp;tbnid=yxAM5MJ1yEPMwM:&amp;ved=0CAUQjRw&amp;url=http://library.mstu.edu.ru/calendar/?d=28-04-2012_11:45&amp;ei=dRoxU9r7EaLsywPfqICoCg&amp;bvm=bv.63587204,d.bGE&amp;psig=AFQjCNF6gePbV9hl8hbKQn_0tTfdTLpVPw&amp;ust=1395813224903244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2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oleObject2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7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8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4" Type="http://schemas.openxmlformats.org/officeDocument/2006/relationships/oleObject" Target="../embeddings/oleObject29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3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19576410"/>
              </p:ext>
            </p:extLst>
          </p:nvPr>
        </p:nvGraphicFramePr>
        <p:xfrm>
          <a:off x="395536" y="1052735"/>
          <a:ext cx="8424936" cy="55967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8108"/>
                <a:gridCol w="7786828"/>
              </a:tblGrid>
              <a:tr h="325756"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</a:rPr>
                        <a:t>№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022" marR="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Название программы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022" marR="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5756"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1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022" marR="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Аварийное жилье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022" marR="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756"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2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022" marR="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Социальная ипотека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022" marR="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756"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</a:rPr>
                        <a:t>3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022" marR="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Арендное жилье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022" marR="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756"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</a:rPr>
                        <a:t>4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022" marR="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Жилье для детей-сирот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022" marR="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756"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5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022" marR="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ts val="2015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Жилье для ветеранов Великой Отечественной войны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022" marR="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0480"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</a:rPr>
                        <a:t>6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022" marR="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Обеспечение жильем многодетных семей, имеющих пять и более детей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022" marR="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756"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</a:rPr>
                        <a:t>7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022" marR="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Обеспечение жильем молодых семей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022" marR="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756"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8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022" marR="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Инвестиционное многоэтажное жилье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022" marR="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756"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9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022" marR="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Малоэтажное строительство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022" marR="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6727"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10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022" marR="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Индивидуальные жилые дома со встроенным опорным пунктом уполномоченных участковых полиции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022" marR="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756"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11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022" marR="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Создание новых дошкольных мест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022" marR="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0480"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12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022" marR="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Строительство модульных ФАП, ПАО, амбулаторий</a:t>
                      </a:r>
                    </a:p>
                    <a:p>
                      <a:pPr marL="0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Капремонт участковых больниц, ФАП, амбулаторий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022" marR="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756"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13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022" marR="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Строительство многофункциональных комплексов (сельские клубы)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022" marR="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756"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14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022" marR="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Строительство спортивных площадок во дворах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022" marR="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2083" name="TextBox 7"/>
          <p:cNvSpPr txBox="1">
            <a:spLocks noChangeArrowheads="1"/>
          </p:cNvSpPr>
          <p:nvPr/>
        </p:nvSpPr>
        <p:spPr bwMode="auto">
          <a:xfrm>
            <a:off x="1906588" y="153988"/>
            <a:ext cx="5978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dirty="0"/>
              <a:t>Программы 2013 года, рассматриваемые на </a:t>
            </a:r>
            <a:r>
              <a:rPr lang="ru-RU" b="1" dirty="0"/>
              <a:t>1 неделе</a:t>
            </a:r>
          </a:p>
        </p:txBody>
      </p:sp>
      <p:sp>
        <p:nvSpPr>
          <p:cNvPr id="4" name="Номер слайда 10"/>
          <p:cNvSpPr txBox="1">
            <a:spLocks/>
          </p:cNvSpPr>
          <p:nvPr/>
        </p:nvSpPr>
        <p:spPr>
          <a:xfrm>
            <a:off x="8749729" y="332334"/>
            <a:ext cx="358775" cy="3603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290B0AC-1095-4A1C-BD1C-6C83E51E764D}" type="slidenum">
              <a:rPr lang="ru-RU" sz="12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ru-RU" sz="1200" dirty="0">
              <a:latin typeface="+mn-lt"/>
              <a:cs typeface="+mn-cs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17534595"/>
              </p:ext>
            </p:extLst>
          </p:nvPr>
        </p:nvGraphicFramePr>
        <p:xfrm>
          <a:off x="0" y="0"/>
          <a:ext cx="1041400" cy="977900"/>
        </p:xfrm>
        <a:graphic>
          <a:graphicData uri="http://schemas.openxmlformats.org/presentationml/2006/ole">
            <p:oleObj spid="_x0000_s2310" name="CorelDRAW" r:id="rId3" imgW="6943344" imgH="6943344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72926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15773681"/>
              </p:ext>
            </p:extLst>
          </p:nvPr>
        </p:nvGraphicFramePr>
        <p:xfrm>
          <a:off x="107504" y="908721"/>
          <a:ext cx="8928992" cy="57664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0204"/>
                <a:gridCol w="2702099"/>
                <a:gridCol w="1292920"/>
                <a:gridCol w="1204782"/>
                <a:gridCol w="920879"/>
                <a:gridCol w="1224136"/>
                <a:gridCol w="1113972"/>
              </a:tblGrid>
              <a:tr h="79279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№</a:t>
                      </a:r>
                    </a:p>
                  </a:txBody>
                  <a:tcPr marL="91433" marR="91433" marT="45719" marB="4571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МО РТ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3" marR="91433" marT="45719" marB="4571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План 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3" marR="91433" marT="45719" marB="4571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Факт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3" marR="91433" marT="45719" marB="4571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% от </a:t>
                      </a:r>
                    </a:p>
                    <a:p>
                      <a:pPr algn="ctr"/>
                      <a:r>
                        <a:rPr lang="ru-RU" sz="1800" dirty="0" smtClean="0"/>
                        <a:t>плана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3" marR="91433" marT="45719" marB="4571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Динамика за 2 недели, %</a:t>
                      </a:r>
                    </a:p>
                  </a:txBody>
                  <a:tcPr marL="91433" marR="91433" marT="45719" marB="4571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Остаток</a:t>
                      </a:r>
                    </a:p>
                  </a:txBody>
                  <a:tcPr marL="91433" marR="91433" marT="45719" marB="4571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7638"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latin typeface="+mn-lt"/>
                      </a:endParaRPr>
                    </a:p>
                  </a:txBody>
                  <a:tcPr marL="91433" marR="91433" marT="45719" marB="4571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900" b="1" u="none" strike="noStrike" dirty="0" smtClean="0"/>
                        <a:t>Всего по РТ</a:t>
                      </a:r>
                      <a:endParaRPr lang="ru-RU" sz="1900" b="1" i="0" u="none" strike="noStrike" dirty="0">
                        <a:latin typeface="+mn-lt"/>
                      </a:endParaRPr>
                    </a:p>
                  </a:txBody>
                  <a:tcPr marL="72000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900" b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399 000</a:t>
                      </a:r>
                      <a:endParaRPr lang="ru-RU" sz="1900" b="1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7200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9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620 993</a:t>
                      </a:r>
                    </a:p>
                  </a:txBody>
                  <a:tcPr marL="9525" marR="7200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9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25,9</a:t>
                      </a:r>
                    </a:p>
                  </a:txBody>
                  <a:tcPr marL="9525" marR="7200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9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+3,3</a:t>
                      </a:r>
                    </a:p>
                  </a:txBody>
                  <a:tcPr marL="0" marR="7200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9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1 778 007</a:t>
                      </a:r>
                    </a:p>
                  </a:txBody>
                  <a:tcPr marL="9525" marR="7200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52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/>
                        <a:t>31</a:t>
                      </a:r>
                      <a:endParaRPr lang="ru-RU" sz="1800" b="1" i="0" u="none" strike="noStrike" dirty="0">
                        <a:latin typeface="+mn-lt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 Арский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27 000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9 616</a:t>
                      </a:r>
                    </a:p>
                  </a:txBody>
                  <a:tcPr marL="9525" marR="72000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35,6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10,6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17 384</a:t>
                      </a:r>
                    </a:p>
                  </a:txBody>
                  <a:tcPr marL="9525" marR="72000" marT="9525" marB="0" anchor="ctr"/>
                </a:tc>
              </a:tr>
              <a:tr h="2352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/>
                        <a:t>32</a:t>
                      </a:r>
                      <a:endParaRPr lang="ru-RU" sz="1800" b="1" i="0" u="none" strike="noStrike" dirty="0">
                        <a:latin typeface="+mn-lt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 Балтасинский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14 000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5 188</a:t>
                      </a:r>
                    </a:p>
                  </a:txBody>
                  <a:tcPr marL="9525" marR="72000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37,1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8,0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8 812</a:t>
                      </a:r>
                    </a:p>
                  </a:txBody>
                  <a:tcPr marL="9525" marR="72000" marT="9525" marB="0" anchor="ctr"/>
                </a:tc>
              </a:tr>
              <a:tr h="2352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/>
                        <a:t>33</a:t>
                      </a:r>
                      <a:endParaRPr lang="ru-RU" sz="1800" b="1" i="0" u="none" strike="noStrike" dirty="0">
                        <a:latin typeface="+mn-lt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0" i="0" u="none" strike="noStrike" dirty="0" err="1" smtClean="0">
                          <a:effectLst/>
                          <a:latin typeface="+mn-lt"/>
                        </a:rPr>
                        <a:t>Алькеевский</a:t>
                      </a:r>
                      <a:r>
                        <a:rPr lang="ru-RU" sz="1800" b="0" i="0" u="none" strike="noStrike" dirty="0" smtClean="0">
                          <a:effectLst/>
                          <a:latin typeface="+mn-lt"/>
                        </a:rPr>
                        <a:t>  </a:t>
                      </a:r>
                      <a:endParaRPr lang="ru-RU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6 500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2 541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39,1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15,7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3 959</a:t>
                      </a:r>
                    </a:p>
                  </a:txBody>
                  <a:tcPr marL="9525" marR="72000" marT="9525" marB="0" anchor="ctr"/>
                </a:tc>
              </a:tr>
              <a:tr h="2352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/>
                        <a:t>34</a:t>
                      </a:r>
                      <a:endParaRPr lang="ru-RU" sz="1800" b="1" i="0" u="none" strike="noStrike" dirty="0">
                        <a:latin typeface="+mn-lt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 Мензелинский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16 000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6 294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39,3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2,5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9 706</a:t>
                      </a:r>
                    </a:p>
                  </a:txBody>
                  <a:tcPr marL="9525" marR="72000" marT="9525" marB="0" anchor="ctr"/>
                </a:tc>
              </a:tr>
              <a:tr h="2352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/>
                        <a:t>35</a:t>
                      </a:r>
                      <a:endParaRPr lang="ru-RU" sz="1800" b="1" i="0" u="none" strike="noStrike" dirty="0">
                        <a:latin typeface="+mn-lt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0" i="0" u="none" strike="noStrike" dirty="0" err="1" smtClean="0">
                          <a:effectLst/>
                          <a:latin typeface="+mn-lt"/>
                        </a:rPr>
                        <a:t>Аксубаевский</a:t>
                      </a:r>
                      <a:r>
                        <a:rPr lang="ru-RU" sz="1800" b="0" i="0" u="none" strike="noStrike" dirty="0" smtClean="0">
                          <a:effectLst/>
                          <a:latin typeface="+mn-lt"/>
                        </a:rPr>
                        <a:t>  </a:t>
                      </a:r>
                      <a:endParaRPr lang="ru-RU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11 000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4 357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39,6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1,5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6 643</a:t>
                      </a:r>
                    </a:p>
                  </a:txBody>
                  <a:tcPr marL="9525" marR="72000" marT="9525" marB="0" anchor="ctr"/>
                </a:tc>
              </a:tr>
              <a:tr h="2352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/>
                        <a:t>36</a:t>
                      </a:r>
                      <a:endParaRPr lang="ru-RU" sz="1800" b="1" i="0" u="none" strike="noStrike" dirty="0">
                        <a:latin typeface="+mn-lt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0" i="0" u="none" strike="noStrike" dirty="0" err="1" smtClean="0">
                          <a:effectLst/>
                          <a:latin typeface="+mn-lt"/>
                        </a:rPr>
                        <a:t>Агрызский</a:t>
                      </a:r>
                      <a:r>
                        <a:rPr lang="ru-RU" sz="1800" b="0" i="0" u="none" strike="noStrike" dirty="0" smtClean="0">
                          <a:effectLst/>
                          <a:latin typeface="+mn-lt"/>
                        </a:rPr>
                        <a:t>  </a:t>
                      </a:r>
                      <a:endParaRPr lang="ru-RU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20 000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8 605</a:t>
                      </a:r>
                    </a:p>
                  </a:txBody>
                  <a:tcPr marL="9525" marR="72000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43,0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25,4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11 395</a:t>
                      </a:r>
                    </a:p>
                  </a:txBody>
                  <a:tcPr marL="9525" marR="72000" marT="9525" marB="0" anchor="ctr"/>
                </a:tc>
              </a:tr>
              <a:tr h="2352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/>
                        <a:t>37</a:t>
                      </a:r>
                      <a:endParaRPr lang="ru-RU" sz="1800" b="1" i="0" u="none" strike="noStrike" dirty="0">
                        <a:latin typeface="+mn-lt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 Менделеевский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10 000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4 449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44,5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9,5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5 551</a:t>
                      </a:r>
                    </a:p>
                  </a:txBody>
                  <a:tcPr marL="9525" marR="72000" marT="9525" marB="0" anchor="ctr"/>
                </a:tc>
              </a:tr>
              <a:tr h="2352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/>
                        <a:t>38</a:t>
                      </a:r>
                      <a:endParaRPr lang="ru-RU" sz="1800" b="1" i="0" u="none" strike="noStrike" dirty="0">
                        <a:latin typeface="+mn-lt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0" i="0" u="none" strike="noStrike" dirty="0" err="1" smtClean="0">
                          <a:effectLst/>
                          <a:latin typeface="+mn-lt"/>
                        </a:rPr>
                        <a:t>Заинский</a:t>
                      </a:r>
                      <a:endParaRPr lang="ru-RU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20 000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8 929</a:t>
                      </a:r>
                    </a:p>
                  </a:txBody>
                  <a:tcPr marL="9525" marR="72000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44,6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3,0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11 071</a:t>
                      </a:r>
                    </a:p>
                  </a:txBody>
                  <a:tcPr marL="9525" marR="72000" marT="9525" marB="0" anchor="ctr"/>
                </a:tc>
              </a:tr>
              <a:tr h="2352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/>
                        <a:t>39</a:t>
                      </a:r>
                      <a:endParaRPr lang="ru-RU" sz="1800" b="1" i="0" u="none" strike="noStrike" dirty="0">
                        <a:latin typeface="+mn-lt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0" i="0" u="none" strike="noStrike" dirty="0" err="1" smtClean="0">
                          <a:effectLst/>
                          <a:latin typeface="+mn-lt"/>
                        </a:rPr>
                        <a:t>Актанышский</a:t>
                      </a:r>
                      <a:r>
                        <a:rPr lang="ru-RU" sz="1800" b="0" i="0" u="none" strike="noStrike" dirty="0" smtClean="0">
                          <a:effectLst/>
                          <a:latin typeface="+mn-lt"/>
                        </a:rPr>
                        <a:t>  </a:t>
                      </a:r>
                      <a:endParaRPr lang="ru-RU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17 000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7 603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44,7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6,5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9 397</a:t>
                      </a:r>
                    </a:p>
                  </a:txBody>
                  <a:tcPr marL="9525" marR="72000" marT="9525" marB="0" anchor="ctr"/>
                </a:tc>
              </a:tr>
              <a:tr h="2352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/>
                        <a:t>40</a:t>
                      </a:r>
                      <a:endParaRPr lang="ru-RU" sz="1800" b="1" i="0" u="none" strike="noStrike" dirty="0">
                        <a:latin typeface="+mn-lt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 Высокогорский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46 000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23 341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50,7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6,7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22 659</a:t>
                      </a:r>
                    </a:p>
                  </a:txBody>
                  <a:tcPr marL="9525" marR="72000" marT="9525" marB="0" anchor="ctr"/>
                </a:tc>
              </a:tr>
              <a:tr h="2352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/>
                        <a:t>41</a:t>
                      </a:r>
                      <a:endParaRPr lang="ru-RU" sz="1800" b="1" i="0" u="none" strike="noStrike" dirty="0">
                        <a:latin typeface="+mn-lt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0" i="0" u="none" strike="noStrike" dirty="0" err="1" smtClean="0">
                          <a:effectLst/>
                          <a:latin typeface="+mn-lt"/>
                        </a:rPr>
                        <a:t>Ютазинский</a:t>
                      </a:r>
                      <a:r>
                        <a:rPr lang="ru-RU" sz="1800" b="0" i="0" u="none" strike="noStrike" dirty="0" smtClean="0">
                          <a:effectLst/>
                          <a:latin typeface="+mn-lt"/>
                        </a:rPr>
                        <a:t>  </a:t>
                      </a:r>
                      <a:endParaRPr lang="ru-RU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6 300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3 263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51,8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10,8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3 037</a:t>
                      </a:r>
                    </a:p>
                  </a:txBody>
                  <a:tcPr marL="9525" marR="72000" marT="9525" marB="0" anchor="ctr"/>
                </a:tc>
              </a:tr>
              <a:tr h="2352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/>
                        <a:t>42</a:t>
                      </a:r>
                      <a:endParaRPr lang="ru-RU" sz="1800" b="1" i="0" u="none" strike="noStrike" dirty="0">
                        <a:latin typeface="+mn-lt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 Сабинский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18 000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effectLst/>
                          <a:latin typeface="+mn-lt"/>
                        </a:rPr>
                        <a:t>11 530</a:t>
                      </a:r>
                      <a:endParaRPr lang="ru-RU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effectLst/>
                          <a:latin typeface="+mn-lt"/>
                        </a:rPr>
                        <a:t>64,1</a:t>
                      </a:r>
                      <a:endParaRPr lang="ru-RU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5,6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effectLst/>
                          <a:latin typeface="+mn-lt"/>
                        </a:rPr>
                        <a:t>6 470</a:t>
                      </a:r>
                      <a:endParaRPr lang="ru-RU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72000" marT="9525" marB="0" anchor="ctr"/>
                </a:tc>
              </a:tr>
              <a:tr h="2352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/>
                        <a:t>43</a:t>
                      </a:r>
                      <a:endParaRPr lang="ru-RU" sz="1800" b="1" i="0" u="none" strike="noStrike" dirty="0">
                        <a:latin typeface="+mn-lt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0" i="0" u="none" strike="noStrike" dirty="0" err="1" smtClean="0">
                          <a:effectLst/>
                          <a:latin typeface="+mn-lt"/>
                        </a:rPr>
                        <a:t>Тукаевский</a:t>
                      </a:r>
                      <a:r>
                        <a:rPr lang="ru-RU" sz="1800" b="0" i="0" u="none" strike="noStrike" dirty="0" smtClean="0">
                          <a:effectLst/>
                          <a:latin typeface="+mn-lt"/>
                        </a:rPr>
                        <a:t>  </a:t>
                      </a:r>
                      <a:endParaRPr lang="ru-RU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36 000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26 205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72,8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14,3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9 795</a:t>
                      </a:r>
                    </a:p>
                  </a:txBody>
                  <a:tcPr marL="9525" marR="72000" marT="9525" marB="0" anchor="ctr"/>
                </a:tc>
              </a:tr>
              <a:tr h="2352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/>
                        <a:t>44</a:t>
                      </a:r>
                      <a:endParaRPr lang="ru-RU" sz="1800" b="1" i="0" u="none" strike="noStrike" dirty="0">
                        <a:latin typeface="+mn-lt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0" i="0" u="none" strike="noStrike" dirty="0" err="1" smtClean="0">
                          <a:effectLst/>
                          <a:latin typeface="+mn-lt"/>
                        </a:rPr>
                        <a:t>Апастовский</a:t>
                      </a:r>
                      <a:r>
                        <a:rPr lang="ru-RU" sz="1800" b="0" i="0" u="none" strike="noStrike" dirty="0" smtClean="0">
                          <a:effectLst/>
                          <a:latin typeface="+mn-lt"/>
                        </a:rPr>
                        <a:t>  </a:t>
                      </a:r>
                      <a:endParaRPr lang="ru-RU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10 000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9 105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91,1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895</a:t>
                      </a:r>
                    </a:p>
                  </a:txBody>
                  <a:tcPr marL="9525" marR="72000" marT="9525" marB="0" anchor="ctr"/>
                </a:tc>
              </a:tr>
              <a:tr h="2352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/>
                        <a:t>45</a:t>
                      </a:r>
                      <a:endParaRPr lang="ru-RU" sz="1800" b="1" i="0" u="none" strike="noStrike" dirty="0">
                        <a:latin typeface="+mn-lt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 Пестречинский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28 000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26 316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94,0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1 684</a:t>
                      </a:r>
                    </a:p>
                  </a:txBody>
                  <a:tcPr marL="9525" marR="72000" marT="9525" marB="0" anchor="ctr"/>
                </a:tc>
              </a:tr>
            </a:tbl>
          </a:graphicData>
        </a:graphic>
      </p:graphicFrame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46099" y="134019"/>
          <a:ext cx="1041525" cy="977431"/>
        </p:xfrm>
        <a:graphic>
          <a:graphicData uri="http://schemas.openxmlformats.org/presentationml/2006/ole">
            <p:oleObj spid="_x0000_s159944" name="CorelDRAW" r:id="rId3" imgW="6943344" imgH="6943344" progId="">
              <p:embed/>
            </p:oleObj>
          </a:graphicData>
        </a:graphic>
      </p:graphicFrame>
      <p:sp>
        <p:nvSpPr>
          <p:cNvPr id="5" name="Text Box 233"/>
          <p:cNvSpPr txBox="1">
            <a:spLocks noChangeArrowheads="1"/>
          </p:cNvSpPr>
          <p:nvPr/>
        </p:nvSpPr>
        <p:spPr bwMode="auto">
          <a:xfrm>
            <a:off x="1259632" y="-27384"/>
            <a:ext cx="77048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Ввод жилья по МО РТ </a:t>
            </a:r>
          </a:p>
          <a:p>
            <a:pPr algn="ctr">
              <a:defRPr/>
            </a:pPr>
            <a:r>
              <a:rPr lang="ru-RU" sz="24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состоянию на 28 марта </a:t>
            </a:r>
            <a:r>
              <a:rPr lang="ru-RU" sz="24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</a:t>
            </a:r>
            <a:r>
              <a:rPr lang="ru-RU" sz="24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</a:t>
            </a:r>
            <a:endParaRPr lang="ru-RU" sz="2400" b="1" spc="3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Номер слайда 10"/>
          <p:cNvSpPr txBox="1">
            <a:spLocks/>
          </p:cNvSpPr>
          <p:nvPr/>
        </p:nvSpPr>
        <p:spPr>
          <a:xfrm>
            <a:off x="8749727" y="356434"/>
            <a:ext cx="358775" cy="3603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290B0AC-1095-4A1C-BD1C-6C83E51E764D}" type="slidenum">
              <a:rPr lang="ru-RU" sz="12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 sz="1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0052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46100" y="134019"/>
          <a:ext cx="1041524" cy="977429"/>
        </p:xfrm>
        <a:graphic>
          <a:graphicData uri="http://schemas.openxmlformats.org/presentationml/2006/ole">
            <p:oleObj spid="_x0000_s205836" name="CorelDRAW" r:id="rId4" imgW="6943344" imgH="6943344" progId="">
              <p:embed/>
            </p:oleObj>
          </a:graphicData>
        </a:graphic>
      </p:graphicFrame>
      <p:sp>
        <p:nvSpPr>
          <p:cNvPr id="5" name="Text Box 233"/>
          <p:cNvSpPr txBox="1">
            <a:spLocks noChangeArrowheads="1"/>
          </p:cNvSpPr>
          <p:nvPr/>
        </p:nvSpPr>
        <p:spPr bwMode="auto">
          <a:xfrm>
            <a:off x="1328727" y="188640"/>
            <a:ext cx="76328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atin typeface="+mn-lt"/>
              </a:rPr>
              <a:t>Подходы республики</a:t>
            </a:r>
            <a:endParaRPr lang="ru-RU" sz="2800" b="1" dirty="0">
              <a:latin typeface="+mn-lt"/>
            </a:endParaRPr>
          </a:p>
        </p:txBody>
      </p:sp>
      <p:sp>
        <p:nvSpPr>
          <p:cNvPr id="10" name="Номер слайда 6"/>
          <p:cNvSpPr txBox="1">
            <a:spLocks/>
          </p:cNvSpPr>
          <p:nvPr/>
        </p:nvSpPr>
        <p:spPr>
          <a:xfrm>
            <a:off x="35496" y="6408712"/>
            <a:ext cx="683568" cy="404664"/>
          </a:xfrm>
          <a:prstGeom prst="rtTriangle">
            <a:avLst/>
          </a:prstGeom>
          <a:ln w="25400" cap="flat" cmpd="sng" algn="ctr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827576-53A4-4E5E-99BC-A4CDA5D23CF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29809035"/>
              </p:ext>
            </p:extLst>
          </p:nvPr>
        </p:nvGraphicFramePr>
        <p:xfrm>
          <a:off x="320615" y="1124745"/>
          <a:ext cx="8640960" cy="5283968"/>
        </p:xfrm>
        <a:graphic>
          <a:graphicData uri="http://schemas.openxmlformats.org/drawingml/2006/table">
            <a:tbl>
              <a:tblPr firstRow="1">
                <a:tableStyleId>{E8B1032C-EA38-4F05-BA0D-38AFFFC7BED3}</a:tableStyleId>
              </a:tblPr>
              <a:tblGrid>
                <a:gridCol w="8640960"/>
              </a:tblGrid>
              <a:tr h="15208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0" b="0" i="0" u="none" strike="noStrike" dirty="0" smtClean="0">
                          <a:latin typeface="+mn-lt"/>
                        </a:rPr>
                        <a:t>Расселяются все жители проживающие</a:t>
                      </a:r>
                      <a:r>
                        <a:rPr lang="ru-RU" sz="4000" b="0" i="0" u="none" strike="noStrike" baseline="0" dirty="0" smtClean="0">
                          <a:latin typeface="+mn-lt"/>
                        </a:rPr>
                        <a:t> в аварийном жилье</a:t>
                      </a:r>
                      <a:endParaRPr lang="ru-RU" sz="4000" b="0" i="0" u="none" strike="noStrike" dirty="0">
                        <a:latin typeface="+mn-lt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1921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Жители не должны оказаться на улице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1921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40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Переселение в</a:t>
                      </a:r>
                      <a:r>
                        <a:rPr lang="ru-RU" sz="4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благоустроенное </a:t>
                      </a:r>
                      <a:r>
                        <a:rPr lang="ru-RU" sz="40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жильё</a:t>
                      </a:r>
                      <a:endParaRPr lang="ru-RU" sz="40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473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40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Переселение</a:t>
                      </a:r>
                      <a:r>
                        <a:rPr lang="ru-RU" sz="4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 жилье площадью не ниже существующего</a:t>
                      </a:r>
                      <a:endParaRPr lang="ru-RU" sz="4000" b="0" i="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63718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06623481"/>
              </p:ext>
            </p:extLst>
          </p:nvPr>
        </p:nvGraphicFramePr>
        <p:xfrm>
          <a:off x="582358" y="1556792"/>
          <a:ext cx="8178535" cy="3862173"/>
        </p:xfrm>
        <a:graphic>
          <a:graphicData uri="http://schemas.openxmlformats.org/drawingml/2006/table">
            <a:tbl>
              <a:tblPr firstRow="1">
                <a:tableStyleId>{E8B1032C-EA38-4F05-BA0D-38AFFFC7BED3}</a:tableStyleId>
              </a:tblPr>
              <a:tblGrid>
                <a:gridCol w="5298215"/>
                <a:gridCol w="2880320"/>
              </a:tblGrid>
              <a:tr h="97712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0" dirty="0" err="1" smtClean="0">
                          <a:latin typeface="+mn-lt"/>
                          <a:cs typeface="Arial" pitchFamily="34" charset="0"/>
                        </a:rPr>
                        <a:t>Чистопольский</a:t>
                      </a:r>
                      <a:r>
                        <a:rPr lang="ru-RU" sz="3600" b="0" dirty="0" smtClean="0">
                          <a:latin typeface="+mn-lt"/>
                          <a:cs typeface="Arial" pitchFamily="34" charset="0"/>
                        </a:rPr>
                        <a:t> район</a:t>
                      </a:r>
                      <a:endParaRPr lang="ru-RU" sz="3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04.03.2014</a:t>
                      </a:r>
                      <a:endParaRPr lang="ru-RU" sz="3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712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0" baseline="0" dirty="0" err="1" smtClean="0">
                          <a:latin typeface="+mn-lt"/>
                          <a:cs typeface="Arial" pitchFamily="34" charset="0"/>
                        </a:rPr>
                        <a:t>Мамадышский</a:t>
                      </a:r>
                      <a:r>
                        <a:rPr lang="ru-RU" sz="3600" b="0" baseline="0" dirty="0" smtClean="0">
                          <a:latin typeface="+mn-lt"/>
                          <a:cs typeface="Arial" pitchFamily="34" charset="0"/>
                        </a:rPr>
                        <a:t> район</a:t>
                      </a:r>
                      <a:endParaRPr lang="ru-RU" sz="3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06.03.2014</a:t>
                      </a:r>
                      <a:endParaRPr lang="ru-RU" sz="3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712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3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Арский район</a:t>
                      </a:r>
                      <a:endParaRPr lang="ru-RU" sz="3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18.03.2014</a:t>
                      </a:r>
                      <a:endParaRPr lang="ru-RU" sz="3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30807">
                <a:tc>
                  <a:txBody>
                    <a:bodyPr/>
                    <a:lstStyle/>
                    <a:p>
                      <a:r>
                        <a:rPr lang="ru-RU" sz="3600" b="0" dirty="0" err="1" smtClean="0">
                          <a:latin typeface="+mn-lt"/>
                          <a:cs typeface="Arial" pitchFamily="34" charset="0"/>
                        </a:rPr>
                        <a:t>Зеленодольский</a:t>
                      </a:r>
                      <a:r>
                        <a:rPr lang="ru-RU" sz="3600" b="0" dirty="0" smtClean="0">
                          <a:latin typeface="+mn-lt"/>
                          <a:cs typeface="Arial" pitchFamily="34" charset="0"/>
                        </a:rPr>
                        <a:t> район</a:t>
                      </a:r>
                      <a:endParaRPr lang="ru-RU" sz="3600" b="0" dirty="0"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19.03.2014</a:t>
                      </a:r>
                      <a:endParaRPr lang="ru-RU" sz="3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46100" y="134019"/>
          <a:ext cx="1041524" cy="977429"/>
        </p:xfrm>
        <a:graphic>
          <a:graphicData uri="http://schemas.openxmlformats.org/presentationml/2006/ole">
            <p:oleObj spid="_x0000_s206859" name="CorelDRAW" r:id="rId4" imgW="6943344" imgH="6943344" progId="">
              <p:embed/>
            </p:oleObj>
          </a:graphicData>
        </a:graphic>
      </p:graphicFrame>
      <p:sp>
        <p:nvSpPr>
          <p:cNvPr id="5" name="Text Box 233"/>
          <p:cNvSpPr txBox="1">
            <a:spLocks noChangeArrowheads="1"/>
          </p:cNvSpPr>
          <p:nvPr/>
        </p:nvSpPr>
        <p:spPr bwMode="auto">
          <a:xfrm>
            <a:off x="1115616" y="188640"/>
            <a:ext cx="76328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atin typeface="+mn-lt"/>
              </a:rPr>
              <a:t>Проведены «Круглые столы» с населением</a:t>
            </a:r>
            <a:endParaRPr lang="ru-RU" sz="2800" b="1" dirty="0">
              <a:latin typeface="+mn-lt"/>
            </a:endParaRPr>
          </a:p>
        </p:txBody>
      </p:sp>
      <p:sp>
        <p:nvSpPr>
          <p:cNvPr id="6" name="Номер слайда 6"/>
          <p:cNvSpPr txBox="1">
            <a:spLocks/>
          </p:cNvSpPr>
          <p:nvPr/>
        </p:nvSpPr>
        <p:spPr>
          <a:xfrm>
            <a:off x="35496" y="6408712"/>
            <a:ext cx="683568" cy="404664"/>
          </a:xfrm>
          <a:prstGeom prst="rtTriangle">
            <a:avLst/>
          </a:prstGeom>
          <a:ln w="25400" cap="flat" cmpd="sng" algn="ctr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827576-53A4-4E5E-99BC-A4CDA5D23CF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7637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67216916"/>
              </p:ext>
            </p:extLst>
          </p:nvPr>
        </p:nvGraphicFramePr>
        <p:xfrm>
          <a:off x="312068" y="980728"/>
          <a:ext cx="8652420" cy="5658495"/>
        </p:xfrm>
        <a:graphic>
          <a:graphicData uri="http://schemas.openxmlformats.org/drawingml/2006/table">
            <a:tbl>
              <a:tblPr firstRow="1">
                <a:tableStyleId>{E8B1032C-EA38-4F05-BA0D-38AFFFC7BED3}</a:tableStyleId>
              </a:tblPr>
              <a:tblGrid>
                <a:gridCol w="1523628"/>
                <a:gridCol w="3384376"/>
                <a:gridCol w="3744416"/>
              </a:tblGrid>
              <a:tr h="1893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+mn-lt"/>
                        </a:rPr>
                        <a:t>Срок</a:t>
                      </a:r>
                      <a:endParaRPr lang="ru-RU" sz="1800" b="1" i="0" u="none" strike="noStrike" dirty="0">
                        <a:latin typeface="+mn-lt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+mn-lt"/>
                        </a:rPr>
                        <a:t>Наименование мероприятия</a:t>
                      </a:r>
                      <a:endParaRPr lang="ru-RU" sz="1800" b="0" i="0" u="none" strike="noStrike" dirty="0">
                        <a:latin typeface="+mn-lt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/>
                        <a:t>Примечание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25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до </a:t>
                      </a:r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10.10.13</a:t>
                      </a:r>
                    </a:p>
                    <a:p>
                      <a:pPr algn="ctr"/>
                      <a:endParaRPr lang="ru-RU" sz="1700" b="0" dirty="0"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+mn-lt"/>
                          <a:cs typeface="Arial" pitchFamily="34" charset="0"/>
                        </a:rPr>
                        <a:t>1. </a:t>
                      </a:r>
                      <a:r>
                        <a:rPr lang="ru-RU" sz="1700" b="0" dirty="0" smtClean="0">
                          <a:latin typeface="+mn-lt"/>
                          <a:cs typeface="Arial" pitchFamily="34" charset="0"/>
                        </a:rPr>
                        <a:t>Направление собственникам</a:t>
                      </a:r>
                      <a:r>
                        <a:rPr lang="ru-RU" sz="1700" b="0" baseline="0" dirty="0" smtClean="0">
                          <a:latin typeface="+mn-lt"/>
                          <a:cs typeface="Arial" pitchFamily="34" charset="0"/>
                        </a:rPr>
                        <a:t> требований о сносе или реконструкции в разумный срок</a:t>
                      </a:r>
                      <a:endParaRPr lang="ru-RU" sz="1700" b="0" dirty="0"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339933"/>
                          </a:solidFill>
                          <a:latin typeface="+mn-lt"/>
                          <a:cs typeface="Arial" pitchFamily="34" charset="0"/>
                        </a:rPr>
                        <a:t>Направлены</a:t>
                      </a:r>
                      <a:endParaRPr lang="ru-RU" sz="1700" b="0" i="0" u="none" strike="noStrike" dirty="0">
                        <a:solidFill>
                          <a:srgbClr val="33993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3694">
                <a:tc>
                  <a:txBody>
                    <a:bodyPr/>
                    <a:lstStyle/>
                    <a:p>
                      <a:pPr algn="ctr"/>
                      <a:r>
                        <a:rPr lang="ru-RU" sz="1700" b="0" baseline="0" dirty="0" smtClean="0">
                          <a:latin typeface="+mn-lt"/>
                          <a:cs typeface="Arial" pitchFamily="34" charset="0"/>
                        </a:rPr>
                        <a:t>С </a:t>
                      </a:r>
                      <a:r>
                        <a:rPr lang="ru-RU" sz="1700" b="1" baseline="0" dirty="0" smtClean="0">
                          <a:latin typeface="+mn-lt"/>
                          <a:cs typeface="Arial" pitchFamily="34" charset="0"/>
                        </a:rPr>
                        <a:t>10.10.13</a:t>
                      </a:r>
                      <a:r>
                        <a:rPr lang="ru-RU" sz="1700" b="0" baseline="0" dirty="0" smtClean="0">
                          <a:latin typeface="+mn-lt"/>
                          <a:cs typeface="Arial" pitchFamily="34" charset="0"/>
                        </a:rPr>
                        <a:t> по </a:t>
                      </a:r>
                      <a:r>
                        <a:rPr lang="ru-RU" sz="1700" b="1" baseline="0" dirty="0" smtClean="0">
                          <a:latin typeface="+mn-lt"/>
                          <a:cs typeface="Arial" pitchFamily="34" charset="0"/>
                        </a:rPr>
                        <a:t>10.03.14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baseline="0" dirty="0" smtClean="0">
                          <a:latin typeface="+mn-lt"/>
                          <a:cs typeface="Arial" pitchFamily="34" charset="0"/>
                        </a:rPr>
                        <a:t>2. </a:t>
                      </a:r>
                      <a:r>
                        <a:rPr lang="ru-RU" sz="1700" b="0" baseline="0" dirty="0" smtClean="0">
                          <a:latin typeface="+mn-lt"/>
                          <a:cs typeface="Arial" pitchFamily="34" charset="0"/>
                        </a:rPr>
                        <a:t>Выполнение собственниками мероприятий о сносе или реконструкции в разумный срок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Разумный срок - </a:t>
                      </a:r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6 месяцев</a:t>
                      </a:r>
                    </a:p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Для сокращения срока необходимо получить решение собственников,</a:t>
                      </a:r>
                      <a:r>
                        <a:rPr lang="ru-RU" sz="17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что не будут осуществлять снос или реконструкцию в установленный срок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77331">
                <a:tc>
                  <a:txBody>
                    <a:bodyPr/>
                    <a:lstStyle/>
                    <a:p>
                      <a:pPr algn="ctr"/>
                      <a:r>
                        <a:rPr lang="ru-RU" sz="1700" b="0" baseline="0" dirty="0" smtClean="0">
                          <a:latin typeface="+mn-lt"/>
                          <a:cs typeface="Arial" pitchFamily="34" charset="0"/>
                        </a:rPr>
                        <a:t>до  </a:t>
                      </a:r>
                      <a:r>
                        <a:rPr lang="ru-RU" sz="1700" b="1" baseline="0" dirty="0" smtClean="0">
                          <a:latin typeface="+mn-lt"/>
                          <a:cs typeface="Arial" pitchFamily="34" charset="0"/>
                        </a:rPr>
                        <a:t>10.03.14</a:t>
                      </a:r>
                      <a:r>
                        <a:rPr lang="ru-RU" sz="1700" b="0" baseline="0" dirty="0" smtClean="0">
                          <a:latin typeface="+mn-lt"/>
                          <a:cs typeface="Arial" pitchFamily="34" charset="0"/>
                        </a:rPr>
                        <a:t> или более ранний срок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baseline="0" dirty="0" smtClean="0">
                          <a:latin typeface="+mn-lt"/>
                          <a:cs typeface="Arial" pitchFamily="34" charset="0"/>
                        </a:rPr>
                        <a:t>3.</a:t>
                      </a:r>
                      <a:r>
                        <a:rPr lang="ru-RU" sz="2400" b="0" baseline="0" dirty="0" smtClean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ru-RU" sz="1700" b="0" baseline="0" dirty="0" smtClean="0">
                          <a:latin typeface="+mn-lt"/>
                          <a:cs typeface="Arial" pitchFamily="34" charset="0"/>
                        </a:rPr>
                        <a:t>Направление уведомления об изъятии земельного участка для муниципальных нужд и об изъятии жилого помещения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В случае сокращения</a:t>
                      </a:r>
                      <a:r>
                        <a:rPr lang="ru-RU" sz="17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срока по 2-му мероприятию - в более ранний срок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24021">
                <a:tc>
                  <a:txBody>
                    <a:bodyPr/>
                    <a:lstStyle/>
                    <a:p>
                      <a:pPr algn="ctr"/>
                      <a:r>
                        <a:rPr lang="ru-RU" sz="1700" b="0" baseline="0" dirty="0" smtClean="0">
                          <a:latin typeface="+mn-lt"/>
                          <a:cs typeface="Arial" pitchFamily="34" charset="0"/>
                        </a:rPr>
                        <a:t>после </a:t>
                      </a:r>
                      <a:r>
                        <a:rPr lang="ru-RU" sz="1700" b="1" baseline="0" dirty="0" smtClean="0">
                          <a:latin typeface="+mn-lt"/>
                          <a:cs typeface="Arial" pitchFamily="34" charset="0"/>
                        </a:rPr>
                        <a:t>10.03.15</a:t>
                      </a:r>
                      <a:r>
                        <a:rPr lang="ru-RU" sz="1700" b="0" baseline="0" dirty="0" smtClean="0">
                          <a:latin typeface="+mn-lt"/>
                          <a:cs typeface="Arial" pitchFamily="34" charset="0"/>
                        </a:rPr>
                        <a:t> или более ранний срок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baseline="0" dirty="0" smtClean="0">
                          <a:latin typeface="+mn-lt"/>
                          <a:cs typeface="Arial" pitchFamily="34" charset="0"/>
                        </a:rPr>
                        <a:t>4. </a:t>
                      </a:r>
                      <a:r>
                        <a:rPr lang="ru-RU" sz="1700" b="0" baseline="0" dirty="0" smtClean="0">
                          <a:latin typeface="+mn-lt"/>
                          <a:cs typeface="Arial" pitchFamily="34" charset="0"/>
                        </a:rPr>
                        <a:t>Изъятие земельного участка для муниципальных нужд и изъятие жилого помещения;</a:t>
                      </a:r>
                    </a:p>
                    <a:p>
                      <a:r>
                        <a:rPr lang="ru-RU" sz="2400" b="1" baseline="0" dirty="0" smtClean="0">
                          <a:latin typeface="+mn-lt"/>
                          <a:cs typeface="Arial" pitchFamily="34" charset="0"/>
                        </a:rPr>
                        <a:t>5. </a:t>
                      </a:r>
                      <a:r>
                        <a:rPr lang="ru-RU" sz="1700" b="0" baseline="0" dirty="0" smtClean="0">
                          <a:latin typeface="+mn-lt"/>
                          <a:cs typeface="Arial" pitchFamily="34" charset="0"/>
                        </a:rPr>
                        <a:t>Заключение с собственниками договоров выкупа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0" i="0" u="none" strike="noStrike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Для</a:t>
                      </a:r>
                      <a:r>
                        <a:rPr lang="ru-RU" sz="17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сокращения срока необходимо получить согласие собственников о досрочном изъятии</a:t>
                      </a:r>
                      <a:endParaRPr lang="ru-RU" sz="1700" b="0" i="0" u="none" strike="noStrike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fontAlgn="ctr"/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9478">
                <a:tc>
                  <a:txBody>
                    <a:bodyPr/>
                    <a:lstStyle/>
                    <a:p>
                      <a:pPr algn="ctr"/>
                      <a:r>
                        <a:rPr lang="ru-RU" sz="1700" b="0" baseline="0" dirty="0" smtClean="0">
                          <a:latin typeface="+mn-lt"/>
                          <a:cs typeface="Arial" pitchFamily="34" charset="0"/>
                        </a:rPr>
                        <a:t>до </a:t>
                      </a:r>
                      <a:r>
                        <a:rPr lang="ru-RU" sz="1700" b="1" baseline="0" dirty="0" smtClean="0">
                          <a:latin typeface="+mn-lt"/>
                          <a:cs typeface="Arial" pitchFamily="34" charset="0"/>
                        </a:rPr>
                        <a:t>31.12.14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baseline="0" dirty="0" smtClean="0">
                          <a:latin typeface="+mn-lt"/>
                          <a:cs typeface="Arial" pitchFamily="34" charset="0"/>
                        </a:rPr>
                        <a:t>6. </a:t>
                      </a:r>
                      <a:r>
                        <a:rPr lang="ru-RU" sz="1700" b="0" baseline="0" dirty="0" smtClean="0">
                          <a:latin typeface="+mn-lt"/>
                          <a:cs typeface="Arial" pitchFamily="34" charset="0"/>
                        </a:rPr>
                        <a:t>Снос аварийного дома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В случае досрочного выполнения </a:t>
                      </a:r>
                    </a:p>
                    <a:p>
                      <a:pPr algn="ctr" fontAlgn="ctr"/>
                      <a:r>
                        <a:rPr lang="ru-RU" sz="17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пп</a:t>
                      </a:r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. с 1 по 5 в более ранний срок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46100" y="134019"/>
          <a:ext cx="1041524" cy="977429"/>
        </p:xfrm>
        <a:graphic>
          <a:graphicData uri="http://schemas.openxmlformats.org/presentationml/2006/ole">
            <p:oleObj spid="_x0000_s207883" name="CorelDRAW" r:id="rId4" imgW="6943344" imgH="6943344" progId="">
              <p:embed/>
            </p:oleObj>
          </a:graphicData>
        </a:graphic>
      </p:graphicFrame>
      <p:sp>
        <p:nvSpPr>
          <p:cNvPr id="5" name="Text Box 233"/>
          <p:cNvSpPr txBox="1">
            <a:spLocks noChangeArrowheads="1"/>
          </p:cNvSpPr>
          <p:nvPr/>
        </p:nvSpPr>
        <p:spPr bwMode="auto">
          <a:xfrm>
            <a:off x="1328727" y="0"/>
            <a:ext cx="76328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atin typeface="+mn-lt"/>
              </a:rPr>
              <a:t>Дорожная карта расселения собственников аварийного жилья</a:t>
            </a:r>
            <a:endParaRPr lang="ru-RU" sz="2800" b="1" dirty="0">
              <a:latin typeface="+mn-lt"/>
            </a:endParaRPr>
          </a:p>
        </p:txBody>
      </p:sp>
      <p:sp>
        <p:nvSpPr>
          <p:cNvPr id="10" name="Номер слайда 6"/>
          <p:cNvSpPr txBox="1">
            <a:spLocks/>
          </p:cNvSpPr>
          <p:nvPr/>
        </p:nvSpPr>
        <p:spPr>
          <a:xfrm>
            <a:off x="35496" y="6408712"/>
            <a:ext cx="683568" cy="404664"/>
          </a:xfrm>
          <a:prstGeom prst="rtTriangle">
            <a:avLst/>
          </a:prstGeom>
          <a:ln w="25400" cap="flat" cmpd="sng" algn="ctr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827576-53A4-4E5E-99BC-A4CDA5D23CF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0256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87720206"/>
              </p:ext>
            </p:extLst>
          </p:nvPr>
        </p:nvGraphicFramePr>
        <p:xfrm>
          <a:off x="178065" y="1340768"/>
          <a:ext cx="8875318" cy="433266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82540"/>
                <a:gridCol w="1161535"/>
                <a:gridCol w="1194487"/>
                <a:gridCol w="1145059"/>
                <a:gridCol w="1293341"/>
                <a:gridCol w="1129341"/>
                <a:gridCol w="1169015"/>
              </a:tblGrid>
              <a:tr h="43165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План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Введено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Остаток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/>
                        <a:t> Степень готовности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360" marR="6360" marT="636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</a:tr>
              <a:tr h="6859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u="none" strike="noStrike" kern="1200" dirty="0" smtClean="0"/>
                        <a:t>Высокая</a:t>
                      </a:r>
                    </a:p>
                    <a:p>
                      <a:pPr marL="0" algn="ctr" defTabSz="914400" rtl="0" eaLnBrk="1" fontAlgn="t" latinLnBrk="0" hangingPunct="1"/>
                      <a:r>
                        <a:rPr lang="ru-RU" sz="1800" u="none" strike="noStrike" kern="1200" dirty="0" smtClean="0"/>
                        <a:t>(70-100%)</a:t>
                      </a:r>
                      <a:endParaRPr lang="ru-RU" sz="1800" b="1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u="none" strike="noStrike" kern="1200" dirty="0" smtClean="0"/>
                        <a:t>Средняя</a:t>
                      </a:r>
                    </a:p>
                    <a:p>
                      <a:pPr marL="0" algn="ctr" defTabSz="914400" rtl="0" eaLnBrk="1" fontAlgn="t" latinLnBrk="0" hangingPunct="1"/>
                      <a:r>
                        <a:rPr lang="ru-RU" sz="1800" u="none" strike="noStrike" kern="1200" dirty="0" smtClean="0"/>
                        <a:t>(30-70%)</a:t>
                      </a:r>
                      <a:endParaRPr lang="ru-RU" sz="1800" b="1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u="none" strike="noStrike" kern="1200" dirty="0" smtClean="0"/>
                        <a:t>Низкая</a:t>
                      </a:r>
                    </a:p>
                    <a:p>
                      <a:pPr marL="0" algn="ctr" defTabSz="914400" rtl="0" eaLnBrk="1" fontAlgn="t" latinLnBrk="0" hangingPunct="1"/>
                      <a:r>
                        <a:rPr lang="ru-RU" sz="1800" u="none" strike="noStrike" kern="1200" dirty="0" smtClean="0"/>
                        <a:t>(0-30%)</a:t>
                      </a:r>
                      <a:endParaRPr lang="ru-RU" sz="1800" b="1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863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Кол-во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объектов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128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105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65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 horzOverflow="overflow"/>
                </a:tc>
              </a:tr>
              <a:tr h="116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Общая площадь  (</a:t>
                      </a:r>
                      <a:r>
                        <a:rPr kumimoji="0" lang="ru-RU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тыс.кв.м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.)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383,4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57,9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325,5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207,9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91,7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25,9</a:t>
                      </a:r>
                    </a:p>
                  </a:txBody>
                  <a:tcPr marL="68580" marR="68580" marT="0" marB="0" anchor="ctr" horzOverflow="overflow"/>
                </a:tc>
              </a:tr>
              <a:tr h="116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Кол-во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квартир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6 569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970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5 599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4 249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687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663</a:t>
                      </a:r>
                    </a:p>
                  </a:txBody>
                  <a:tcPr marL="68580" marR="68580" marT="0" marB="0" anchor="ctr" horzOverflow="overflow"/>
                </a:tc>
              </a:tr>
            </a:tbl>
          </a:graphicData>
        </a:graphic>
      </p:graphicFrame>
      <p:sp>
        <p:nvSpPr>
          <p:cNvPr id="5" name="Text Box 233"/>
          <p:cNvSpPr txBox="1">
            <a:spLocks noChangeArrowheads="1"/>
          </p:cNvSpPr>
          <p:nvPr/>
        </p:nvSpPr>
        <p:spPr bwMode="auto">
          <a:xfrm>
            <a:off x="1043608" y="116632"/>
            <a:ext cx="7921005" cy="8620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5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Мониторинг хода строительства жилых домов программы ГЖФ РТ </a:t>
            </a:r>
            <a:r>
              <a:rPr lang="ru-RU" sz="25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2014 году</a:t>
            </a:r>
            <a:endParaRPr lang="ru-RU" sz="25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270339" name="Object 3"/>
          <p:cNvGraphicFramePr>
            <a:graphicFrameLocks noChangeAspect="1"/>
          </p:cNvGraphicFramePr>
          <p:nvPr/>
        </p:nvGraphicFramePr>
        <p:xfrm>
          <a:off x="146050" y="133350"/>
          <a:ext cx="1041400" cy="977900"/>
        </p:xfrm>
        <a:graphic>
          <a:graphicData uri="http://schemas.openxmlformats.org/presentationml/2006/ole">
            <p:oleObj spid="_x0000_s100557" name="CorelDRAW" r:id="rId3" imgW="6943344" imgH="6943344" progId="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52320" y="978645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+mn-lt"/>
              </a:rPr>
              <a:t>на 28.03.2014</a:t>
            </a:r>
          </a:p>
        </p:txBody>
      </p:sp>
      <p:sp>
        <p:nvSpPr>
          <p:cNvPr id="8" name="Номер слайда 10"/>
          <p:cNvSpPr txBox="1">
            <a:spLocks/>
          </p:cNvSpPr>
          <p:nvPr/>
        </p:nvSpPr>
        <p:spPr>
          <a:xfrm>
            <a:off x="8749728" y="540049"/>
            <a:ext cx="358775" cy="3603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290B0AC-1095-4A1C-BD1C-6C83E51E764D}" type="slidenum">
              <a:rPr lang="ru-RU" sz="12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ru-RU" sz="1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5994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 descr="C:\Users\Канайкин\AppData\Local\Microsoft\Windows\Temporary Internet Files\Content.Outlook\HE8ZYHCZ\12-ти квартирный жилой дом по ул Западная 34 г Арск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612"/>
          <a:stretch/>
        </p:blipFill>
        <p:spPr bwMode="auto">
          <a:xfrm>
            <a:off x="-306" y="1124744"/>
            <a:ext cx="9144000" cy="520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825499" y="0"/>
            <a:ext cx="831819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ГЖФ РТ 2014 года </a:t>
            </a:r>
          </a:p>
          <a:p>
            <a:pPr algn="ctr">
              <a:defRPr/>
            </a:pPr>
            <a:r>
              <a:rPr lang="ru-RU" sz="2000" b="1" spc="3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(введен в эксплуатацию) </a:t>
            </a:r>
            <a:endParaRPr lang="ru-RU" sz="2000" b="1" spc="3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8916" name="Object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427984" y="6180892"/>
            <a:ext cx="4716016" cy="677108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err="1" smtClean="0">
                <a:solidFill>
                  <a:srgbClr val="0000FF"/>
                </a:solidFill>
                <a:latin typeface="+mn-lt"/>
              </a:rPr>
              <a:t>г.Арск</a:t>
            </a:r>
            <a:r>
              <a:rPr lang="ru-RU" sz="2000" b="1" dirty="0" smtClean="0">
                <a:solidFill>
                  <a:srgbClr val="0000FF"/>
                </a:solidFill>
                <a:latin typeface="+mn-lt"/>
              </a:rPr>
              <a:t>, </a:t>
            </a:r>
            <a:r>
              <a:rPr lang="ru-RU" dirty="0" smtClean="0">
                <a:solidFill>
                  <a:srgbClr val="0000FF"/>
                </a:solidFill>
                <a:latin typeface="+mn-lt"/>
              </a:rPr>
              <a:t>12 кв. </a:t>
            </a:r>
            <a:r>
              <a:rPr lang="ru-RU" dirty="0" err="1" smtClean="0">
                <a:solidFill>
                  <a:srgbClr val="0000FF"/>
                </a:solidFill>
                <a:latin typeface="+mn-lt"/>
              </a:rPr>
              <a:t>ж.д</a:t>
            </a:r>
            <a:r>
              <a:rPr lang="ru-RU" dirty="0" smtClean="0">
                <a:solidFill>
                  <a:srgbClr val="0000FF"/>
                </a:solidFill>
                <a:latin typeface="+mn-lt"/>
              </a:rPr>
              <a:t>. ул. Западная, 34</a:t>
            </a:r>
            <a:endParaRPr lang="ru-RU" dirty="0" smtClean="0">
              <a:solidFill>
                <a:srgbClr val="0000FF"/>
              </a:solidFill>
            </a:endParaRPr>
          </a:p>
          <a:p>
            <a:pPr algn="ctr">
              <a:defRPr/>
            </a:pPr>
            <a:r>
              <a:rPr lang="ru-RU" dirty="0" smtClean="0">
                <a:solidFill>
                  <a:srgbClr val="0000FF"/>
                </a:solidFill>
                <a:latin typeface="+mn-lt"/>
              </a:rPr>
              <a:t>подрядчик ООО «</a:t>
            </a:r>
            <a:r>
              <a:rPr lang="ru-RU" dirty="0" err="1" smtClean="0">
                <a:solidFill>
                  <a:srgbClr val="0000FF"/>
                </a:solidFill>
                <a:latin typeface="+mn-lt"/>
              </a:rPr>
              <a:t>Арское</a:t>
            </a:r>
            <a:r>
              <a:rPr lang="ru-RU" dirty="0" smtClean="0">
                <a:solidFill>
                  <a:srgbClr val="0000FF"/>
                </a:solidFill>
                <a:latin typeface="+mn-lt"/>
              </a:rPr>
              <a:t> МСО» </a:t>
            </a:r>
            <a:endParaRPr lang="ru-RU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8" name="Номер слайда 10"/>
          <p:cNvSpPr txBox="1">
            <a:spLocks/>
          </p:cNvSpPr>
          <p:nvPr/>
        </p:nvSpPr>
        <p:spPr>
          <a:xfrm>
            <a:off x="8749728" y="540049"/>
            <a:ext cx="358775" cy="3603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290B0AC-1095-4A1C-BD1C-6C83E51E764D}" type="slidenum">
              <a:rPr lang="ru-RU" sz="12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ru-RU" sz="1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6484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31987726"/>
              </p:ext>
            </p:extLst>
          </p:nvPr>
        </p:nvGraphicFramePr>
        <p:xfrm>
          <a:off x="179512" y="1700808"/>
          <a:ext cx="8783098" cy="3096344"/>
        </p:xfrm>
        <a:graphic>
          <a:graphicData uri="http://schemas.openxmlformats.org/drawingml/2006/table">
            <a:tbl>
              <a:tblPr/>
              <a:tblGrid>
                <a:gridCol w="3519167"/>
                <a:gridCol w="1951563"/>
                <a:gridCol w="1296144"/>
                <a:gridCol w="1080120"/>
                <a:gridCol w="936104"/>
              </a:tblGrid>
              <a:tr h="13263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/>
                          <a:latin typeface="+mn-lt"/>
                        </a:rPr>
                        <a:t>Стоимость по договору, </a:t>
                      </a:r>
                    </a:p>
                    <a:p>
                      <a:pPr algn="ctr"/>
                      <a:r>
                        <a:rPr lang="ru-RU" sz="2000" b="1" dirty="0" smtClean="0">
                          <a:effectLst/>
                          <a:latin typeface="+mn-lt"/>
                        </a:rPr>
                        <a:t>млн.руб.</a:t>
                      </a:r>
                      <a:endParaRPr lang="ru-RU" sz="2000" b="1" dirty="0"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  <a:latin typeface="+mn-lt"/>
                        </a:rPr>
                        <a:t>Факт освоения СМР</a:t>
                      </a:r>
                      <a:r>
                        <a:rPr lang="ru-RU" sz="2000" b="1" dirty="0" smtClean="0">
                          <a:effectLst/>
                          <a:latin typeface="+mn-lt"/>
                        </a:rPr>
                        <a:t>,% </a:t>
                      </a:r>
                      <a:endParaRPr lang="ru-RU" sz="2000" b="1" dirty="0"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  <a:latin typeface="+mn-lt"/>
                        </a:rPr>
                        <a:t>Принято </a:t>
                      </a:r>
                      <a:r>
                        <a:rPr lang="ru-RU" sz="2000" b="1" dirty="0" smtClean="0">
                          <a:effectLst/>
                          <a:latin typeface="+mn-lt"/>
                        </a:rPr>
                        <a:t>КС-2,%</a:t>
                      </a:r>
                      <a:endParaRPr lang="ru-RU" sz="2000" b="1" dirty="0"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/>
                          <a:latin typeface="+mn-lt"/>
                        </a:rPr>
                        <a:t>Оплата,%</a:t>
                      </a:r>
                      <a:endParaRPr lang="ru-RU" sz="2000" b="1" dirty="0"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702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effectLst/>
                          <a:latin typeface="+mn-lt"/>
                        </a:rPr>
                        <a:t>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0" dirty="0" smtClean="0">
                          <a:latin typeface="+mn-lt"/>
                        </a:rPr>
                        <a:t>11 714,0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0" dirty="0" smtClean="0">
                          <a:latin typeface="+mn-lt"/>
                        </a:rPr>
                        <a:t>70,4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0" dirty="0" smtClean="0">
                          <a:latin typeface="+mn-lt"/>
                        </a:rPr>
                        <a:t>58,3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0" dirty="0" smtClean="0">
                          <a:latin typeface="+mn-lt"/>
                        </a:rPr>
                        <a:t>73,6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9707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/>
                        </a:rPr>
                        <a:t>в т. ч. через ГИСУ</a:t>
                      </a:r>
                      <a:endParaRPr lang="ru-RU" sz="3200" b="1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1 418,0</a:t>
                      </a:r>
                      <a:endParaRPr lang="ru-RU" sz="36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48,7</a:t>
                      </a:r>
                      <a:endParaRPr lang="ru-RU" sz="36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4,9</a:t>
                      </a:r>
                      <a:endParaRPr lang="ru-RU" sz="36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46,9</a:t>
                      </a:r>
                      <a:endParaRPr lang="ru-RU" sz="36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475038" y="1516063"/>
            <a:ext cx="9144000" cy="0"/>
          </a:xfrm>
          <a:prstGeom prst="rect">
            <a:avLst/>
          </a:prstGeom>
          <a:solidFill>
            <a:srgbClr val="F1F1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4761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 </a:t>
            </a:r>
            <a:endParaRPr kumimoji="0" lang="ru-RU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233"/>
          <p:cNvSpPr txBox="1">
            <a:spLocks noChangeArrowheads="1"/>
          </p:cNvSpPr>
          <p:nvPr/>
        </p:nvSpPr>
        <p:spPr bwMode="auto">
          <a:xfrm>
            <a:off x="1072714" y="188639"/>
            <a:ext cx="792100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Финансирование и приемка работ программы ГЖФ РТ</a:t>
            </a:r>
            <a:endParaRPr lang="ru-RU" sz="24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26224042"/>
              </p:ext>
            </p:extLst>
          </p:nvPr>
        </p:nvGraphicFramePr>
        <p:xfrm>
          <a:off x="179512" y="53633"/>
          <a:ext cx="1041400" cy="977900"/>
        </p:xfrm>
        <a:graphic>
          <a:graphicData uri="http://schemas.openxmlformats.org/presentationml/2006/ole">
            <p:oleObj spid="_x0000_s198705" name="CorelDRAW" r:id="rId3" imgW="6943344" imgH="6943344" progId="">
              <p:embed/>
            </p:oleObj>
          </a:graphicData>
        </a:graphic>
      </p:graphicFrame>
      <p:sp>
        <p:nvSpPr>
          <p:cNvPr id="6" name="Номер слайда 10"/>
          <p:cNvSpPr txBox="1">
            <a:spLocks/>
          </p:cNvSpPr>
          <p:nvPr/>
        </p:nvSpPr>
        <p:spPr>
          <a:xfrm>
            <a:off x="8785225" y="696471"/>
            <a:ext cx="358775" cy="3603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290B0AC-1095-4A1C-BD1C-6C83E51E764D}" type="slidenum">
              <a:rPr lang="ru-RU" sz="12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ru-RU" sz="1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7667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33"/>
          <p:cNvSpPr txBox="1">
            <a:spLocks noChangeArrowheads="1"/>
          </p:cNvSpPr>
          <p:nvPr/>
        </p:nvSpPr>
        <p:spPr bwMode="auto">
          <a:xfrm>
            <a:off x="1144064" y="121341"/>
            <a:ext cx="8028384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5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Арендное</a:t>
            </a:r>
            <a:r>
              <a:rPr lang="ru-RU" sz="2500" b="1" spc="3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5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жилье</a:t>
            </a:r>
            <a:r>
              <a:rPr lang="ru-RU" sz="2500" b="1" spc="3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5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2014</a:t>
            </a:r>
            <a:r>
              <a:rPr lang="ru-RU" sz="2500" b="1" spc="3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5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года</a:t>
            </a:r>
            <a:endParaRPr lang="ru-RU" sz="25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43438453"/>
              </p:ext>
            </p:extLst>
          </p:nvPr>
        </p:nvGraphicFramePr>
        <p:xfrm>
          <a:off x="179512" y="641257"/>
          <a:ext cx="8712967" cy="5818056"/>
        </p:xfrm>
        <a:graphic>
          <a:graphicData uri="http://schemas.openxmlformats.org/drawingml/2006/table">
            <a:tbl>
              <a:tblPr/>
              <a:tblGrid>
                <a:gridCol w="402835"/>
                <a:gridCol w="3773629"/>
                <a:gridCol w="1008112"/>
                <a:gridCol w="1008112"/>
                <a:gridCol w="1224136"/>
                <a:gridCol w="1296143"/>
              </a:tblGrid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№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Месторасположение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Кол-во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домов, шт.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Кол-во квартир, шт.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Общая площадь, 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кв.м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r>
                        <a:rPr lang="ru-RU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готовности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02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Через ГЖФ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25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92735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450" marR="108000" marT="9525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12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450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Верхнеуслонский</a:t>
                      </a:r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 район, </a:t>
                      </a:r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20-кв</a:t>
                      </a:r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. ж/д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92735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     80</a:t>
                      </a:r>
                      <a:endParaRPr lang="ru-RU" sz="20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4 456,0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1295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60% </a:t>
                      </a:r>
                    </a:p>
                  </a:txBody>
                  <a:tcPr marL="44450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Верхнеуслонский</a:t>
                      </a:r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 район, </a:t>
                      </a:r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85-кв. ж/д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92735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  340</a:t>
                      </a:r>
                      <a:endParaRPr lang="ru-RU" sz="20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22 096,0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1295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25% </a:t>
                      </a:r>
                    </a:p>
                  </a:txBody>
                  <a:tcPr marL="44450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г. </a:t>
                      </a:r>
                      <a:r>
                        <a:rPr lang="ru-RU" sz="1800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Наб.</a:t>
                      </a:r>
                      <a:r>
                        <a:rPr lang="ru-RU" sz="1800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Челны</a:t>
                      </a:r>
                      <a:r>
                        <a:rPr lang="ru-RU" sz="1800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, </a:t>
                      </a:r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ул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. 40 лет </a:t>
                      </a:r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Победы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92735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  119</a:t>
                      </a:r>
                      <a:endParaRPr lang="ru-RU" sz="20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5 472,0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1295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13%</a:t>
                      </a:r>
                      <a:endParaRPr lang="ru-RU" sz="20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450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г. Елабуга, ж/д</a:t>
                      </a:r>
                      <a:r>
                        <a:rPr lang="ru-RU" sz="1800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№ 4-5-17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92735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  156</a:t>
                      </a:r>
                      <a:endParaRPr lang="ru-RU" sz="20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7 619,0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1295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32%</a:t>
                      </a:r>
                      <a:endParaRPr lang="ru-RU" sz="20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450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4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г. Казань, </a:t>
                      </a:r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ул. Журналистов </a:t>
                      </a: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92735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     44</a:t>
                      </a:r>
                      <a:endParaRPr lang="ru-RU" sz="20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1 849,0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01295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90%</a:t>
                      </a:r>
                      <a:endParaRPr lang="ru-RU" sz="20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450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3088">
                <a:tc>
                  <a:txBody>
                    <a:bodyPr/>
                    <a:lstStyle/>
                    <a:p>
                      <a:pPr marL="0" indent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Итого: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739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41 492,0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01295" indent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450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66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Промышленные предприятия</a:t>
                      </a: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92735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9525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01295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450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7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г. Елабуга, </a:t>
                      </a:r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ж/д для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специалистов ОЭЗ «</a:t>
                      </a:r>
                      <a:r>
                        <a:rPr lang="ru-RU" sz="1800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Алабуга</a:t>
                      </a:r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»</a:t>
                      </a:r>
                      <a:endParaRPr lang="ru-RU" sz="18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450" marR="180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64</a:t>
                      </a:r>
                    </a:p>
                  </a:txBody>
                  <a:tcPr marL="0" marR="180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01295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4 481,0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01295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60%</a:t>
                      </a:r>
                      <a:endParaRPr lang="ru-RU" sz="20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450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7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г. Елабуга, </a:t>
                      </a:r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коттеджный 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поселок </a:t>
                      </a:r>
                      <a:endParaRPr lang="ru-RU" sz="1800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для резидентов ОЭЗ 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«</a:t>
                      </a:r>
                      <a:r>
                        <a:rPr lang="ru-RU" sz="18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Алабуга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»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40</a:t>
                      </a:r>
                    </a:p>
                  </a:txBody>
                  <a:tcPr marL="68580" marR="180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      40</a:t>
                      </a:r>
                      <a:endParaRPr lang="ru-RU" sz="18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01295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6 940,0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01295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95%</a:t>
                      </a:r>
                      <a:endParaRPr lang="ru-RU" sz="20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450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4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Calibri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Итого: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180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104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180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11 421,0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144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7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dirty="0">
                        <a:effectLst/>
                        <a:latin typeface="Calibri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180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180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144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Calibri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ВСЕГО: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52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180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843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180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52 913,0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144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Номер слайда 10"/>
          <p:cNvSpPr txBox="1">
            <a:spLocks/>
          </p:cNvSpPr>
          <p:nvPr/>
        </p:nvSpPr>
        <p:spPr>
          <a:xfrm>
            <a:off x="8743808" y="179687"/>
            <a:ext cx="358775" cy="3603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290B0AC-1095-4A1C-BD1C-6C83E51E764D}" type="slidenum">
              <a:rPr lang="ru-RU" sz="12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ru-RU" sz="1200" dirty="0">
              <a:latin typeface="+mn-lt"/>
              <a:cs typeface="+mn-cs"/>
            </a:endParaRPr>
          </a:p>
        </p:txBody>
      </p:sp>
      <p:graphicFrame>
        <p:nvGraphicFramePr>
          <p:cNvPr id="2703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53530000"/>
              </p:ext>
            </p:extLst>
          </p:nvPr>
        </p:nvGraphicFramePr>
        <p:xfrm>
          <a:off x="147470" y="52525"/>
          <a:ext cx="1041400" cy="977900"/>
        </p:xfrm>
        <a:graphic>
          <a:graphicData uri="http://schemas.openxmlformats.org/presentationml/2006/ole">
            <p:oleObj spid="_x0000_s108752" name="CorelDRAW" r:id="rId3" imgW="6943344" imgH="6943344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102479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10096437"/>
              </p:ext>
            </p:extLst>
          </p:nvPr>
        </p:nvGraphicFramePr>
        <p:xfrm>
          <a:off x="251520" y="1124739"/>
          <a:ext cx="8747007" cy="5400602"/>
        </p:xfrm>
        <a:graphic>
          <a:graphicData uri="http://schemas.openxmlformats.org/drawingml/2006/table">
            <a:tbl>
              <a:tblPr/>
              <a:tblGrid>
                <a:gridCol w="443704"/>
                <a:gridCol w="2292600"/>
                <a:gridCol w="1152128"/>
                <a:gridCol w="1152128"/>
                <a:gridCol w="1238697"/>
                <a:gridCol w="1322008"/>
                <a:gridCol w="1145742"/>
              </a:tblGrid>
              <a:tr h="43632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+mn-lt"/>
                        </a:rPr>
                        <a:t>№ </a:t>
                      </a: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+mn-lt"/>
                        </a:rPr>
                        <a:t>МО РТ</a:t>
                      </a: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+mn-lt"/>
                        </a:rPr>
                        <a:t>Кол-во</a:t>
                      </a:r>
                      <a:r>
                        <a:rPr lang="ru-RU" sz="1800" b="1" i="0" u="none" strike="noStrike" baseline="0" dirty="0" smtClean="0">
                          <a:latin typeface="+mn-lt"/>
                        </a:rPr>
                        <a:t> объектов</a:t>
                      </a:r>
                      <a:endParaRPr lang="ru-RU" sz="1800" b="1" i="0" u="none" strike="noStrike" dirty="0">
                        <a:latin typeface="+mn-lt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+mn-lt"/>
                        </a:rPr>
                        <a:t>Кол-во</a:t>
                      </a:r>
                      <a:r>
                        <a:rPr lang="ru-RU" sz="1800" b="1" i="0" u="none" strike="noStrike" baseline="0" dirty="0" smtClean="0">
                          <a:latin typeface="+mn-lt"/>
                        </a:rPr>
                        <a:t> квартир</a:t>
                      </a:r>
                      <a:endParaRPr lang="ru-RU" sz="1800" b="1" i="0" u="none" strike="noStrike" dirty="0">
                        <a:latin typeface="+mn-lt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+mn-lt"/>
                        </a:rPr>
                        <a:t> Степень готовности объектов</a:t>
                      </a:r>
                      <a:endParaRPr lang="ru-RU" sz="1800" b="1" i="0" u="none" strike="noStrike" dirty="0">
                        <a:latin typeface="+mn-lt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867687"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Высокая</a:t>
                      </a:r>
                    </a:p>
                    <a:p>
                      <a:pPr marL="0" algn="ctr" defTabSz="914400" rtl="0" eaLnBrk="1" fontAlgn="t" latinLnBrk="0" hangingPunct="1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(70-100%)</a:t>
                      </a:r>
                      <a:endParaRPr lang="ru-RU" sz="18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Средняя</a:t>
                      </a:r>
                    </a:p>
                    <a:p>
                      <a:pPr marL="0" algn="ctr" defTabSz="914400" rtl="0" eaLnBrk="1" fontAlgn="t" latinLnBrk="0" hangingPunct="1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(30-70%)</a:t>
                      </a:r>
                      <a:endParaRPr lang="ru-RU" sz="18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Низкая</a:t>
                      </a:r>
                    </a:p>
                    <a:p>
                      <a:pPr marL="0" algn="ctr" defTabSz="914400" rtl="0" eaLnBrk="1" fontAlgn="t" latinLnBrk="0" hangingPunct="1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(0-30%)</a:t>
                      </a:r>
                      <a:endParaRPr lang="ru-RU" sz="18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2859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200" b="1" i="1" u="none" strike="noStrike" dirty="0" smtClean="0">
                          <a:latin typeface="+mn-lt"/>
                          <a:cs typeface="Arial" pitchFamily="34" charset="0"/>
                        </a:rPr>
                        <a:t>Всего по РТ</a:t>
                      </a:r>
                      <a:endParaRPr lang="ru-RU" sz="2200" b="1" i="1" u="none" strike="noStrike" dirty="0">
                        <a:latin typeface="+mn-lt"/>
                        <a:cs typeface="Arial" pitchFamily="34" charset="0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30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171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13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8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9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59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b="1" i="0" u="none" strike="noStrike" dirty="0" err="1">
                          <a:latin typeface="+mn-lt"/>
                        </a:rPr>
                        <a:t>Азнакаевский</a:t>
                      </a:r>
                      <a:endParaRPr lang="ru-RU" sz="2200" b="1" i="0" u="none" strike="noStrike" dirty="0">
                        <a:latin typeface="+mn-lt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2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2200" b="1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4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59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b="1" i="0" u="none" strike="noStrike" dirty="0" err="1" smtClean="0">
                          <a:latin typeface="+mn-lt"/>
                        </a:rPr>
                        <a:t>Альметьевский</a:t>
                      </a:r>
                      <a:endParaRPr lang="ru-RU" sz="2200" b="1" i="0" u="none" strike="noStrike" dirty="0">
                        <a:latin typeface="+mn-lt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2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2200" b="1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19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59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1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Апастовский</a:t>
                      </a:r>
                      <a:endParaRPr lang="ru-RU" sz="2200" b="1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2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2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15</a:t>
                      </a: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2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2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-</a:t>
                      </a: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2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-</a:t>
                      </a: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59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Арский</a:t>
                      </a:r>
                      <a:endParaRPr lang="ru-RU" sz="2200" b="1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2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2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2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2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-</a:t>
                      </a: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2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-</a:t>
                      </a: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59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b="1" i="0" u="none" strike="noStrike" dirty="0" err="1" smtClean="0">
                          <a:latin typeface="+mn-lt"/>
                        </a:rPr>
                        <a:t>Атнинский</a:t>
                      </a:r>
                      <a:endParaRPr lang="ru-RU" sz="2200" b="1" i="0" u="none" strike="noStrike" dirty="0">
                        <a:latin typeface="+mn-lt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2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2200" b="1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59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b="1" i="0" u="none" strike="noStrike" dirty="0" err="1" smtClean="0">
                          <a:latin typeface="+mn-lt"/>
                        </a:rPr>
                        <a:t>Бавлинский</a:t>
                      </a:r>
                      <a:endParaRPr lang="ru-RU" sz="2200" b="1" i="0" u="none" strike="noStrike" dirty="0">
                        <a:latin typeface="+mn-lt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2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2200" b="1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29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59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b="1" i="0" u="none" strike="noStrike" dirty="0" err="1" smtClean="0">
                          <a:latin typeface="+mn-lt"/>
                        </a:rPr>
                        <a:t>Балтасинский</a:t>
                      </a:r>
                      <a:endParaRPr lang="ru-RU" sz="2200" b="1" i="0" u="none" strike="noStrike" dirty="0">
                        <a:latin typeface="+mn-lt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2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8</a:t>
                      </a:r>
                      <a:endParaRPr lang="ru-RU" sz="2200" b="1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8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8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59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+mn-lt"/>
                        </a:rPr>
                        <a:t>8</a:t>
                      </a:r>
                      <a:endParaRPr lang="ru-RU" sz="1800" b="1" i="0" u="none" strike="noStrike" dirty="0">
                        <a:latin typeface="+mn-lt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b="1" i="0" u="none" strike="noStrike" dirty="0">
                          <a:latin typeface="+mn-lt"/>
                        </a:rPr>
                        <a:t>Высокогорский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5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83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03366609"/>
              </p:ext>
            </p:extLst>
          </p:nvPr>
        </p:nvGraphicFramePr>
        <p:xfrm>
          <a:off x="16474" y="51099"/>
          <a:ext cx="1041400" cy="977900"/>
        </p:xfrm>
        <a:graphic>
          <a:graphicData uri="http://schemas.openxmlformats.org/presentationml/2006/ole">
            <p:oleObj spid="_x0000_s188512" name="CorelDRAW" r:id="rId3" imgW="6943344" imgH="6943344" progId="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475656" y="0"/>
            <a:ext cx="691276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Программа строительства жилья</a:t>
            </a:r>
          </a:p>
          <a:p>
            <a:pPr algn="ctr">
              <a:defRPr/>
            </a:pPr>
            <a:r>
              <a:rPr lang="ru-RU" sz="2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для ветеранов ВОВ</a:t>
            </a:r>
          </a:p>
          <a:p>
            <a:pPr algn="ctr">
              <a:defRPr/>
            </a:pPr>
            <a:r>
              <a:rPr lang="ru-RU" sz="1600" b="1" spc="300" dirty="0" smtClean="0">
                <a:latin typeface="+mn-lt"/>
              </a:rPr>
              <a:t>(получившие субсидии)</a:t>
            </a:r>
            <a:r>
              <a:rPr lang="ru-RU" b="1" spc="300" dirty="0" smtClean="0">
                <a:latin typeface="+mn-lt"/>
              </a:rPr>
              <a:t> </a:t>
            </a:r>
            <a:endParaRPr lang="ru-RU" b="1" spc="300" dirty="0">
              <a:latin typeface="+mn-lt"/>
            </a:endParaRPr>
          </a:p>
        </p:txBody>
      </p:sp>
      <p:sp>
        <p:nvSpPr>
          <p:cNvPr id="9" name="Номер слайда 10"/>
          <p:cNvSpPr txBox="1">
            <a:spLocks/>
          </p:cNvSpPr>
          <p:nvPr/>
        </p:nvSpPr>
        <p:spPr>
          <a:xfrm>
            <a:off x="8749728" y="540049"/>
            <a:ext cx="358775" cy="3603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290B0AC-1095-4A1C-BD1C-6C83E51E764D}" type="slidenum">
              <a:rPr lang="ru-RU" sz="12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ru-RU" sz="1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98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7742125"/>
              </p:ext>
            </p:extLst>
          </p:nvPr>
        </p:nvGraphicFramePr>
        <p:xfrm>
          <a:off x="323529" y="1124744"/>
          <a:ext cx="8737345" cy="5400604"/>
        </p:xfrm>
        <a:graphic>
          <a:graphicData uri="http://schemas.openxmlformats.org/drawingml/2006/table">
            <a:tbl>
              <a:tblPr/>
              <a:tblGrid>
                <a:gridCol w="525553"/>
                <a:gridCol w="2426774"/>
                <a:gridCol w="1008112"/>
                <a:gridCol w="1008112"/>
                <a:gridCol w="1224744"/>
                <a:gridCol w="1362883"/>
                <a:gridCol w="1181167"/>
              </a:tblGrid>
              <a:tr h="4002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+mn-lt"/>
                        </a:rPr>
                        <a:t>№ </a:t>
                      </a: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+mn-lt"/>
                        </a:rPr>
                        <a:t>МО РТ</a:t>
                      </a: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+mn-lt"/>
                        </a:rPr>
                        <a:t>Кол-во</a:t>
                      </a:r>
                      <a:r>
                        <a:rPr lang="ru-RU" sz="1800" b="1" i="0" u="none" strike="noStrike" baseline="0" dirty="0" smtClean="0">
                          <a:latin typeface="+mn-lt"/>
                        </a:rPr>
                        <a:t> объектов</a:t>
                      </a:r>
                      <a:endParaRPr lang="ru-RU" sz="1800" b="1" i="0" u="none" strike="noStrike" dirty="0">
                        <a:latin typeface="+mn-lt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+mn-lt"/>
                        </a:rPr>
                        <a:t>Кол-во</a:t>
                      </a:r>
                      <a:r>
                        <a:rPr lang="ru-RU" sz="1800" b="1" i="0" u="none" strike="noStrike" baseline="0" dirty="0" smtClean="0">
                          <a:latin typeface="+mn-lt"/>
                        </a:rPr>
                        <a:t> квартир</a:t>
                      </a:r>
                      <a:endParaRPr lang="ru-RU" sz="1800" b="1" i="0" u="none" strike="noStrike" dirty="0">
                        <a:latin typeface="+mn-lt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+mn-lt"/>
                        </a:rPr>
                        <a:t> Степень готовности</a:t>
                      </a:r>
                      <a:endParaRPr lang="ru-RU" sz="1800" b="1" i="0" u="none" strike="noStrike" dirty="0">
                        <a:latin typeface="+mn-lt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925971"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Высокая</a:t>
                      </a:r>
                    </a:p>
                    <a:p>
                      <a:pPr algn="ctr" fontAlgn="t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(70-100%)</a:t>
                      </a:r>
                      <a:endParaRPr lang="ru-RU" sz="18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Средняя</a:t>
                      </a:r>
                    </a:p>
                    <a:p>
                      <a:pPr algn="ctr" fontAlgn="t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(30-70%)</a:t>
                      </a:r>
                      <a:endParaRPr lang="ru-RU" sz="18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Низкая</a:t>
                      </a:r>
                    </a:p>
                    <a:p>
                      <a:pPr algn="ctr" fontAlgn="t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(0-30%)</a:t>
                      </a:r>
                      <a:endParaRPr lang="ru-RU" sz="18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7201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200" b="1" i="1" u="none" strike="noStrike" dirty="0" smtClean="0">
                          <a:latin typeface="+mn-lt"/>
                          <a:cs typeface="Arial" pitchFamily="34" charset="0"/>
                        </a:rPr>
                        <a:t>Всего по РТ</a:t>
                      </a:r>
                      <a:endParaRPr lang="ru-RU" sz="2200" b="1" i="1" u="none" strike="noStrike" dirty="0">
                        <a:latin typeface="+mn-lt"/>
                        <a:cs typeface="Arial" pitchFamily="34" charset="0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30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171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13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8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9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91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+mn-lt"/>
                        </a:rPr>
                        <a:t>9</a:t>
                      </a:r>
                      <a:endParaRPr lang="ru-RU" sz="1800" b="1" i="0" u="none" strike="noStrike" dirty="0">
                        <a:latin typeface="+mn-lt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b="1" i="0" u="none" strike="noStrike" dirty="0" err="1" smtClean="0">
                          <a:latin typeface="+mn-lt"/>
                        </a:rPr>
                        <a:t>Зеленодольский</a:t>
                      </a:r>
                      <a:endParaRPr lang="ru-RU" sz="2200" b="1" i="0" u="none" strike="noStrike" dirty="0">
                        <a:latin typeface="+mn-lt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91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b="1" i="0" u="none" strike="noStrike" dirty="0" err="1">
                          <a:latin typeface="+mn-lt"/>
                        </a:rPr>
                        <a:t>Кукморский</a:t>
                      </a:r>
                      <a:endParaRPr lang="ru-RU" sz="2200" b="1" i="0" u="none" strike="noStrike" dirty="0">
                        <a:latin typeface="+mn-lt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8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91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+mn-lt"/>
                        </a:rPr>
                        <a:t>11</a:t>
                      </a:r>
                      <a:endParaRPr lang="ru-RU" sz="1800" b="1" i="0" u="none" strike="noStrike" dirty="0">
                        <a:latin typeface="+mn-lt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200" b="1" i="0" u="none" strike="noStrike" dirty="0" err="1" smtClean="0">
                          <a:latin typeface="+mn-lt"/>
                        </a:rPr>
                        <a:t>Лаишевский</a:t>
                      </a:r>
                      <a:endParaRPr lang="ru-RU" sz="2200" b="1" i="0" u="none" strike="noStrike" dirty="0">
                        <a:latin typeface="+mn-lt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5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91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200" b="1" i="0" u="none" strike="noStrike" dirty="0" smtClean="0">
                          <a:latin typeface="+mn-lt"/>
                        </a:rPr>
                        <a:t>Нижнекамский</a:t>
                      </a:r>
                      <a:endParaRPr lang="ru-RU" sz="2200" b="1" i="0" u="none" strike="noStrike" dirty="0">
                        <a:latin typeface="+mn-lt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7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91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200" b="1" i="0" u="none" strike="noStrike" dirty="0" err="1" smtClean="0">
                          <a:latin typeface="+mn-lt"/>
                        </a:rPr>
                        <a:t>Новошешминский</a:t>
                      </a:r>
                      <a:endParaRPr lang="ru-RU" sz="2200" b="1" i="0" u="none" strike="noStrike" dirty="0">
                        <a:latin typeface="+mn-lt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91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200" b="1" i="0" u="none" strike="noStrike" dirty="0" err="1">
                          <a:latin typeface="+mn-lt"/>
                        </a:rPr>
                        <a:t>Тюлячинский</a:t>
                      </a:r>
                      <a:endParaRPr lang="ru-RU" sz="2200" b="1" i="0" u="none" strike="noStrike" dirty="0">
                        <a:latin typeface="+mn-lt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6</a:t>
                      </a: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91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200" b="1" i="0" u="none" strike="noStrike" dirty="0" err="1">
                          <a:latin typeface="+mn-lt"/>
                        </a:rPr>
                        <a:t>Ютазинский</a:t>
                      </a:r>
                      <a:endParaRPr lang="ru-RU" sz="2200" b="1" i="0" u="none" strike="noStrike" dirty="0">
                        <a:latin typeface="+mn-lt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29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91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200" b="1" i="0" u="none" strike="noStrike" dirty="0" smtClean="0">
                          <a:latin typeface="+mn-lt"/>
                        </a:rPr>
                        <a:t>Наб. </a:t>
                      </a:r>
                      <a:r>
                        <a:rPr lang="ru-RU" sz="2200" b="1" i="0" u="none" strike="noStrike" dirty="0">
                          <a:latin typeface="+mn-lt"/>
                        </a:rPr>
                        <a:t>Челны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4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30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91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200" b="1" i="0" u="none" strike="noStrike" dirty="0" smtClean="0">
                          <a:latin typeface="+mn-lt"/>
                        </a:rPr>
                        <a:t>г.Казань</a:t>
                      </a:r>
                      <a:endParaRPr lang="ru-RU" sz="2200" b="1" i="0" u="none" strike="noStrike" dirty="0">
                        <a:latin typeface="+mn-lt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8356" name="Object 4"/>
          <p:cNvGraphicFramePr>
            <a:graphicFrameLocks noChangeAspect="1"/>
          </p:cNvGraphicFramePr>
          <p:nvPr/>
        </p:nvGraphicFramePr>
        <p:xfrm>
          <a:off x="146050" y="133350"/>
          <a:ext cx="1041400" cy="977900"/>
        </p:xfrm>
        <a:graphic>
          <a:graphicData uri="http://schemas.openxmlformats.org/presentationml/2006/ole">
            <p:oleObj spid="_x0000_s189536" name="CorelDRAW" r:id="rId3" imgW="6943344" imgH="6943344" progId="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475656" y="0"/>
            <a:ext cx="691276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Программа строительства жилья</a:t>
            </a:r>
          </a:p>
          <a:p>
            <a:pPr algn="ctr">
              <a:defRPr/>
            </a:pPr>
            <a:r>
              <a:rPr lang="ru-RU" sz="2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для ветеранов ВОВ</a:t>
            </a:r>
          </a:p>
          <a:p>
            <a:pPr algn="ctr">
              <a:defRPr/>
            </a:pPr>
            <a:r>
              <a:rPr lang="ru-RU" sz="1600" b="1" spc="300" dirty="0" smtClean="0">
                <a:latin typeface="+mn-lt"/>
              </a:rPr>
              <a:t>(получившие субсидии)</a:t>
            </a:r>
            <a:r>
              <a:rPr lang="ru-RU" b="1" spc="300" dirty="0" smtClean="0">
                <a:latin typeface="+mn-lt"/>
              </a:rPr>
              <a:t> </a:t>
            </a:r>
            <a:endParaRPr lang="ru-RU" b="1" spc="300" dirty="0">
              <a:latin typeface="+mn-lt"/>
            </a:endParaRPr>
          </a:p>
        </p:txBody>
      </p:sp>
      <p:sp>
        <p:nvSpPr>
          <p:cNvPr id="8" name="Номер слайда 10"/>
          <p:cNvSpPr txBox="1">
            <a:spLocks/>
          </p:cNvSpPr>
          <p:nvPr/>
        </p:nvSpPr>
        <p:spPr>
          <a:xfrm>
            <a:off x="8749728" y="540049"/>
            <a:ext cx="358775" cy="3603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290B0AC-1095-4A1C-BD1C-6C83E51E764D}" type="slidenum">
              <a:rPr lang="ru-RU" sz="12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ru-RU" sz="1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3629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0" y="0"/>
          <a:ext cx="825500" cy="774700"/>
        </p:xfrm>
        <a:graphic>
          <a:graphicData uri="http://schemas.openxmlformats.org/presentationml/2006/ole">
            <p:oleObj spid="_x0000_s192572" name="CorelDRAW" r:id="rId3" imgW="6943344" imgH="6943344" progId="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714688" y="1988840"/>
            <a:ext cx="3321808" cy="280076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 апреля –</a:t>
            </a:r>
          </a:p>
          <a:p>
            <a:pPr algn="ctr"/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Всемирный день </a:t>
            </a:r>
          </a:p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охраны труда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0470" name="Picture 6" descr="http://library.mstu.edu.ru/calendar/files/20120428_1145-1.bmp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-1"/>
            <a:ext cx="482453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10"/>
          <p:cNvSpPr txBox="1">
            <a:spLocks/>
          </p:cNvSpPr>
          <p:nvPr/>
        </p:nvSpPr>
        <p:spPr>
          <a:xfrm>
            <a:off x="8749729" y="332334"/>
            <a:ext cx="358775" cy="3603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290B0AC-1095-4A1C-BD1C-6C83E51E764D}" type="slidenum">
              <a:rPr lang="ru-RU" sz="12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sz="1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0146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23730379"/>
              </p:ext>
            </p:extLst>
          </p:nvPr>
        </p:nvGraphicFramePr>
        <p:xfrm>
          <a:off x="50493" y="87825"/>
          <a:ext cx="1041524" cy="977429"/>
        </p:xfrm>
        <a:graphic>
          <a:graphicData uri="http://schemas.openxmlformats.org/presentationml/2006/ole">
            <p:oleObj spid="_x0000_s209929" name="CorelDRAW" r:id="rId3" imgW="6943344" imgH="6943344" progId="">
              <p:embed/>
            </p:oleObj>
          </a:graphicData>
        </a:graphic>
      </p:graphicFrame>
      <p:sp>
        <p:nvSpPr>
          <p:cNvPr id="1452036" name="Rectangle 4"/>
          <p:cNvSpPr>
            <a:spLocks noChangeArrowheads="1"/>
          </p:cNvSpPr>
          <p:nvPr/>
        </p:nvSpPr>
        <p:spPr bwMode="auto">
          <a:xfrm>
            <a:off x="323528" y="4068964"/>
            <a:ext cx="83529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/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10"/>
          <p:cNvSpPr txBox="1">
            <a:spLocks/>
          </p:cNvSpPr>
          <p:nvPr/>
        </p:nvSpPr>
        <p:spPr>
          <a:xfrm>
            <a:off x="8749728" y="540049"/>
            <a:ext cx="358775" cy="3603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290B0AC-1095-4A1C-BD1C-6C83E51E764D}" type="slidenum">
              <a:rPr lang="ru-RU" sz="12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ru-RU" sz="1200" dirty="0">
              <a:latin typeface="+mn-lt"/>
              <a:cs typeface="+mn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54612761"/>
              </p:ext>
            </p:extLst>
          </p:nvPr>
        </p:nvGraphicFramePr>
        <p:xfrm>
          <a:off x="417775" y="1988840"/>
          <a:ext cx="8402697" cy="3528392"/>
        </p:xfrm>
        <a:graphic>
          <a:graphicData uri="http://schemas.openxmlformats.org/drawingml/2006/table">
            <a:tbl>
              <a:tblPr/>
              <a:tblGrid>
                <a:gridCol w="5990396"/>
                <a:gridCol w="1298159"/>
                <a:gridCol w="1114142"/>
              </a:tblGrid>
              <a:tr h="603368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>
                          <a:effectLst/>
                        </a:rPr>
                        <a:t>Предусмотрено средств              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u="none" strike="noStrike" dirty="0" smtClean="0">
                          <a:effectLst/>
                        </a:rPr>
                        <a:t>317,14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млн.руб. 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4876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2800" u="none" strike="noStrike" dirty="0">
                          <a:effectLst/>
                        </a:rPr>
                        <a:t>в том числе</a:t>
                      </a:r>
                      <a:r>
                        <a:rPr lang="ru-RU" sz="2800" u="none" strike="noStrike" dirty="0" smtClean="0">
                          <a:effectLst/>
                        </a:rPr>
                        <a:t>:</a:t>
                      </a:r>
                      <a:r>
                        <a:rPr lang="ru-RU" sz="1800" u="none" strike="noStrike" dirty="0">
                          <a:effectLst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>
                          <a:effectLst/>
                        </a:rPr>
                        <a:t>средств бюджета РТ                                                               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u="none" strike="noStrike" dirty="0" smtClean="0">
                          <a:effectLst/>
                        </a:rPr>
                        <a:t>233,73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млн.руб. 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>
                          <a:effectLst/>
                        </a:rPr>
                        <a:t>средств бюджета РФ</a:t>
                      </a:r>
                      <a:endParaRPr lang="ru-RU" sz="2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u="none" strike="noStrike" dirty="0" smtClean="0">
                          <a:effectLst/>
                        </a:rPr>
                        <a:t>83,41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млн.руб. 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 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940291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 smtClean="0">
                          <a:effectLst/>
                        </a:rPr>
                        <a:t>Обеспечение</a:t>
                      </a:r>
                      <a:r>
                        <a:rPr lang="ru-RU" sz="2800" u="none" strike="noStrike" baseline="0" dirty="0" smtClean="0">
                          <a:effectLst/>
                        </a:rPr>
                        <a:t> жильем</a:t>
                      </a:r>
                      <a:r>
                        <a:rPr lang="ru-RU" sz="2800" u="none" strike="noStrike" dirty="0" smtClean="0">
                          <a:effectLst/>
                        </a:rPr>
                        <a:t> </a:t>
                      </a:r>
                      <a:r>
                        <a:rPr lang="ru-RU" sz="2800" u="none" strike="noStrike" dirty="0">
                          <a:effectLst/>
                        </a:rPr>
                        <a:t>детей-сирот, </a:t>
                      </a:r>
                      <a:r>
                        <a:rPr lang="ru-RU" sz="2800" u="none" strike="noStrike" dirty="0" smtClean="0">
                          <a:effectLst/>
                        </a:rPr>
                        <a:t>план                       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 smtClean="0">
                          <a:effectLst/>
                        </a:rPr>
                        <a:t>309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человек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0" name="Text Box 233"/>
          <p:cNvSpPr txBox="1">
            <a:spLocks noChangeArrowheads="1"/>
          </p:cNvSpPr>
          <p:nvPr/>
        </p:nvSpPr>
        <p:spPr bwMode="auto">
          <a:xfrm>
            <a:off x="1187624" y="188640"/>
            <a:ext cx="77048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Calibri" pitchFamily="34" charset="0"/>
              </a:rPr>
              <a:t>Реализация прав детей-сирот и детей, оставшихся без попечения родителей, и лиц из их числа на </a:t>
            </a:r>
            <a:r>
              <a:rPr lang="ru-RU" sz="2400" b="1" dirty="0" smtClean="0">
                <a:latin typeface="Calibri" pitchFamily="34" charset="0"/>
              </a:rPr>
              <a:t>жилье</a:t>
            </a:r>
            <a:r>
              <a:rPr lang="en-US" sz="2400" b="1" dirty="0" smtClean="0">
                <a:latin typeface="Calibri" pitchFamily="34" charset="0"/>
              </a:rPr>
              <a:t> </a:t>
            </a:r>
            <a:endParaRPr lang="ru-RU" sz="2400" b="1" dirty="0" smtClean="0">
              <a:latin typeface="Calibri" pitchFamily="34" charset="0"/>
            </a:endParaRPr>
          </a:p>
          <a:p>
            <a:pPr algn="ctr">
              <a:defRPr/>
            </a:pPr>
            <a:r>
              <a:rPr lang="ru-RU" sz="2400" b="1" dirty="0" smtClean="0">
                <a:latin typeface="Calibri" pitchFamily="34" charset="0"/>
              </a:rPr>
              <a:t>в 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</a:rPr>
              <a:t>2014 </a:t>
            </a:r>
            <a:r>
              <a:rPr lang="ru-RU" sz="2400" b="1" dirty="0" smtClean="0">
                <a:latin typeface="Calibri" pitchFamily="34" charset="0"/>
              </a:rPr>
              <a:t>году</a:t>
            </a:r>
            <a:endParaRPr lang="ru-RU" sz="2400" b="1" spc="300" dirty="0">
              <a:latin typeface="Calibri" pitchFamily="34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95536" y="5301208"/>
            <a:ext cx="8352928" cy="223224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6484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00334193"/>
              </p:ext>
            </p:extLst>
          </p:nvPr>
        </p:nvGraphicFramePr>
        <p:xfrm>
          <a:off x="1403648" y="10125744"/>
          <a:ext cx="6408712" cy="178271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408712"/>
              </a:tblGrid>
              <a:tr h="35654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/>
                </a:tc>
              </a:tr>
              <a:tr h="35654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/>
                </a:tc>
              </a:tr>
              <a:tr h="35654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/>
                </a:tc>
              </a:tr>
              <a:tr h="35654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/>
                </a:tc>
              </a:tr>
              <a:tr h="35654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2703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23224389"/>
              </p:ext>
            </p:extLst>
          </p:nvPr>
        </p:nvGraphicFramePr>
        <p:xfrm>
          <a:off x="21188" y="51099"/>
          <a:ext cx="1041400" cy="977900"/>
        </p:xfrm>
        <a:graphic>
          <a:graphicData uri="http://schemas.openxmlformats.org/presentationml/2006/ole">
            <p:oleObj spid="_x0000_s210953" name="CorelDRAW" r:id="rId3" imgW="6943344" imgH="6943344" progId="">
              <p:embed/>
            </p:oleObj>
          </a:graphicData>
        </a:graphic>
      </p:graphicFrame>
      <p:sp>
        <p:nvSpPr>
          <p:cNvPr id="8" name="Номер слайда 10"/>
          <p:cNvSpPr txBox="1">
            <a:spLocks/>
          </p:cNvSpPr>
          <p:nvPr/>
        </p:nvSpPr>
        <p:spPr>
          <a:xfrm>
            <a:off x="8749728" y="540049"/>
            <a:ext cx="358775" cy="3603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290B0AC-1095-4A1C-BD1C-6C83E51E764D}" type="slidenum">
              <a:rPr lang="ru-RU" sz="12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ru-RU" sz="1200" dirty="0">
              <a:latin typeface="+mn-lt"/>
              <a:cs typeface="+mn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44331974"/>
              </p:ext>
            </p:extLst>
          </p:nvPr>
        </p:nvGraphicFramePr>
        <p:xfrm>
          <a:off x="395536" y="2108014"/>
          <a:ext cx="8340867" cy="3409218"/>
        </p:xfrm>
        <a:graphic>
          <a:graphicData uri="http://schemas.openxmlformats.org/drawingml/2006/table">
            <a:tbl>
              <a:tblPr/>
              <a:tblGrid>
                <a:gridCol w="4824063"/>
                <a:gridCol w="1272771"/>
                <a:gridCol w="2244033"/>
              </a:tblGrid>
              <a:tr h="7860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</a:rPr>
                        <a:t>в Сводный список включено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 smtClean="0">
                          <a:effectLst/>
                        </a:rPr>
                        <a:t>824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 dirty="0">
                          <a:effectLst/>
                        </a:rPr>
                        <a:t>семьи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ctr"/>
                </a:tc>
              </a:tr>
              <a:tr h="8733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</a:rPr>
                        <a:t>выделено из бюджета РТ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 smtClean="0">
                          <a:effectLst/>
                        </a:rPr>
                        <a:t>122,001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 dirty="0">
                          <a:effectLst/>
                        </a:rPr>
                        <a:t> млн. </a:t>
                      </a:r>
                      <a:r>
                        <a:rPr lang="ru-RU" sz="2800" u="none" strike="noStrike" dirty="0" smtClean="0">
                          <a:effectLst/>
                        </a:rPr>
                        <a:t>руб.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ctr"/>
                </a:tc>
              </a:tr>
              <a:tr h="8879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 smtClean="0">
                          <a:effectLst/>
                        </a:rPr>
                        <a:t>планируется обеспечить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 smtClean="0">
                          <a:effectLst/>
                        </a:rPr>
                        <a:t>43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 dirty="0" smtClean="0">
                          <a:effectLst/>
                        </a:rPr>
                        <a:t>семьи 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ctr"/>
                </a:tc>
              </a:tr>
              <a:tr h="75731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Оформлено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ru-RU" sz="280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Динамика за 2 недели</a:t>
                      </a:r>
                      <a:endParaRPr lang="ru-RU" sz="2800" u="none" strike="noStrike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4" marR="8444" marT="84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ru-RU" sz="2800" b="1" u="none" strike="noStrike" kern="120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+9</a:t>
                      </a:r>
                      <a:endParaRPr lang="ru-RU" sz="2800" b="1" u="none" strike="noStrike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4" marR="8444" marT="84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сертификатов</a:t>
                      </a:r>
                      <a:endParaRPr lang="ru-RU" sz="2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4" marR="8444" marT="8444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51083" y="-27384"/>
            <a:ext cx="768793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/>
              <a:t>Многодетные семьи, имеющие 5 и более </a:t>
            </a:r>
            <a:r>
              <a:rPr lang="ru-RU" sz="2800" b="1" dirty="0" smtClean="0"/>
              <a:t>детей</a:t>
            </a:r>
          </a:p>
          <a:p>
            <a:pPr algn="ctr"/>
            <a:r>
              <a:rPr lang="ru-RU" sz="2800" b="1" dirty="0" smtClean="0"/>
              <a:t> </a:t>
            </a:r>
            <a:r>
              <a:rPr lang="ru-RU" sz="2800" b="1" dirty="0"/>
              <a:t>на </a:t>
            </a:r>
            <a:r>
              <a:rPr lang="ru-RU" sz="2800" b="1" dirty="0" smtClean="0">
                <a:solidFill>
                  <a:srgbClr val="C00000"/>
                </a:solidFill>
              </a:rPr>
              <a:t>2014</a:t>
            </a:r>
            <a:r>
              <a:rPr lang="ru-RU" sz="2800" b="1" dirty="0" smtClean="0"/>
              <a:t> </a:t>
            </a:r>
            <a:r>
              <a:rPr lang="ru-RU" sz="2800" b="1" dirty="0"/>
              <a:t>год</a:t>
            </a:r>
            <a:endParaRPr lang="ru-RU" sz="2800" b="1" dirty="0">
              <a:solidFill>
                <a:srgbClr val="000000"/>
              </a:solidFill>
            </a:endParaRPr>
          </a:p>
          <a:p>
            <a:pPr algn="ctr"/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3327189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46099" y="134019"/>
          <a:ext cx="1041525" cy="977431"/>
        </p:xfrm>
        <a:graphic>
          <a:graphicData uri="http://schemas.openxmlformats.org/presentationml/2006/ole">
            <p:oleObj spid="_x0000_s40177" name="CorelDRAW" r:id="rId4" imgW="6943344" imgH="6943344" progId="">
              <p:embed/>
            </p:oleObj>
          </a:graphicData>
        </a:graphic>
      </p:graphicFrame>
      <p:sp>
        <p:nvSpPr>
          <p:cNvPr id="5" name="Text Box 233"/>
          <p:cNvSpPr txBox="1">
            <a:spLocks noChangeArrowheads="1"/>
          </p:cNvSpPr>
          <p:nvPr/>
        </p:nvSpPr>
        <p:spPr bwMode="auto">
          <a:xfrm>
            <a:off x="1224259" y="144778"/>
            <a:ext cx="77048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Многоквартирное инвестиционное </a:t>
            </a:r>
            <a:r>
              <a:rPr lang="ru-RU" sz="24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жилье</a:t>
            </a:r>
            <a:endParaRPr lang="ru-RU" sz="24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13322851"/>
              </p:ext>
            </p:extLst>
          </p:nvPr>
        </p:nvGraphicFramePr>
        <p:xfrm>
          <a:off x="467544" y="1412776"/>
          <a:ext cx="8136903" cy="4032447"/>
        </p:xfrm>
        <a:graphic>
          <a:graphicData uri="http://schemas.openxmlformats.org/drawingml/2006/table">
            <a:tbl>
              <a:tblPr/>
              <a:tblGrid>
                <a:gridCol w="2753739"/>
                <a:gridCol w="1698219"/>
                <a:gridCol w="2054750"/>
                <a:gridCol w="1630195"/>
              </a:tblGrid>
              <a:tr h="10357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Введено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Остаток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983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Количество домов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93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983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Площадь, кв.м.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1 017,1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267,3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749,8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Номер слайда 10"/>
          <p:cNvSpPr txBox="1">
            <a:spLocks/>
          </p:cNvSpPr>
          <p:nvPr/>
        </p:nvSpPr>
        <p:spPr>
          <a:xfrm>
            <a:off x="8749728" y="540049"/>
            <a:ext cx="358775" cy="3603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290B0AC-1095-4A1C-BD1C-6C83E51E764D}" type="slidenum">
              <a:rPr lang="ru-RU" sz="12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ru-RU" sz="1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8418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 descr="DSCN63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56945"/>
            <a:ext cx="9143694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825499" y="0"/>
            <a:ext cx="831819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Многоквартирное инвестиционное жилье</a:t>
            </a:r>
          </a:p>
          <a:p>
            <a:pPr algn="ctr">
              <a:defRPr/>
            </a:pPr>
            <a:r>
              <a:rPr lang="ru-RU" sz="2000" b="1" spc="3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(введен в эксплуатацию) </a:t>
            </a:r>
            <a:endParaRPr lang="ru-RU" sz="2000" b="1" spc="3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8916" name="Object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427984" y="6180892"/>
            <a:ext cx="4716016" cy="677108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err="1" smtClean="0">
                <a:solidFill>
                  <a:srgbClr val="0000FF"/>
                </a:solidFill>
                <a:latin typeface="+mn-lt"/>
              </a:rPr>
              <a:t>г.Альметьевск</a:t>
            </a:r>
            <a:r>
              <a:rPr lang="ru-RU" sz="2000" b="1" dirty="0" smtClean="0">
                <a:solidFill>
                  <a:srgbClr val="0000FF"/>
                </a:solidFill>
                <a:latin typeface="+mn-lt"/>
              </a:rPr>
              <a:t>, </a:t>
            </a:r>
            <a:r>
              <a:rPr lang="ru-RU" dirty="0" smtClean="0">
                <a:solidFill>
                  <a:srgbClr val="0000FF"/>
                </a:solidFill>
                <a:latin typeface="+mn-lt"/>
              </a:rPr>
              <a:t>297 кв. </a:t>
            </a:r>
            <a:r>
              <a:rPr lang="ru-RU" dirty="0" err="1" smtClean="0">
                <a:solidFill>
                  <a:srgbClr val="0000FF"/>
                </a:solidFill>
                <a:latin typeface="+mn-lt"/>
              </a:rPr>
              <a:t>ж.д</a:t>
            </a:r>
            <a:r>
              <a:rPr lang="ru-RU" dirty="0" smtClean="0">
                <a:solidFill>
                  <a:srgbClr val="0000FF"/>
                </a:solidFill>
                <a:latin typeface="+mn-lt"/>
              </a:rPr>
              <a:t>. в </a:t>
            </a:r>
            <a:r>
              <a:rPr lang="ru-RU" dirty="0" err="1" smtClean="0">
                <a:solidFill>
                  <a:srgbClr val="0000FF"/>
                </a:solidFill>
                <a:latin typeface="+mn-lt"/>
              </a:rPr>
              <a:t>мкр</a:t>
            </a:r>
            <a:r>
              <a:rPr lang="ru-RU" dirty="0" smtClean="0">
                <a:solidFill>
                  <a:srgbClr val="0000FF"/>
                </a:solidFill>
                <a:latin typeface="+mn-lt"/>
              </a:rPr>
              <a:t>. «Алсу»</a:t>
            </a:r>
            <a:endParaRPr lang="ru-RU" dirty="0" smtClean="0">
              <a:solidFill>
                <a:srgbClr val="0000FF"/>
              </a:solidFill>
            </a:endParaRPr>
          </a:p>
          <a:p>
            <a:pPr algn="ctr">
              <a:defRPr/>
            </a:pPr>
            <a:r>
              <a:rPr lang="ru-RU" dirty="0" smtClean="0">
                <a:solidFill>
                  <a:srgbClr val="0000FF"/>
                </a:solidFill>
                <a:latin typeface="+mn-lt"/>
              </a:rPr>
              <a:t>подрядчик ООО «</a:t>
            </a:r>
            <a:r>
              <a:rPr lang="ru-RU" dirty="0" err="1" smtClean="0">
                <a:solidFill>
                  <a:srgbClr val="0000FF"/>
                </a:solidFill>
                <a:latin typeface="+mn-lt"/>
              </a:rPr>
              <a:t>Домкор</a:t>
            </a:r>
            <a:r>
              <a:rPr lang="ru-RU" dirty="0" smtClean="0">
                <a:solidFill>
                  <a:srgbClr val="0000FF"/>
                </a:solidFill>
                <a:latin typeface="+mn-lt"/>
              </a:rPr>
              <a:t> Строй» </a:t>
            </a:r>
            <a:endParaRPr lang="ru-RU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8" name="Номер слайда 10"/>
          <p:cNvSpPr txBox="1">
            <a:spLocks/>
          </p:cNvSpPr>
          <p:nvPr/>
        </p:nvSpPr>
        <p:spPr>
          <a:xfrm>
            <a:off x="8749728" y="496583"/>
            <a:ext cx="358775" cy="3603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290B0AC-1095-4A1C-BD1C-6C83E51E764D}" type="slidenum">
              <a:rPr lang="ru-RU" sz="12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ru-RU" sz="1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2647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98150010"/>
              </p:ext>
            </p:extLst>
          </p:nvPr>
        </p:nvGraphicFramePr>
        <p:xfrm>
          <a:off x="188452" y="1052736"/>
          <a:ext cx="8712967" cy="5414945"/>
        </p:xfrm>
        <a:graphic>
          <a:graphicData uri="http://schemas.openxmlformats.org/drawingml/2006/table">
            <a:tbl>
              <a:tblPr/>
              <a:tblGrid>
                <a:gridCol w="376977"/>
                <a:gridCol w="2138833"/>
                <a:gridCol w="850414"/>
                <a:gridCol w="832697"/>
                <a:gridCol w="913647"/>
                <a:gridCol w="937776"/>
                <a:gridCol w="887541"/>
                <a:gridCol w="887541"/>
                <a:gridCol w="887541"/>
              </a:tblGrid>
              <a:tr h="29690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№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МО РТ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dirty="0" smtClean="0">
                          <a:latin typeface="+mn-lt"/>
                        </a:rPr>
                        <a:t>Кол-во</a:t>
                      </a:r>
                      <a:r>
                        <a:rPr lang="ru-RU" sz="1700" b="1" i="0" u="none" strike="noStrike" baseline="0" dirty="0" smtClean="0">
                          <a:latin typeface="+mn-lt"/>
                        </a:rPr>
                        <a:t>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baseline="0" dirty="0" smtClean="0">
                          <a:latin typeface="+mn-lt"/>
                        </a:rPr>
                        <a:t>объектов</a:t>
                      </a:r>
                      <a:endParaRPr lang="ru-RU" sz="1700" b="1" i="0" u="none" strike="noStrike" dirty="0" smtClean="0">
                        <a:latin typeface="+mn-lt"/>
                      </a:endParaRPr>
                    </a:p>
                  </a:txBody>
                  <a:tcPr marL="6360" marR="6360" marT="636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+mn-lt"/>
                        </a:rPr>
                        <a:t> Степень готовности объектов</a:t>
                      </a:r>
                      <a:endParaRPr lang="ru-RU" sz="1800" b="1" i="0" u="none" strike="noStrike" dirty="0">
                        <a:latin typeface="+mn-lt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latin typeface="+mn-lt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latin typeface="+mn-lt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826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7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Высокая</a:t>
                      </a:r>
                    </a:p>
                    <a:p>
                      <a:pPr marL="0" algn="ctr" defTabSz="914400" rtl="0" eaLnBrk="1" fontAlgn="t" latinLnBrk="0" hangingPunct="1"/>
                      <a:r>
                        <a:rPr lang="ru-RU" sz="17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(70-100%)</a:t>
                      </a:r>
                      <a:endParaRPr lang="ru-RU" sz="1700" b="1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Динамика </a:t>
                      </a:r>
                    </a:p>
                    <a:p>
                      <a:pPr algn="ctr" fontAlgn="t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за 2</a:t>
                      </a:r>
                      <a:r>
                        <a:rPr lang="ru-RU" sz="17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недели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Средняя</a:t>
                      </a:r>
                    </a:p>
                    <a:p>
                      <a:pPr algn="ctr" fontAlgn="t"/>
                      <a:r>
                        <a:rPr lang="ru-RU" sz="17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(30-70%)</a:t>
                      </a:r>
                      <a:endParaRPr lang="ru-RU" sz="1700" b="1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Динамика </a:t>
                      </a:r>
                    </a:p>
                    <a:p>
                      <a:pPr algn="ctr" fontAlgn="t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за 2 недели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Низкая</a:t>
                      </a:r>
                    </a:p>
                    <a:p>
                      <a:pPr algn="ctr" fontAlgn="t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(0-30%)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Динамика</a:t>
                      </a:r>
                    </a:p>
                    <a:p>
                      <a:pPr algn="ctr" fontAlgn="t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за 2 недели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0755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Всего по</a:t>
                      </a:r>
                      <a:r>
                        <a:rPr lang="ru-RU" sz="2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РТ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93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57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+3%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18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+2%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18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+2%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75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Арский</a:t>
                      </a:r>
                    </a:p>
                  </a:txBody>
                  <a:tcPr marL="7200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+2%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75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Альметьевский</a:t>
                      </a:r>
                      <a:endParaRPr lang="ru-RU" sz="20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+2%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+2%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75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Бугульминский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+1%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4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+2%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75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Елабужский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+3%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+2%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249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Зеленодольский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8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6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+2%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+3%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249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6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Лаишевский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+2%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+2%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249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Лениногорский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+6%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249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8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Муслюмовский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249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9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Нижнекамский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+2%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+2%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+2%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249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г. </a:t>
                      </a:r>
                      <a:r>
                        <a:rPr lang="ru-RU" sz="2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Наб</a:t>
                      </a: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. Челны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25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12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+3%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+3%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+2%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87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11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г. Казань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37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33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+2%</a:t>
                      </a:r>
                    </a:p>
                  </a:txBody>
                  <a:tcPr marL="7620" marR="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+2%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 Box 233"/>
          <p:cNvSpPr txBox="1">
            <a:spLocks noChangeArrowheads="1"/>
          </p:cNvSpPr>
          <p:nvPr/>
        </p:nvSpPr>
        <p:spPr bwMode="auto">
          <a:xfrm>
            <a:off x="1439144" y="332656"/>
            <a:ext cx="7704856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5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Многоквартирное инвестиционное жилье</a:t>
            </a:r>
          </a:p>
        </p:txBody>
      </p:sp>
      <p:graphicFrame>
        <p:nvGraphicFramePr>
          <p:cNvPr id="2273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27310925"/>
              </p:ext>
            </p:extLst>
          </p:nvPr>
        </p:nvGraphicFramePr>
        <p:xfrm>
          <a:off x="107504" y="82233"/>
          <a:ext cx="1041400" cy="977900"/>
        </p:xfrm>
        <a:graphic>
          <a:graphicData uri="http://schemas.openxmlformats.org/presentationml/2006/ole">
            <p:oleObj spid="_x0000_s178368" name="CorelDRAW" r:id="rId3" imgW="6943344" imgH="6943344" progId="">
              <p:embed/>
            </p:oleObj>
          </a:graphicData>
        </a:graphic>
      </p:graphicFrame>
      <p:sp>
        <p:nvSpPr>
          <p:cNvPr id="7" name="Номер слайда 10"/>
          <p:cNvSpPr txBox="1">
            <a:spLocks/>
          </p:cNvSpPr>
          <p:nvPr/>
        </p:nvSpPr>
        <p:spPr>
          <a:xfrm>
            <a:off x="8722032" y="44624"/>
            <a:ext cx="358775" cy="3603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290B0AC-1095-4A1C-BD1C-6C83E51E764D}" type="slidenum">
              <a:rPr lang="ru-RU" sz="12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ru-RU" sz="1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0811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46099" y="134019"/>
          <a:ext cx="1041525" cy="977431"/>
        </p:xfrm>
        <a:graphic>
          <a:graphicData uri="http://schemas.openxmlformats.org/presentationml/2006/ole">
            <p:oleObj spid="_x0000_s41198" name="CorelDRAW" r:id="rId4" imgW="6943344" imgH="6943344" progId="">
              <p:embed/>
            </p:oleObj>
          </a:graphicData>
        </a:graphic>
      </p:graphicFrame>
      <p:sp>
        <p:nvSpPr>
          <p:cNvPr id="5" name="Text Box 233"/>
          <p:cNvSpPr txBox="1">
            <a:spLocks noChangeArrowheads="1"/>
          </p:cNvSpPr>
          <p:nvPr/>
        </p:nvSpPr>
        <p:spPr bwMode="auto">
          <a:xfrm>
            <a:off x="1224259" y="144778"/>
            <a:ext cx="77048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Малоэтажное строительство (в </a:t>
            </a:r>
            <a:r>
              <a:rPr lang="ru-RU" sz="2400" b="1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т.ч</a:t>
            </a:r>
            <a:r>
              <a:rPr lang="ru-RU" sz="24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ИЖС) </a:t>
            </a:r>
            <a:r>
              <a:rPr lang="ru-RU" sz="24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года</a:t>
            </a:r>
            <a:endParaRPr lang="ru-RU" sz="24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12211063"/>
              </p:ext>
            </p:extLst>
          </p:nvPr>
        </p:nvGraphicFramePr>
        <p:xfrm>
          <a:off x="467544" y="1412776"/>
          <a:ext cx="8136903" cy="4104456"/>
        </p:xfrm>
        <a:graphic>
          <a:graphicData uri="http://schemas.openxmlformats.org/drawingml/2006/table">
            <a:tbl>
              <a:tblPr/>
              <a:tblGrid>
                <a:gridCol w="2753739"/>
                <a:gridCol w="1698219"/>
                <a:gridCol w="2054750"/>
                <a:gridCol w="1630195"/>
              </a:tblGrid>
              <a:tr h="16775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Введено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Остаток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268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Количество домов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9 072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2 688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6 384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Номер слайда 10"/>
          <p:cNvSpPr txBox="1">
            <a:spLocks/>
          </p:cNvSpPr>
          <p:nvPr/>
        </p:nvSpPr>
        <p:spPr>
          <a:xfrm>
            <a:off x="8749728" y="540049"/>
            <a:ext cx="358775" cy="3603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290B0AC-1095-4A1C-BD1C-6C83E51E764D}" type="slidenum">
              <a:rPr lang="ru-RU" sz="12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ru-RU" sz="1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8625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8000935"/>
              </p:ext>
            </p:extLst>
          </p:nvPr>
        </p:nvGraphicFramePr>
        <p:xfrm>
          <a:off x="323528" y="690826"/>
          <a:ext cx="8496943" cy="6004485"/>
        </p:xfrm>
        <a:graphic>
          <a:graphicData uri="http://schemas.openxmlformats.org/drawingml/2006/table">
            <a:tbl>
              <a:tblPr/>
              <a:tblGrid>
                <a:gridCol w="666002"/>
                <a:gridCol w="2433291"/>
                <a:gridCol w="1149179"/>
                <a:gridCol w="1440160"/>
                <a:gridCol w="1368152"/>
                <a:gridCol w="1440159"/>
              </a:tblGrid>
              <a:tr h="26388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№ </a:t>
                      </a: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МО РТ</a:t>
                      </a: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Кол-во</a:t>
                      </a:r>
                      <a:r>
                        <a:rPr lang="ru-RU" sz="18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объектов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Степень готовности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24764"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Высокая</a:t>
                      </a:r>
                    </a:p>
                    <a:p>
                      <a:pPr algn="ctr" fontAlgn="t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(70-100%)</a:t>
                      </a:r>
                      <a:endParaRPr lang="ru-RU" sz="18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Средняя</a:t>
                      </a:r>
                    </a:p>
                    <a:p>
                      <a:pPr algn="ctr" fontAlgn="t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(30-70%)</a:t>
                      </a:r>
                      <a:endParaRPr lang="ru-RU" sz="18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Низкая</a:t>
                      </a:r>
                    </a:p>
                    <a:p>
                      <a:pPr algn="ctr" fontAlgn="t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(0-30%)</a:t>
                      </a:r>
                      <a:endParaRPr lang="ru-RU" sz="18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113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Всего по РТ</a:t>
                      </a:r>
                      <a:endParaRPr lang="ru-RU" sz="2000" b="1" i="1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6 384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2 080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2 145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2 159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68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Агрызский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62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25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22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15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68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Азнакаевский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133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16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72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45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68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Аксубаевский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 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118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40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16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22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68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Актанышский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72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17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35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68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Алексеевский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85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41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40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4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97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Алькеевский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 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26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68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Альметьевский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390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150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130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110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68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Апастово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74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74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68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Арский   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120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31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45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44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68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Атнинский</a:t>
                      </a: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  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25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5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68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11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Бавлинский</a:t>
                      </a: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129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40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30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59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70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12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Балтасинский</a:t>
                      </a: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  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92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50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42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68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13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Бугульминский</a:t>
                      </a: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194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84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45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65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68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14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Буинский 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160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50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50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60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68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15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В-</a:t>
                      </a:r>
                      <a:r>
                        <a:rPr lang="ru-RU" sz="1800" b="1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Услонский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83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12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30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41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36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16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Высокогорский   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141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52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66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23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79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17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Дрожжановский</a:t>
                      </a: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  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57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13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12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32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 Box 233"/>
          <p:cNvSpPr txBox="1">
            <a:spLocks noChangeArrowheads="1"/>
          </p:cNvSpPr>
          <p:nvPr/>
        </p:nvSpPr>
        <p:spPr bwMode="auto">
          <a:xfrm>
            <a:off x="1259632" y="260648"/>
            <a:ext cx="7704856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5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Малоэтажное строительство (в т.ч. ИЖС) </a:t>
            </a:r>
          </a:p>
        </p:txBody>
      </p:sp>
      <p:graphicFrame>
        <p:nvGraphicFramePr>
          <p:cNvPr id="228356" name="Object 4"/>
          <p:cNvGraphicFramePr>
            <a:graphicFrameLocks noChangeAspect="1"/>
          </p:cNvGraphicFramePr>
          <p:nvPr/>
        </p:nvGraphicFramePr>
        <p:xfrm>
          <a:off x="70241" y="-9544"/>
          <a:ext cx="1041400" cy="977900"/>
        </p:xfrm>
        <a:graphic>
          <a:graphicData uri="http://schemas.openxmlformats.org/presentationml/2006/ole">
            <p:oleObj spid="_x0000_s179392" name="CorelDRAW" r:id="rId3" imgW="6943344" imgH="6943344" progId="">
              <p:embed/>
            </p:oleObj>
          </a:graphicData>
        </a:graphic>
      </p:graphicFrame>
      <p:sp>
        <p:nvSpPr>
          <p:cNvPr id="8" name="Номер слайда 10"/>
          <p:cNvSpPr txBox="1">
            <a:spLocks/>
          </p:cNvSpPr>
          <p:nvPr/>
        </p:nvSpPr>
        <p:spPr>
          <a:xfrm>
            <a:off x="8785225" y="317211"/>
            <a:ext cx="358775" cy="3603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290B0AC-1095-4A1C-BD1C-6C83E51E764D}" type="slidenum">
              <a:rPr lang="ru-RU" sz="12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ru-RU" sz="1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7292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15785849"/>
              </p:ext>
            </p:extLst>
          </p:nvPr>
        </p:nvGraphicFramePr>
        <p:xfrm>
          <a:off x="252784" y="737702"/>
          <a:ext cx="8496944" cy="6025430"/>
        </p:xfrm>
        <a:graphic>
          <a:graphicData uri="http://schemas.openxmlformats.org/drawingml/2006/table">
            <a:tbl>
              <a:tblPr/>
              <a:tblGrid>
                <a:gridCol w="514555"/>
                <a:gridCol w="2686352"/>
                <a:gridCol w="1335597"/>
                <a:gridCol w="1440160"/>
                <a:gridCol w="1224136"/>
                <a:gridCol w="1296144"/>
              </a:tblGrid>
              <a:tr h="24302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+mn-lt"/>
                        </a:rPr>
                        <a:t>№ </a:t>
                      </a:r>
                      <a:endParaRPr lang="ru-RU" sz="1800" b="1" i="0" u="none" strike="noStrike" dirty="0">
                        <a:latin typeface="+mn-lt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+mn-lt"/>
                        </a:rPr>
                        <a:t>МО РТ</a:t>
                      </a: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+mn-lt"/>
                        </a:rPr>
                        <a:t>Кол-во</a:t>
                      </a:r>
                      <a:r>
                        <a:rPr lang="ru-RU" sz="1800" b="1" i="0" u="none" strike="noStrike" baseline="0" dirty="0" smtClean="0">
                          <a:latin typeface="+mn-lt"/>
                        </a:rPr>
                        <a:t> объектов</a:t>
                      </a:r>
                      <a:endParaRPr lang="ru-RU" sz="1800" b="1" i="0" u="none" strike="noStrike" dirty="0">
                        <a:latin typeface="+mn-lt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+mn-lt"/>
                        </a:rPr>
                        <a:t> Степень готовности</a:t>
                      </a:r>
                      <a:endParaRPr lang="ru-RU" sz="1800" b="1" i="0" u="none" strike="noStrike" dirty="0">
                        <a:latin typeface="+mn-lt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latin typeface="+mn-lt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4394"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Высокая</a:t>
                      </a:r>
                    </a:p>
                    <a:p>
                      <a:pPr algn="ctr" fontAlgn="t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(70-100%)</a:t>
                      </a:r>
                      <a:endParaRPr lang="ru-RU" sz="18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Средняя</a:t>
                      </a:r>
                    </a:p>
                    <a:p>
                      <a:pPr algn="ctr" fontAlgn="t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(30-70%)</a:t>
                      </a:r>
                      <a:endParaRPr lang="ru-RU" sz="18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Низкая</a:t>
                      </a:r>
                    </a:p>
                    <a:p>
                      <a:pPr algn="ctr" fontAlgn="t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(0-30%)</a:t>
                      </a:r>
                      <a:endParaRPr lang="ru-RU" sz="18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9026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latin typeface="+mn-lt"/>
                          <a:cs typeface="Arial" pitchFamily="34" charset="0"/>
                        </a:rPr>
                        <a:t>Всего по РТ</a:t>
                      </a:r>
                      <a:endParaRPr lang="ru-RU" sz="2000" b="1" i="1" u="none" strike="noStrike" dirty="0">
                        <a:latin typeface="+mn-lt"/>
                        <a:cs typeface="Arial" pitchFamily="34" charset="0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6 384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2 080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2 145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2 159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99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Елабужский</a:t>
                      </a: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317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132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95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90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61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Заинский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164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43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121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80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Зеленодольский</a:t>
                      </a: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354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119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88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147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41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err="1" smtClean="0">
                          <a:latin typeface="+mn-lt"/>
                        </a:rPr>
                        <a:t>Кайбицкий</a:t>
                      </a:r>
                      <a:endParaRPr lang="ru-RU" sz="1800" b="1" i="0" u="none" strike="noStrike" dirty="0">
                        <a:latin typeface="+mn-lt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26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16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41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err="1" smtClean="0">
                          <a:effectLst/>
                          <a:latin typeface="+mn-lt"/>
                        </a:rPr>
                        <a:t>К.Устьинский</a:t>
                      </a:r>
                      <a:r>
                        <a:rPr lang="ru-RU" sz="1800" b="0" i="0" u="none" strike="noStrike" dirty="0" smtClean="0">
                          <a:effectLst/>
                          <a:latin typeface="+mn-lt"/>
                        </a:rPr>
                        <a:t> </a:t>
                      </a:r>
                      <a:endParaRPr lang="ru-RU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44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4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4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36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41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err="1" smtClean="0">
                          <a:latin typeface="+mn-lt"/>
                        </a:rPr>
                        <a:t>Кукморский</a:t>
                      </a:r>
                      <a:r>
                        <a:rPr lang="ru-RU" sz="1800" b="1" i="0" u="none" strike="noStrike" dirty="0" smtClean="0">
                          <a:latin typeface="+mn-lt"/>
                        </a:rPr>
                        <a:t>   </a:t>
                      </a:r>
                      <a:endParaRPr lang="ru-RU" sz="1800" b="1" i="0" u="none" strike="noStrike" dirty="0">
                        <a:latin typeface="+mn-lt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210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80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130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63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err="1" smtClean="0">
                          <a:latin typeface="+mn-lt"/>
                        </a:rPr>
                        <a:t>Лаишевский</a:t>
                      </a:r>
                      <a:endParaRPr lang="ru-RU" sz="1800" b="1" i="0" u="none" strike="noStrike" dirty="0">
                        <a:latin typeface="+mn-lt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164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4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160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63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err="1" smtClean="0">
                          <a:latin typeface="+mn-lt"/>
                        </a:rPr>
                        <a:t>Лениногорский</a:t>
                      </a:r>
                      <a:r>
                        <a:rPr lang="ru-RU" sz="1800" b="1" i="0" u="none" strike="noStrike" dirty="0" smtClean="0">
                          <a:latin typeface="+mn-lt"/>
                        </a:rPr>
                        <a:t> </a:t>
                      </a:r>
                      <a:endParaRPr lang="ru-RU" sz="1800" b="1" i="0" u="none" strike="noStrike" dirty="0">
                        <a:latin typeface="+mn-lt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94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24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30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40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65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+mn-lt"/>
                        </a:rPr>
                        <a:t>26</a:t>
                      </a:r>
                      <a:endParaRPr lang="ru-RU" sz="1800" b="1" i="0" u="none" strike="noStrike" dirty="0">
                        <a:latin typeface="+mn-lt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err="1" smtClean="0">
                          <a:latin typeface="+mn-lt"/>
                        </a:rPr>
                        <a:t>Мамадышский</a:t>
                      </a:r>
                      <a:r>
                        <a:rPr lang="ru-RU" sz="1800" b="1" i="0" u="none" strike="noStrike" dirty="0" smtClean="0">
                          <a:latin typeface="+mn-lt"/>
                        </a:rPr>
                        <a:t>   </a:t>
                      </a:r>
                      <a:endParaRPr lang="ru-RU" sz="1800" b="1" i="0" u="none" strike="noStrike" dirty="0">
                        <a:latin typeface="+mn-lt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54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34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latin typeface="+mn-lt"/>
                        </a:rPr>
                        <a:t>Менделеевский</a:t>
                      </a:r>
                      <a:endParaRPr lang="ru-RU" sz="1800" b="1" i="0" u="none" strike="noStrike" dirty="0">
                        <a:latin typeface="+mn-lt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46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13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33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+mn-lt"/>
                        </a:rPr>
                        <a:t>28</a:t>
                      </a:r>
                      <a:endParaRPr lang="ru-RU" sz="1800" b="1" i="0" u="none" strike="noStrike" dirty="0">
                        <a:latin typeface="+mn-lt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err="1" smtClean="0">
                          <a:latin typeface="+mn-lt"/>
                        </a:rPr>
                        <a:t>Мензелинский</a:t>
                      </a:r>
                      <a:endParaRPr lang="ru-RU" sz="1800" b="1" i="0" u="none" strike="noStrike" dirty="0">
                        <a:latin typeface="+mn-lt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121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11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5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105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+mn-lt"/>
                        </a:rPr>
                        <a:t>29</a:t>
                      </a:r>
                      <a:endParaRPr lang="ru-RU" sz="1800" b="1" i="0" u="none" strike="noStrike" dirty="0">
                        <a:latin typeface="+mn-lt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err="1" smtClean="0">
                          <a:latin typeface="+mn-lt"/>
                        </a:rPr>
                        <a:t>Муслюмовский</a:t>
                      </a:r>
                      <a:r>
                        <a:rPr lang="ru-RU" sz="1800" b="1" i="0" u="none" strike="noStrike" dirty="0" smtClean="0">
                          <a:latin typeface="+mn-lt"/>
                        </a:rPr>
                        <a:t>   </a:t>
                      </a:r>
                      <a:endParaRPr lang="ru-RU" sz="1800" b="1" i="0" u="none" strike="noStrike" dirty="0">
                        <a:latin typeface="+mn-lt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33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30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+mn-lt"/>
                        </a:rPr>
                        <a:t>30</a:t>
                      </a:r>
                      <a:endParaRPr lang="ru-RU" sz="1800" b="1" i="0" u="none" strike="noStrike" dirty="0">
                        <a:latin typeface="+mn-lt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latin typeface="+mn-lt"/>
                        </a:rPr>
                        <a:t>Нижнекамский </a:t>
                      </a:r>
                      <a:endParaRPr lang="ru-RU" sz="1800" b="1" i="0" u="none" strike="noStrike" dirty="0">
                        <a:latin typeface="+mn-lt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145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72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63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+mn-lt"/>
                        </a:rPr>
                        <a:t>31</a:t>
                      </a:r>
                      <a:endParaRPr lang="ru-RU" sz="1800" b="1" i="0" u="none" strike="noStrike" dirty="0">
                        <a:latin typeface="+mn-lt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err="1" smtClean="0">
                          <a:latin typeface="+mn-lt"/>
                        </a:rPr>
                        <a:t>Новошешминский</a:t>
                      </a:r>
                      <a:r>
                        <a:rPr lang="ru-RU" sz="1800" b="1" i="0" u="none" strike="noStrike" dirty="0" smtClean="0">
                          <a:latin typeface="+mn-lt"/>
                        </a:rPr>
                        <a:t>   </a:t>
                      </a:r>
                      <a:endParaRPr lang="ru-RU" sz="1800" b="1" i="0" u="none" strike="noStrike" dirty="0">
                        <a:latin typeface="+mn-lt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50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6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5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39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+mn-lt"/>
                        </a:rPr>
                        <a:t>32</a:t>
                      </a:r>
                      <a:endParaRPr lang="ru-RU" sz="1800" b="1" i="0" u="none" strike="noStrike" dirty="0">
                        <a:latin typeface="+mn-lt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err="1" smtClean="0">
                          <a:latin typeface="+mn-lt"/>
                        </a:rPr>
                        <a:t>Нурлатский</a:t>
                      </a:r>
                      <a:endParaRPr lang="ru-RU" sz="1800" b="1" i="0" u="none" strike="noStrike" dirty="0">
                        <a:latin typeface="+mn-lt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210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200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+mn-lt"/>
                        </a:rPr>
                        <a:t>33</a:t>
                      </a:r>
                      <a:endParaRPr lang="ru-RU" sz="1800" b="1" i="0" u="none" strike="noStrike" dirty="0">
                        <a:latin typeface="+mn-lt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err="1" smtClean="0">
                          <a:latin typeface="+mn-lt"/>
                        </a:rPr>
                        <a:t>Пестречинский</a:t>
                      </a:r>
                      <a:endParaRPr lang="ru-RU" sz="1800" b="1" i="0" u="none" strike="noStrike" dirty="0">
                        <a:latin typeface="+mn-lt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29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29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  <a:endParaRPr lang="ru-RU" sz="1800" b="1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latin typeface="+mn-lt"/>
                        </a:rPr>
                        <a:t>Р-</a:t>
                      </a:r>
                      <a:r>
                        <a:rPr lang="ru-RU" sz="1800" b="1" i="0" u="none" strike="noStrike" dirty="0" err="1" smtClean="0">
                          <a:latin typeface="+mn-lt"/>
                        </a:rPr>
                        <a:t>Слободский</a:t>
                      </a:r>
                      <a:endParaRPr lang="ru-RU" sz="1800" b="1" i="0" u="none" strike="noStrike" dirty="0">
                        <a:latin typeface="+mn-lt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114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114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 Box 233"/>
          <p:cNvSpPr txBox="1">
            <a:spLocks noChangeArrowheads="1"/>
          </p:cNvSpPr>
          <p:nvPr/>
        </p:nvSpPr>
        <p:spPr bwMode="auto">
          <a:xfrm>
            <a:off x="1259632" y="260648"/>
            <a:ext cx="7704856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5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Малоэтажное строительство (в т.ч. ИЖС) </a:t>
            </a:r>
          </a:p>
        </p:txBody>
      </p:sp>
      <p:graphicFrame>
        <p:nvGraphicFramePr>
          <p:cNvPr id="228356" name="Object 4"/>
          <p:cNvGraphicFramePr>
            <a:graphicFrameLocks noChangeAspect="1"/>
          </p:cNvGraphicFramePr>
          <p:nvPr/>
        </p:nvGraphicFramePr>
        <p:xfrm>
          <a:off x="107504" y="0"/>
          <a:ext cx="1041400" cy="977900"/>
        </p:xfrm>
        <a:graphic>
          <a:graphicData uri="http://schemas.openxmlformats.org/presentationml/2006/ole">
            <p:oleObj spid="_x0000_s180414" name="CorelDRAW" r:id="rId3" imgW="6943344" imgH="6943344" progId="">
              <p:embed/>
            </p:oleObj>
          </a:graphicData>
        </a:graphic>
      </p:graphicFrame>
      <p:sp>
        <p:nvSpPr>
          <p:cNvPr id="8" name="Номер слайда 10"/>
          <p:cNvSpPr txBox="1">
            <a:spLocks/>
          </p:cNvSpPr>
          <p:nvPr/>
        </p:nvSpPr>
        <p:spPr>
          <a:xfrm>
            <a:off x="8749728" y="138813"/>
            <a:ext cx="358775" cy="3603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290B0AC-1095-4A1C-BD1C-6C83E51E764D}" type="slidenum">
              <a:rPr lang="ru-RU" sz="12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ru-RU" sz="1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064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89746288"/>
              </p:ext>
            </p:extLst>
          </p:nvPr>
        </p:nvGraphicFramePr>
        <p:xfrm>
          <a:off x="217143" y="1052736"/>
          <a:ext cx="8496944" cy="5306534"/>
        </p:xfrm>
        <a:graphic>
          <a:graphicData uri="http://schemas.openxmlformats.org/drawingml/2006/table">
            <a:tbl>
              <a:tblPr/>
              <a:tblGrid>
                <a:gridCol w="514555"/>
                <a:gridCol w="2686352"/>
                <a:gridCol w="1335597"/>
                <a:gridCol w="1440160"/>
                <a:gridCol w="1224136"/>
                <a:gridCol w="1296144"/>
              </a:tblGrid>
              <a:tr h="34273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+mn-lt"/>
                        </a:rPr>
                        <a:t>№ </a:t>
                      </a:r>
                      <a:endParaRPr lang="ru-RU" sz="1800" b="1" i="0" u="none" strike="noStrike" dirty="0">
                        <a:latin typeface="+mn-lt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+mn-lt"/>
                        </a:rPr>
                        <a:t>МО РТ</a:t>
                      </a: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+mn-lt"/>
                        </a:rPr>
                        <a:t>Кол-во</a:t>
                      </a:r>
                      <a:r>
                        <a:rPr lang="ru-RU" sz="1800" b="1" i="0" u="none" strike="noStrike" baseline="0" dirty="0" smtClean="0">
                          <a:latin typeface="+mn-lt"/>
                        </a:rPr>
                        <a:t> объектов</a:t>
                      </a:r>
                      <a:endParaRPr lang="ru-RU" sz="1800" b="1" i="0" u="none" strike="noStrike" dirty="0">
                        <a:latin typeface="+mn-lt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+mn-lt"/>
                        </a:rPr>
                        <a:t> Степень готовности</a:t>
                      </a:r>
                      <a:endParaRPr lang="ru-RU" sz="1800" b="1" i="0" u="none" strike="noStrike" dirty="0">
                        <a:latin typeface="+mn-lt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latin typeface="+mn-lt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81573"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6360" marR="6360" marT="636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Высокая</a:t>
                      </a:r>
                    </a:p>
                    <a:p>
                      <a:pPr algn="ctr" fontAlgn="t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(70-100%)</a:t>
                      </a:r>
                      <a:endParaRPr lang="ru-RU" sz="18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Средняя</a:t>
                      </a:r>
                    </a:p>
                    <a:p>
                      <a:pPr algn="ctr" fontAlgn="t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(30-70%)</a:t>
                      </a:r>
                      <a:endParaRPr lang="ru-RU" sz="18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Низкая</a:t>
                      </a:r>
                    </a:p>
                    <a:p>
                      <a:pPr algn="ctr" fontAlgn="t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(0-30%)</a:t>
                      </a:r>
                      <a:endParaRPr lang="ru-RU" sz="18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8382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latin typeface="+mn-lt"/>
                          <a:cs typeface="Arial" pitchFamily="34" charset="0"/>
                        </a:rPr>
                        <a:t>Всего по РТ</a:t>
                      </a:r>
                      <a:endParaRPr lang="ru-RU" sz="2000" b="1" i="1" u="none" strike="noStrike" dirty="0">
                        <a:latin typeface="+mn-lt"/>
                        <a:cs typeface="Arial" pitchFamily="34" charset="0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6 384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2 080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2 145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2 159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66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latin typeface="+mn-lt"/>
                        </a:rPr>
                        <a:t>Сабинский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 smtClean="0"/>
                        <a:t>26</a:t>
                      </a:r>
                      <a:endParaRPr lang="ru-RU" b="0" dirty="0"/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005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err="1" smtClean="0">
                          <a:latin typeface="+mn-lt"/>
                        </a:rPr>
                        <a:t>Сармановский</a:t>
                      </a:r>
                      <a:endParaRPr lang="ru-RU" sz="1800" b="1" i="0" u="none" strike="noStrike" dirty="0">
                        <a:latin typeface="+mn-lt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75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25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30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005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0" u="none" strike="noStrike" dirty="0" smtClean="0">
                          <a:latin typeface="+mn-lt"/>
                        </a:rPr>
                        <a:t>Спасский </a:t>
                      </a:r>
                      <a:endParaRPr lang="ru-RU" dirty="0"/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 smtClean="0"/>
                        <a:t>32</a:t>
                      </a:r>
                      <a:endParaRPr lang="ru-RU" b="0" dirty="0"/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54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38</a:t>
                      </a:r>
                      <a:endParaRPr lang="ru-RU" b="1" dirty="0"/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err="1" smtClean="0">
                          <a:latin typeface="+mn-lt"/>
                        </a:rPr>
                        <a:t>Тетюшский</a:t>
                      </a:r>
                      <a:r>
                        <a:rPr lang="ru-RU" sz="1800" b="1" i="0" u="none" strike="noStrike" dirty="0" smtClean="0">
                          <a:latin typeface="+mn-lt"/>
                        </a:rPr>
                        <a:t>  </a:t>
                      </a:r>
                      <a:endParaRPr lang="ru-RU" sz="1800" b="1" i="0" u="none" strike="noStrike" dirty="0">
                        <a:latin typeface="+mn-lt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109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15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52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42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660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39</a:t>
                      </a:r>
                      <a:endParaRPr lang="ru-RU" b="1" dirty="0"/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err="1" smtClean="0">
                          <a:latin typeface="+mn-lt"/>
                        </a:rPr>
                        <a:t>Тукаевский</a:t>
                      </a:r>
                      <a:endParaRPr lang="ru-RU" sz="1800" b="1" i="0" u="none" strike="noStrike" dirty="0">
                        <a:latin typeface="+mn-lt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 smtClean="0"/>
                        <a:t>96</a:t>
                      </a:r>
                      <a:endParaRPr lang="ru-RU" b="0" dirty="0"/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41</a:t>
                      </a:r>
                      <a:endParaRPr lang="ru-RU" sz="18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24</a:t>
                      </a:r>
                      <a:endParaRPr lang="ru-RU" sz="18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37</a:t>
                      </a:r>
                      <a:endParaRPr lang="ru-RU" sz="18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66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err="1" smtClean="0">
                          <a:latin typeface="+mn-lt"/>
                        </a:rPr>
                        <a:t>Тюлячинский</a:t>
                      </a:r>
                      <a:r>
                        <a:rPr lang="ru-RU" sz="1800" b="1" i="0" u="none" strike="noStrike" dirty="0" smtClean="0">
                          <a:latin typeface="+mn-lt"/>
                        </a:rPr>
                        <a:t>  </a:t>
                      </a:r>
                      <a:endParaRPr lang="ru-RU" sz="1800" b="1" i="0" u="none" strike="noStrike" dirty="0">
                        <a:latin typeface="+mn-lt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 smtClean="0"/>
                        <a:t>43</a:t>
                      </a:r>
                      <a:endParaRPr lang="ru-RU" b="0" dirty="0"/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3</a:t>
                      </a:r>
                      <a:endParaRPr lang="ru-RU" sz="18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-</a:t>
                      </a:r>
                      <a:endParaRPr lang="ru-RU" sz="18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40</a:t>
                      </a:r>
                      <a:endParaRPr lang="ru-RU" sz="18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66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err="1" smtClean="0">
                          <a:latin typeface="+mn-lt"/>
                        </a:rPr>
                        <a:t>Черемшанский</a:t>
                      </a:r>
                      <a:endParaRPr lang="ru-RU" sz="1800" b="1" i="0" u="none" strike="noStrike" dirty="0">
                        <a:latin typeface="+mn-lt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65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5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50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66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err="1" smtClean="0">
                          <a:latin typeface="+mn-lt"/>
                        </a:rPr>
                        <a:t>Чистопольский</a:t>
                      </a:r>
                      <a:endParaRPr lang="ru-RU" sz="1800" b="1" i="0" u="none" strike="noStrike" dirty="0">
                        <a:latin typeface="+mn-lt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215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33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72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110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66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Ютазинский</a:t>
                      </a:r>
                      <a:endParaRPr lang="ru-RU" b="1" dirty="0"/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34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4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30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66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err="1" smtClean="0">
                          <a:latin typeface="+mn-lt"/>
                        </a:rPr>
                        <a:t>г.Наб.Челны</a:t>
                      </a:r>
                      <a:endParaRPr lang="ru-RU" sz="1800" b="1" i="0" u="none" strike="noStrike" dirty="0">
                        <a:latin typeface="+mn-lt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 smtClean="0"/>
                        <a:t>268</a:t>
                      </a:r>
                      <a:endParaRPr lang="ru-RU" b="0" dirty="0"/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182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66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+mn-lt"/>
                        </a:rPr>
                        <a:t>45</a:t>
                      </a:r>
                      <a:endParaRPr lang="ru-RU" sz="1800" b="1" i="0" u="none" strike="noStrike" dirty="0">
                        <a:latin typeface="+mn-lt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err="1" smtClean="0">
                          <a:latin typeface="+mn-lt"/>
                        </a:rPr>
                        <a:t>г.Казань</a:t>
                      </a:r>
                      <a:endParaRPr lang="ru-RU" sz="1800" b="1" i="0" u="none" strike="noStrike" dirty="0">
                        <a:latin typeface="+mn-lt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1 564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484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380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700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43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 Box 233"/>
          <p:cNvSpPr txBox="1">
            <a:spLocks noChangeArrowheads="1"/>
          </p:cNvSpPr>
          <p:nvPr/>
        </p:nvSpPr>
        <p:spPr bwMode="auto">
          <a:xfrm>
            <a:off x="1259632" y="260648"/>
            <a:ext cx="7704856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5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Малоэтажное строительство (в т.ч. ИЖС) </a:t>
            </a:r>
          </a:p>
        </p:txBody>
      </p:sp>
      <p:graphicFrame>
        <p:nvGraphicFramePr>
          <p:cNvPr id="228356" name="Object 4"/>
          <p:cNvGraphicFramePr>
            <a:graphicFrameLocks noChangeAspect="1"/>
          </p:cNvGraphicFramePr>
          <p:nvPr/>
        </p:nvGraphicFramePr>
        <p:xfrm>
          <a:off x="107504" y="0"/>
          <a:ext cx="1041400" cy="977900"/>
        </p:xfrm>
        <a:graphic>
          <a:graphicData uri="http://schemas.openxmlformats.org/presentationml/2006/ole">
            <p:oleObj spid="_x0000_s181430" name="CorelDRAW" r:id="rId3" imgW="6943344" imgH="6943344" progId="">
              <p:embed/>
            </p:oleObj>
          </a:graphicData>
        </a:graphic>
      </p:graphicFrame>
      <p:sp>
        <p:nvSpPr>
          <p:cNvPr id="8" name="Номер слайда 10"/>
          <p:cNvSpPr txBox="1">
            <a:spLocks/>
          </p:cNvSpPr>
          <p:nvPr/>
        </p:nvSpPr>
        <p:spPr>
          <a:xfrm>
            <a:off x="8749728" y="138813"/>
            <a:ext cx="358775" cy="3603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290B0AC-1095-4A1C-BD1C-6C83E51E764D}" type="slidenum">
              <a:rPr lang="ru-RU" sz="12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ru-RU" sz="1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3974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10980174"/>
              </p:ext>
            </p:extLst>
          </p:nvPr>
        </p:nvGraphicFramePr>
        <p:xfrm>
          <a:off x="323528" y="1204304"/>
          <a:ext cx="8424936" cy="5460332"/>
        </p:xfrm>
        <a:graphic>
          <a:graphicData uri="http://schemas.openxmlformats.org/drawingml/2006/table">
            <a:tbl>
              <a:tblPr/>
              <a:tblGrid>
                <a:gridCol w="4212472"/>
                <a:gridCol w="1053116"/>
                <a:gridCol w="1053116"/>
                <a:gridCol w="1053116"/>
                <a:gridCol w="1053116"/>
              </a:tblGrid>
              <a:tr h="94138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+mn-lt"/>
                        </a:rPr>
                        <a:t>Место расположения объекта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+mn-lt"/>
                        </a:rPr>
                        <a:t>Лимит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+mn-lt"/>
                        </a:rPr>
                        <a:t>Факт освоения СМР, %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+mn-lt"/>
                        </a:rPr>
                        <a:t>Принято КС-2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+mn-lt"/>
                        </a:rPr>
                        <a:t>Оплата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772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+mn-lt"/>
                        </a:rPr>
                        <a:t>Итого по РТ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+mn-lt"/>
                        </a:rPr>
                        <a:t>52 500,0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+mn-lt"/>
                        </a:rPr>
                        <a:t> 39,6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+mn-lt"/>
                        </a:rPr>
                        <a:t>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+mn-lt"/>
                        </a:rPr>
                        <a:t>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77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>
                          <a:effectLst/>
                          <a:latin typeface="+mn-lt"/>
                        </a:rPr>
                        <a:t>Альметьевский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 район, </a:t>
                      </a:r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с. </a:t>
                      </a:r>
                      <a:r>
                        <a:rPr lang="ru-RU" sz="18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Маметьево</a:t>
                      </a:r>
                      <a:endParaRPr lang="ru-RU" sz="1800" b="0" i="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n-lt"/>
                        </a:rPr>
                        <a:t>2 500,0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n-lt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n-lt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n-lt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7724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effectLst/>
                          <a:latin typeface="+mn-lt"/>
                        </a:rPr>
                        <a:t>Алексеевский </a:t>
                      </a:r>
                      <a:r>
                        <a:rPr lang="ru-RU" sz="1800" dirty="0" smtClean="0">
                          <a:effectLst/>
                          <a:latin typeface="+mn-lt"/>
                        </a:rPr>
                        <a:t>район </a:t>
                      </a:r>
                      <a:r>
                        <a:rPr lang="ru-RU" sz="1800" dirty="0" err="1" smtClean="0">
                          <a:effectLst/>
                          <a:latin typeface="+mn-lt"/>
                        </a:rPr>
                        <a:t>с.Большие</a:t>
                      </a:r>
                      <a:r>
                        <a:rPr lang="ru-RU" sz="18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Полянки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n-lt"/>
                        </a:rPr>
                        <a:t>2 500,0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n-lt"/>
                        </a:rPr>
                        <a:t>8,0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n-lt"/>
                        </a:rPr>
                        <a:t>0,0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n-lt"/>
                        </a:rPr>
                        <a:t>0,0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9630">
                <a:tc>
                  <a:txBody>
                    <a:bodyPr/>
                    <a:lstStyle/>
                    <a:p>
                      <a:pPr algn="l"/>
                      <a:r>
                        <a:rPr lang="ru-RU" sz="1800" dirty="0" err="1">
                          <a:effectLst/>
                        </a:rPr>
                        <a:t>Мензелинский</a:t>
                      </a:r>
                      <a:r>
                        <a:rPr lang="ru-RU" sz="1800" dirty="0">
                          <a:effectLst/>
                        </a:rPr>
                        <a:t> район, </a:t>
                      </a:r>
                      <a:r>
                        <a:rPr lang="ru-RU" sz="1800" dirty="0" err="1">
                          <a:effectLst/>
                        </a:rPr>
                        <a:t>д.Кадряково</a:t>
                      </a:r>
                      <a:endParaRPr lang="ru-RU" sz="1800" dirty="0"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2 500,0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8,0</a:t>
                      </a:r>
                      <a:endParaRPr lang="ru-RU" sz="18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0,0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0,0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2895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effectLst/>
                        </a:rPr>
                        <a:t>Сабинский район, </a:t>
                      </a:r>
                      <a:r>
                        <a:rPr lang="ru-RU" sz="1800" dirty="0" err="1">
                          <a:effectLst/>
                        </a:rPr>
                        <a:t>с.Старая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Икшурма</a:t>
                      </a:r>
                      <a:endParaRPr lang="ru-RU" sz="1800" dirty="0"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2 500,0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8,0</a:t>
                      </a:r>
                      <a:endParaRPr lang="ru-RU" sz="18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0,0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0,0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5879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effectLst/>
                        </a:rPr>
                        <a:t>Рыбно-</a:t>
                      </a:r>
                      <a:r>
                        <a:rPr lang="ru-RU" sz="1800" dirty="0" err="1">
                          <a:effectLst/>
                        </a:rPr>
                        <a:t>Слободский</a:t>
                      </a:r>
                      <a:r>
                        <a:rPr lang="ru-RU" sz="1800" dirty="0">
                          <a:effectLst/>
                        </a:rPr>
                        <a:t> район, </a:t>
                      </a:r>
                      <a:r>
                        <a:rPr lang="ru-RU" sz="1800" dirty="0" smtClean="0">
                          <a:effectLst/>
                        </a:rPr>
                        <a:t>            </a:t>
                      </a:r>
                      <a:r>
                        <a:rPr lang="ru-RU" sz="1800" dirty="0" err="1" smtClean="0">
                          <a:effectLst/>
                        </a:rPr>
                        <a:t>с.Большой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Машляк</a:t>
                      </a:r>
                      <a:endParaRPr lang="ru-RU" sz="1800" dirty="0"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2 500,0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16,0</a:t>
                      </a:r>
                      <a:endParaRPr lang="ru-RU" sz="18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0,0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0,0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2895">
                <a:tc>
                  <a:txBody>
                    <a:bodyPr/>
                    <a:lstStyle/>
                    <a:p>
                      <a:pPr algn="l"/>
                      <a:r>
                        <a:rPr lang="ru-RU" sz="1800" dirty="0" err="1">
                          <a:effectLst/>
                        </a:rPr>
                        <a:t>Тукаевский</a:t>
                      </a:r>
                      <a:r>
                        <a:rPr lang="ru-RU" sz="1800" dirty="0">
                          <a:effectLst/>
                        </a:rPr>
                        <a:t> район, </a:t>
                      </a:r>
                      <a:r>
                        <a:rPr lang="ru-RU" sz="1800" dirty="0" err="1">
                          <a:effectLst/>
                        </a:rPr>
                        <a:t>с.Тлянче-Тамак</a:t>
                      </a:r>
                      <a:endParaRPr lang="ru-RU" sz="1800" dirty="0"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2 500,0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16,0</a:t>
                      </a:r>
                      <a:endParaRPr lang="ru-RU" sz="18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0,0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0,0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2895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effectLst/>
                          <a:latin typeface="+mn-lt"/>
                        </a:rPr>
                        <a:t>Высокогорский район, </a:t>
                      </a:r>
                      <a:r>
                        <a:rPr lang="ru-RU" sz="1800" dirty="0" err="1">
                          <a:effectLst/>
                          <a:latin typeface="+mn-lt"/>
                        </a:rPr>
                        <a:t>с.Березка</a:t>
                      </a:r>
                      <a:endParaRPr lang="ru-RU" sz="1800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n-lt"/>
                        </a:rPr>
                        <a:t>2 500,0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n-lt"/>
                        </a:rPr>
                        <a:t>24,0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n-lt"/>
                        </a:rPr>
                        <a:t>0,0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n-lt"/>
                        </a:rPr>
                        <a:t>0,0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2895">
                <a:tc>
                  <a:txBody>
                    <a:bodyPr/>
                    <a:lstStyle/>
                    <a:p>
                      <a:pPr algn="l"/>
                      <a:r>
                        <a:rPr lang="ru-RU" sz="1800" dirty="0" err="1">
                          <a:effectLst/>
                          <a:latin typeface="+mn-lt"/>
                        </a:rPr>
                        <a:t>Бавлинский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 район, </a:t>
                      </a:r>
                      <a:r>
                        <a:rPr lang="ru-RU" sz="1800" dirty="0" err="1">
                          <a:effectLst/>
                          <a:latin typeface="+mn-lt"/>
                        </a:rPr>
                        <a:t>с.Кзыл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-Яр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n-lt"/>
                        </a:rPr>
                        <a:t>2 500,0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n-lt"/>
                        </a:rPr>
                        <a:t>24,0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n-lt"/>
                        </a:rPr>
                        <a:t>0,0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n-lt"/>
                        </a:rPr>
                        <a:t>0,0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2895">
                <a:tc>
                  <a:txBody>
                    <a:bodyPr/>
                    <a:lstStyle/>
                    <a:p>
                      <a:pPr algn="l"/>
                      <a:r>
                        <a:rPr lang="ru-RU" sz="1800" dirty="0" err="1">
                          <a:effectLst/>
                        </a:rPr>
                        <a:t>Муслюмовский</a:t>
                      </a:r>
                      <a:r>
                        <a:rPr lang="ru-RU" sz="1800" dirty="0">
                          <a:effectLst/>
                        </a:rPr>
                        <a:t> район, </a:t>
                      </a:r>
                      <a:r>
                        <a:rPr lang="ru-RU" sz="1800" dirty="0" err="1">
                          <a:effectLst/>
                        </a:rPr>
                        <a:t>с.Большой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Чекмак</a:t>
                      </a:r>
                      <a:endParaRPr lang="ru-RU" sz="18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2 500,0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36,0</a:t>
                      </a:r>
                      <a:endParaRPr lang="ru-RU" sz="18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0,0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0,0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2895">
                <a:tc>
                  <a:txBody>
                    <a:bodyPr/>
                    <a:lstStyle/>
                    <a:p>
                      <a:pPr algn="l"/>
                      <a:r>
                        <a:rPr lang="ru-RU" sz="1800" dirty="0" err="1" smtClean="0">
                          <a:effectLst/>
                        </a:rPr>
                        <a:t>Лаишевский</a:t>
                      </a:r>
                      <a:r>
                        <a:rPr lang="ru-RU" sz="1800" dirty="0" smtClean="0">
                          <a:effectLst/>
                        </a:rPr>
                        <a:t> район, </a:t>
                      </a:r>
                      <a:r>
                        <a:rPr lang="ru-RU" sz="1800" dirty="0" err="1" smtClean="0">
                          <a:effectLst/>
                        </a:rPr>
                        <a:t>с.Сингели</a:t>
                      </a:r>
                      <a:endParaRPr lang="ru-RU" sz="18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n-lt"/>
                        </a:rPr>
                        <a:t>2 500,0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n-lt"/>
                        </a:rPr>
                        <a:t>36,0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n-lt"/>
                        </a:rPr>
                        <a:t>0,0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n-lt"/>
                        </a:rPr>
                        <a:t>0,0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2895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effectLst/>
                        </a:rPr>
                        <a:t>Нижнекамский район, </a:t>
                      </a:r>
                      <a:r>
                        <a:rPr lang="ru-RU" sz="1800" dirty="0" err="1">
                          <a:effectLst/>
                        </a:rPr>
                        <a:t>с.Верхняя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Уратьма</a:t>
                      </a:r>
                      <a:endParaRPr lang="ru-RU" sz="18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2 500,0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36,0</a:t>
                      </a:r>
                      <a:endParaRPr lang="ru-RU" sz="18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0,0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0,0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475038" y="1516063"/>
            <a:ext cx="9144000" cy="0"/>
          </a:xfrm>
          <a:prstGeom prst="rect">
            <a:avLst/>
          </a:prstGeom>
          <a:solidFill>
            <a:srgbClr val="F1F1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4761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 </a:t>
            </a:r>
            <a:endParaRPr kumimoji="0" lang="ru-RU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233"/>
          <p:cNvSpPr txBox="1">
            <a:spLocks noChangeArrowheads="1"/>
          </p:cNvSpPr>
          <p:nvPr/>
        </p:nvSpPr>
        <p:spPr bwMode="auto">
          <a:xfrm>
            <a:off x="1078136" y="188640"/>
            <a:ext cx="792100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</a:t>
            </a:r>
            <a:r>
              <a:rPr lang="ru-RU" sz="2000" b="1" spc="3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строительства служебного жилья для участковых уполномоченных полиции в 2014 </a:t>
            </a:r>
            <a:r>
              <a:rPr lang="ru-RU" sz="2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 (Бюджет РТ)</a:t>
            </a:r>
            <a:endParaRPr lang="ru-RU" sz="20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31115142"/>
              </p:ext>
            </p:extLst>
          </p:nvPr>
        </p:nvGraphicFramePr>
        <p:xfrm>
          <a:off x="179512" y="53633"/>
          <a:ext cx="1041400" cy="977900"/>
        </p:xfrm>
        <a:graphic>
          <a:graphicData uri="http://schemas.openxmlformats.org/presentationml/2006/ole">
            <p:oleObj spid="_x0000_s164030" name="CorelDRAW" r:id="rId3" imgW="6943344" imgH="6943344" progId="">
              <p:embed/>
            </p:oleObj>
          </a:graphicData>
        </a:graphic>
      </p:graphicFrame>
      <p:sp>
        <p:nvSpPr>
          <p:cNvPr id="6" name="Номер слайда 10"/>
          <p:cNvSpPr txBox="1">
            <a:spLocks/>
          </p:cNvSpPr>
          <p:nvPr/>
        </p:nvSpPr>
        <p:spPr>
          <a:xfrm>
            <a:off x="8785225" y="843941"/>
            <a:ext cx="358775" cy="3603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290B0AC-1095-4A1C-BD1C-6C83E51E764D}" type="slidenum">
              <a:rPr lang="ru-RU" sz="12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ru-RU" sz="1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0347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2"/>
          <p:cNvSpPr txBox="1">
            <a:spLocks noChangeArrowheads="1"/>
          </p:cNvSpPr>
          <p:nvPr/>
        </p:nvSpPr>
        <p:spPr bwMode="auto">
          <a:xfrm>
            <a:off x="971599" y="116632"/>
            <a:ext cx="79575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b="1" dirty="0" smtClean="0"/>
              <a:t>Смотр-конкурс по охране труда </a:t>
            </a:r>
          </a:p>
          <a:p>
            <a:pPr algn="ctr" eaLnBrk="1" hangingPunct="1"/>
            <a:r>
              <a:rPr lang="ru-RU" b="1" dirty="0" smtClean="0"/>
              <a:t>в строительной </a:t>
            </a:r>
            <a:r>
              <a:rPr lang="ru-RU" b="1" dirty="0"/>
              <a:t>отрасли </a:t>
            </a:r>
            <a:r>
              <a:rPr lang="ru-RU" b="1" dirty="0" smtClean="0"/>
              <a:t>РТ по итогам 2013 года</a:t>
            </a: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66301434"/>
              </p:ext>
            </p:extLst>
          </p:nvPr>
        </p:nvGraphicFramePr>
        <p:xfrm>
          <a:off x="251520" y="1033812"/>
          <a:ext cx="8677594" cy="5623011"/>
        </p:xfrm>
        <a:graphic>
          <a:graphicData uri="http://schemas.openxmlformats.org/drawingml/2006/table">
            <a:tbl>
              <a:tblPr firstRow="1" firstCol="1" bandRow="1">
                <a:effectLst/>
                <a:tableStyleId>{2D5ABB26-0587-4C30-8999-92F81FD0307C}</a:tableStyleId>
              </a:tblPr>
              <a:tblGrid>
                <a:gridCol w="3168352"/>
                <a:gridCol w="5509242"/>
              </a:tblGrid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Номинация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Победитель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390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Строительные организации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 годовым объемом работ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 50 млн.руб. 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ООО «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Городстрой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», </a:t>
                      </a:r>
                    </a:p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г. Нурлат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98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Строительные организации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 годовым объемом работ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 500 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млн.руб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ООО «Строительная компания «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Рось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»,</a:t>
                      </a:r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Заинский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8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Строительные организации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 годовым объемом работ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свыше 500 млн.руб. 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ООО «Актюбинское СМУ»,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Азнакаевский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23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Специализированные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монтажные организации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ООО «НП «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Центрмонтажавтоматика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»,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г. Нижнекамск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95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Предприятия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стройиндустрии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завод электромонтажных изделий </a:t>
                      </a:r>
                    </a:p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ОАО «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Татэлектромонтаж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», </a:t>
                      </a:r>
                    </a:p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г. Набережные Челны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Проектные институты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 творческие мастерские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ГУП «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Татинвестгражданпроект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»,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г. Казань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 внедрение новых технологий, способствующих безопасности труда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ОАО «АСПК»,</a:t>
                      </a:r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г. Арск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31640223"/>
              </p:ext>
            </p:extLst>
          </p:nvPr>
        </p:nvGraphicFramePr>
        <p:xfrm>
          <a:off x="0" y="50800"/>
          <a:ext cx="827584" cy="777122"/>
        </p:xfrm>
        <a:graphic>
          <a:graphicData uri="http://schemas.openxmlformats.org/presentationml/2006/ole">
            <p:oleObj spid="_x0000_s193596" name="CorelDRAW" r:id="rId3" imgW="6943344" imgH="6943344" progId="">
              <p:embed/>
            </p:oleObj>
          </a:graphicData>
        </a:graphic>
      </p:graphicFrame>
      <p:sp>
        <p:nvSpPr>
          <p:cNvPr id="5" name="Номер слайда 10"/>
          <p:cNvSpPr txBox="1">
            <a:spLocks/>
          </p:cNvSpPr>
          <p:nvPr/>
        </p:nvSpPr>
        <p:spPr>
          <a:xfrm>
            <a:off x="8749729" y="332334"/>
            <a:ext cx="358775" cy="3603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290B0AC-1095-4A1C-BD1C-6C83E51E764D}" type="slidenum">
              <a:rPr lang="ru-RU" sz="12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ru-RU" sz="1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0507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24255115"/>
              </p:ext>
            </p:extLst>
          </p:nvPr>
        </p:nvGraphicFramePr>
        <p:xfrm>
          <a:off x="395536" y="1210915"/>
          <a:ext cx="8424936" cy="5391244"/>
        </p:xfrm>
        <a:graphic>
          <a:graphicData uri="http://schemas.openxmlformats.org/drawingml/2006/table">
            <a:tbl>
              <a:tblPr/>
              <a:tblGrid>
                <a:gridCol w="4212472"/>
                <a:gridCol w="1053116"/>
                <a:gridCol w="1053116"/>
                <a:gridCol w="1053116"/>
                <a:gridCol w="1053116"/>
              </a:tblGrid>
              <a:tr h="93510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+mn-lt"/>
                        </a:rPr>
                        <a:t>Место расположения объекта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+mn-lt"/>
                        </a:rPr>
                        <a:t>Лимит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+mn-lt"/>
                        </a:rPr>
                        <a:t>Факт освоения СМР, %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+mn-lt"/>
                        </a:rPr>
                        <a:t>Принято КС-2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+mn-lt"/>
                        </a:rPr>
                        <a:t>Оплата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5104">
                <a:tc>
                  <a:txBody>
                    <a:bodyPr/>
                    <a:lstStyle/>
                    <a:p>
                      <a:pPr algn="l"/>
                      <a:r>
                        <a:rPr lang="ru-RU" sz="1800" dirty="0" err="1">
                          <a:effectLst/>
                          <a:latin typeface="+mn-lt"/>
                        </a:rPr>
                        <a:t>Елабужский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 район, </a:t>
                      </a:r>
                      <a:r>
                        <a:rPr lang="ru-RU" sz="1800" dirty="0" err="1">
                          <a:effectLst/>
                          <a:latin typeface="+mn-lt"/>
                        </a:rPr>
                        <a:t>с.Татарский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+mn-lt"/>
                        </a:rPr>
                        <a:t>Дюм-Дюм</a:t>
                      </a:r>
                      <a:endParaRPr lang="ru-RU" sz="1800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n-lt"/>
                        </a:rPr>
                        <a:t>2 500,0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n-lt"/>
                        </a:rPr>
                        <a:t>36,0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n-lt"/>
                        </a:rPr>
                        <a:t>0,0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n-lt"/>
                        </a:rPr>
                        <a:t>0,0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5104">
                <a:tc>
                  <a:txBody>
                    <a:bodyPr/>
                    <a:lstStyle/>
                    <a:p>
                      <a:pPr algn="l"/>
                      <a:r>
                        <a:rPr lang="ru-RU" sz="1800" dirty="0" err="1">
                          <a:effectLst/>
                          <a:latin typeface="+mn-lt"/>
                        </a:rPr>
                        <a:t>Буинский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 район, </a:t>
                      </a:r>
                      <a:r>
                        <a:rPr lang="ru-RU" sz="1800" dirty="0" err="1">
                          <a:effectLst/>
                          <a:latin typeface="+mn-lt"/>
                        </a:rPr>
                        <a:t>с.Альшеево</a:t>
                      </a:r>
                      <a:endParaRPr lang="ru-RU" sz="1800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n-lt"/>
                        </a:rPr>
                        <a:t>2 500,0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n-lt"/>
                        </a:rPr>
                        <a:t>36,0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n-lt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n-lt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510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+mn-lt"/>
                        </a:rPr>
                        <a:t>Итого по РТ</a:t>
                      </a:r>
                      <a:endParaRPr lang="ru-RU" sz="1800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+mn-lt"/>
                        </a:rPr>
                        <a:t>52 500,0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+mn-lt"/>
                        </a:rPr>
                        <a:t>39,6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+mn-lt"/>
                        </a:rPr>
                        <a:t>0,0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+mn-lt"/>
                        </a:rPr>
                        <a:t>0,0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5104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effectLst/>
                        </a:rPr>
                        <a:t>Лениногорский район, </a:t>
                      </a:r>
                      <a:r>
                        <a:rPr lang="ru-RU" sz="1800" dirty="0" err="1">
                          <a:effectLst/>
                        </a:rPr>
                        <a:t>с.Старая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Письмянка</a:t>
                      </a:r>
                      <a:endParaRPr lang="ru-RU" sz="1800" dirty="0">
                        <a:effectLst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2 500,0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48,0</a:t>
                      </a:r>
                      <a:endParaRPr lang="ru-RU" sz="18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0,0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0,0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5104">
                <a:tc>
                  <a:txBody>
                    <a:bodyPr/>
                    <a:lstStyle/>
                    <a:p>
                      <a:pPr algn="l"/>
                      <a:r>
                        <a:rPr lang="ru-RU" sz="1800" dirty="0" err="1">
                          <a:effectLst/>
                        </a:rPr>
                        <a:t>Нурлатский</a:t>
                      </a:r>
                      <a:r>
                        <a:rPr lang="ru-RU" sz="1800" dirty="0">
                          <a:effectLst/>
                        </a:rPr>
                        <a:t> район, </a:t>
                      </a:r>
                      <a:r>
                        <a:rPr lang="ru-RU" sz="1800" dirty="0" err="1">
                          <a:effectLst/>
                        </a:rPr>
                        <a:t>с.Мамыково</a:t>
                      </a:r>
                      <a:endParaRPr lang="ru-RU" sz="18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2 500,0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60,0</a:t>
                      </a:r>
                      <a:endParaRPr lang="ru-RU" sz="18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0,0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0,0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5104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effectLst/>
                          <a:latin typeface="+mn-lt"/>
                        </a:rPr>
                        <a:t>Высокогорский район, </a:t>
                      </a:r>
                      <a:r>
                        <a:rPr lang="ru-RU" sz="1800" dirty="0" err="1">
                          <a:effectLst/>
                          <a:latin typeface="+mn-lt"/>
                        </a:rPr>
                        <a:t>с.Айбаш</a:t>
                      </a:r>
                      <a:endParaRPr lang="ru-RU" sz="1800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n-lt"/>
                        </a:rPr>
                        <a:t>2 500,0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n-lt"/>
                        </a:rPr>
                        <a:t>60,0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n-lt"/>
                        </a:rPr>
                        <a:t>0,0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n-lt"/>
                        </a:rPr>
                        <a:t>0,0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5104">
                <a:tc>
                  <a:txBody>
                    <a:bodyPr/>
                    <a:lstStyle/>
                    <a:p>
                      <a:pPr algn="l"/>
                      <a:r>
                        <a:rPr lang="ru-RU" sz="1800" dirty="0" err="1">
                          <a:effectLst/>
                        </a:rPr>
                        <a:t>Куморский</a:t>
                      </a:r>
                      <a:r>
                        <a:rPr lang="ru-RU" sz="1800" dirty="0">
                          <a:effectLst/>
                        </a:rPr>
                        <a:t> район, </a:t>
                      </a:r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с. </a:t>
                      </a:r>
                      <a:r>
                        <a:rPr lang="ru-RU" sz="18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Асан-Елга</a:t>
                      </a:r>
                      <a:endParaRPr lang="ru-RU" sz="18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2 500,0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60,0</a:t>
                      </a:r>
                      <a:endParaRPr lang="ru-RU" sz="18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0,0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0,0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5104">
                <a:tc>
                  <a:txBody>
                    <a:bodyPr/>
                    <a:lstStyle/>
                    <a:p>
                      <a:pPr algn="l"/>
                      <a:r>
                        <a:rPr lang="ru-RU" sz="1800" dirty="0" err="1">
                          <a:effectLst/>
                        </a:rPr>
                        <a:t>Тюлячинский</a:t>
                      </a:r>
                      <a:r>
                        <a:rPr lang="ru-RU" sz="1800" dirty="0">
                          <a:effectLst/>
                        </a:rPr>
                        <a:t> район, 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с.Максабаш</a:t>
                      </a:r>
                      <a:endParaRPr lang="ru-RU" sz="18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2 500,0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65,0</a:t>
                      </a:r>
                      <a:endParaRPr lang="ru-RU" sz="18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0,0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0,0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5104">
                <a:tc>
                  <a:txBody>
                    <a:bodyPr/>
                    <a:lstStyle/>
                    <a:p>
                      <a:pPr algn="l"/>
                      <a:r>
                        <a:rPr lang="ru-RU" sz="1800" dirty="0" err="1">
                          <a:effectLst/>
                          <a:latin typeface="+mn-lt"/>
                        </a:rPr>
                        <a:t>Заинский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 район, </a:t>
                      </a:r>
                      <a:r>
                        <a:rPr lang="ru-RU" sz="1800" dirty="0" err="1">
                          <a:effectLst/>
                          <a:latin typeface="+mn-lt"/>
                        </a:rPr>
                        <a:t>с.Бухарай</a:t>
                      </a:r>
                      <a:endParaRPr lang="ru-RU" sz="1800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n-lt"/>
                        </a:rPr>
                        <a:t>2 500,0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n-lt"/>
                        </a:rPr>
                        <a:t>75,0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n-lt"/>
                        </a:rPr>
                        <a:t>0,0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n-lt"/>
                        </a:rPr>
                        <a:t>0,0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5104">
                <a:tc>
                  <a:txBody>
                    <a:bodyPr/>
                    <a:lstStyle/>
                    <a:p>
                      <a:pPr algn="l"/>
                      <a:r>
                        <a:rPr lang="ru-RU" sz="1800" dirty="0" err="1">
                          <a:effectLst/>
                          <a:latin typeface="+mn-lt"/>
                        </a:rPr>
                        <a:t>Бугульминский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 район, </a:t>
                      </a:r>
                      <a:r>
                        <a:rPr lang="ru-RU" sz="1800" dirty="0" err="1">
                          <a:effectLst/>
                          <a:latin typeface="+mn-lt"/>
                        </a:rPr>
                        <a:t>п.Подгорный</a:t>
                      </a:r>
                      <a:endParaRPr lang="ru-RU" sz="1800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n-lt"/>
                        </a:rPr>
                        <a:t>2 500,0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n-lt"/>
                        </a:rPr>
                        <a:t>75,0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n-lt"/>
                        </a:rPr>
                        <a:t>0,0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n-lt"/>
                        </a:rPr>
                        <a:t>0,0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5104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effectLst/>
                          <a:latin typeface="+mn-lt"/>
                        </a:rPr>
                        <a:t>Арский район, </a:t>
                      </a:r>
                      <a:r>
                        <a:rPr lang="ru-RU" sz="1800" dirty="0" err="1">
                          <a:effectLst/>
                          <a:latin typeface="+mn-lt"/>
                        </a:rPr>
                        <a:t>с.Сикертан</a:t>
                      </a:r>
                      <a:endParaRPr lang="ru-RU" sz="1800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n-lt"/>
                        </a:rPr>
                        <a:t>2 500,0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n-lt"/>
                        </a:rPr>
                        <a:t>100,0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n-lt"/>
                        </a:rPr>
                        <a:t>0,0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n-lt"/>
                        </a:rPr>
                        <a:t>0,0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475038" y="1516063"/>
            <a:ext cx="9144000" cy="0"/>
          </a:xfrm>
          <a:prstGeom prst="rect">
            <a:avLst/>
          </a:prstGeom>
          <a:solidFill>
            <a:srgbClr val="F1F1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4761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 </a:t>
            </a:r>
            <a:endParaRPr kumimoji="0" lang="ru-RU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31115142"/>
              </p:ext>
            </p:extLst>
          </p:nvPr>
        </p:nvGraphicFramePr>
        <p:xfrm>
          <a:off x="179388" y="53975"/>
          <a:ext cx="1041400" cy="977900"/>
        </p:xfrm>
        <a:graphic>
          <a:graphicData uri="http://schemas.openxmlformats.org/presentationml/2006/ole">
            <p:oleObj spid="_x0000_s165054" name="CorelDRAW" r:id="rId3" imgW="6943344" imgH="6943344" progId="">
              <p:embed/>
            </p:oleObj>
          </a:graphicData>
        </a:graphic>
      </p:graphicFrame>
      <p:sp>
        <p:nvSpPr>
          <p:cNvPr id="5" name="Text Box 233"/>
          <p:cNvSpPr txBox="1">
            <a:spLocks noChangeArrowheads="1"/>
          </p:cNvSpPr>
          <p:nvPr/>
        </p:nvSpPr>
        <p:spPr bwMode="auto">
          <a:xfrm>
            <a:off x="1115616" y="230524"/>
            <a:ext cx="792100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</a:t>
            </a:r>
            <a:r>
              <a:rPr lang="ru-RU" sz="2000" b="1" spc="3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строительства служебного жилья для участковых уполномоченных полиции в 2014 </a:t>
            </a:r>
            <a:r>
              <a:rPr lang="ru-RU" sz="2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 (Бюджет РТ)</a:t>
            </a:r>
            <a:endParaRPr lang="ru-RU" sz="20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Номер слайда 10"/>
          <p:cNvSpPr txBox="1">
            <a:spLocks/>
          </p:cNvSpPr>
          <p:nvPr/>
        </p:nvSpPr>
        <p:spPr>
          <a:xfrm>
            <a:off x="8785225" y="738355"/>
            <a:ext cx="358775" cy="3603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290B0AC-1095-4A1C-BD1C-6C83E51E764D}" type="slidenum">
              <a:rPr lang="ru-RU" sz="12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lang="ru-RU" sz="1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03471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 descr="X:\ЖИЛСТРОЙ\Игорь\Ввод жилья на 27.03.2014\Арск\для отправки 26 марта 2014\Фотография служебного жилья для уполномоченных полиции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15663"/>
            <a:ext cx="9144000" cy="584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03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73972959"/>
              </p:ext>
            </p:extLst>
          </p:nvPr>
        </p:nvGraphicFramePr>
        <p:xfrm>
          <a:off x="35496" y="0"/>
          <a:ext cx="1041400" cy="977900"/>
        </p:xfrm>
        <a:graphic>
          <a:graphicData uri="http://schemas.openxmlformats.org/presentationml/2006/ole">
            <p:oleObj spid="_x0000_s203799" name="CorelDRAW" r:id="rId4" imgW="6943344" imgH="6943344" progId="">
              <p:embed/>
            </p:oleObj>
          </a:graphicData>
        </a:graphic>
      </p:graphicFrame>
      <p:sp>
        <p:nvSpPr>
          <p:cNvPr id="8" name="Номер слайда 10"/>
          <p:cNvSpPr txBox="1">
            <a:spLocks/>
          </p:cNvSpPr>
          <p:nvPr/>
        </p:nvSpPr>
        <p:spPr>
          <a:xfrm>
            <a:off x="8785225" y="620688"/>
            <a:ext cx="358775" cy="3603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290B0AC-1095-4A1C-BD1C-6C83E51E764D}" type="slidenum">
              <a:rPr lang="ru-RU" sz="12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lang="ru-RU" sz="1200" dirty="0">
              <a:latin typeface="+mn-lt"/>
              <a:cs typeface="+mn-cs"/>
            </a:endParaRPr>
          </a:p>
        </p:txBody>
      </p:sp>
      <p:sp>
        <p:nvSpPr>
          <p:cNvPr id="6" name="Text Box 233"/>
          <p:cNvSpPr txBox="1">
            <a:spLocks noChangeArrowheads="1"/>
          </p:cNvSpPr>
          <p:nvPr/>
        </p:nvSpPr>
        <p:spPr bwMode="auto">
          <a:xfrm>
            <a:off x="950587" y="0"/>
            <a:ext cx="792100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</a:t>
            </a:r>
            <a:r>
              <a:rPr lang="ru-RU" sz="2000" b="1" spc="3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строительства служебного жилья для участковых уполномоченных полиции </a:t>
            </a:r>
            <a:r>
              <a:rPr lang="ru-RU" sz="2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2014 году </a:t>
            </a:r>
          </a:p>
          <a:p>
            <a:pPr algn="ctr">
              <a:defRPr/>
            </a:pPr>
            <a:r>
              <a:rPr lang="ru-RU" sz="2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(Бюджет РТ)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" y="6150114"/>
            <a:ext cx="9144000" cy="70788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Арский</a:t>
            </a:r>
            <a:r>
              <a:rPr lang="ru-RU" sz="2000" b="1" dirty="0" smtClean="0">
                <a:latin typeface="+mn-lt"/>
              </a:rPr>
              <a:t> район, с. </a:t>
            </a:r>
            <a:r>
              <a:rPr lang="ru-RU" sz="2000" b="1" dirty="0" err="1" smtClean="0">
                <a:latin typeface="+mn-lt"/>
              </a:rPr>
              <a:t>Сикертан</a:t>
            </a:r>
            <a:r>
              <a:rPr lang="ru-RU" sz="2000" b="1" dirty="0"/>
              <a:t>  </a:t>
            </a:r>
            <a:r>
              <a:rPr lang="ru-RU" sz="2000" b="1" dirty="0" err="1"/>
              <a:t>ул.Школьная</a:t>
            </a:r>
            <a:r>
              <a:rPr lang="ru-RU" sz="2000" b="1" dirty="0"/>
              <a:t>, </a:t>
            </a:r>
            <a:r>
              <a:rPr lang="ru-RU" sz="2000" b="1" dirty="0" smtClean="0"/>
              <a:t>д.75</a:t>
            </a:r>
          </a:p>
          <a:p>
            <a:pPr algn="ctr"/>
            <a:r>
              <a:rPr lang="ru-RU" sz="2000" dirty="0" smtClean="0">
                <a:latin typeface="+mn-lt"/>
              </a:rPr>
              <a:t>Подрядчик -  </a:t>
            </a:r>
            <a:r>
              <a:rPr lang="ru-RU" sz="2000" dirty="0"/>
              <a:t>ООО «Арский КСМ»</a:t>
            </a:r>
            <a:endParaRPr lang="ru-RU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7513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03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42146160"/>
              </p:ext>
            </p:extLst>
          </p:nvPr>
        </p:nvGraphicFramePr>
        <p:xfrm>
          <a:off x="35496" y="0"/>
          <a:ext cx="1041400" cy="977900"/>
        </p:xfrm>
        <a:graphic>
          <a:graphicData uri="http://schemas.openxmlformats.org/presentationml/2006/ole">
            <p:oleObj spid="_x0000_s200734" name="CorelDRAW" r:id="rId3" imgW="6943344" imgH="6943344" progId="">
              <p:embed/>
            </p:oleObj>
          </a:graphicData>
        </a:graphic>
      </p:graphicFrame>
      <p:sp>
        <p:nvSpPr>
          <p:cNvPr id="8" name="Номер слайда 10"/>
          <p:cNvSpPr txBox="1">
            <a:spLocks/>
          </p:cNvSpPr>
          <p:nvPr/>
        </p:nvSpPr>
        <p:spPr>
          <a:xfrm>
            <a:off x="8785225" y="620688"/>
            <a:ext cx="358775" cy="3603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290B0AC-1095-4A1C-BD1C-6C83E51E764D}" type="slidenum">
              <a:rPr lang="ru-RU" sz="12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32</a:t>
            </a:fld>
            <a:endParaRPr lang="ru-RU" sz="1200" dirty="0">
              <a:latin typeface="+mn-lt"/>
              <a:cs typeface="+mn-cs"/>
            </a:endParaRPr>
          </a:p>
        </p:txBody>
      </p:sp>
      <p:sp>
        <p:nvSpPr>
          <p:cNvPr id="6" name="Text Box 233"/>
          <p:cNvSpPr txBox="1">
            <a:spLocks noChangeArrowheads="1"/>
          </p:cNvSpPr>
          <p:nvPr/>
        </p:nvSpPr>
        <p:spPr bwMode="auto">
          <a:xfrm>
            <a:off x="950587" y="0"/>
            <a:ext cx="792100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</a:t>
            </a:r>
            <a:r>
              <a:rPr lang="ru-RU" sz="2000" b="1" spc="3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строительства служебного жилья для участковых уполномоченных полиции </a:t>
            </a:r>
            <a:r>
              <a:rPr lang="ru-RU" sz="2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2014 году </a:t>
            </a:r>
          </a:p>
          <a:p>
            <a:pPr algn="ctr">
              <a:defRPr/>
            </a:pPr>
            <a:r>
              <a:rPr lang="ru-RU" sz="2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(Бюджет РТ)</a:t>
            </a:r>
          </a:p>
        </p:txBody>
      </p:sp>
      <p:pic>
        <p:nvPicPr>
          <p:cNvPr id="200706" name="Picture 2" descr="Изображение 19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435"/>
          <a:stretch/>
        </p:blipFill>
        <p:spPr bwMode="auto">
          <a:xfrm>
            <a:off x="0" y="1015661"/>
            <a:ext cx="9144000" cy="527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6131073"/>
            <a:ext cx="9144000" cy="70788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Тюлячинский</a:t>
            </a:r>
            <a:r>
              <a:rPr lang="ru-RU" sz="2000" b="1" dirty="0" smtClean="0">
                <a:latin typeface="+mn-lt"/>
              </a:rPr>
              <a:t> район, с. </a:t>
            </a:r>
            <a:r>
              <a:rPr lang="ru-RU" sz="2000" b="1" dirty="0" err="1" smtClean="0">
                <a:latin typeface="+mn-lt"/>
              </a:rPr>
              <a:t>Максабаш</a:t>
            </a:r>
            <a:r>
              <a:rPr lang="ru-RU" sz="2000" b="1" dirty="0" smtClean="0">
                <a:latin typeface="+mn-lt"/>
              </a:rPr>
              <a:t>  ул. Молодежная, д.2а</a:t>
            </a:r>
          </a:p>
          <a:p>
            <a:pPr algn="ctr"/>
            <a:r>
              <a:rPr lang="ru-RU" sz="2000" dirty="0" smtClean="0">
                <a:latin typeface="+mn-lt"/>
              </a:rPr>
              <a:t>Подрядчик -  ООО «СФ Строитель»</a:t>
            </a:r>
          </a:p>
        </p:txBody>
      </p:sp>
    </p:spTree>
    <p:extLst>
      <p:ext uri="{BB962C8B-B14F-4D97-AF65-F5344CB8AC3E}">
        <p14:creationId xmlns:p14="http://schemas.microsoft.com/office/powerpoint/2010/main" xmlns="" val="2784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03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46131767"/>
              </p:ext>
            </p:extLst>
          </p:nvPr>
        </p:nvGraphicFramePr>
        <p:xfrm>
          <a:off x="35496" y="0"/>
          <a:ext cx="1041400" cy="977900"/>
        </p:xfrm>
        <a:graphic>
          <a:graphicData uri="http://schemas.openxmlformats.org/presentationml/2006/ole">
            <p:oleObj spid="_x0000_s201758" name="CorelDRAW" r:id="rId3" imgW="6943344" imgH="6943344" progId="">
              <p:embed/>
            </p:oleObj>
          </a:graphicData>
        </a:graphic>
      </p:graphicFrame>
      <p:sp>
        <p:nvSpPr>
          <p:cNvPr id="8" name="Номер слайда 10"/>
          <p:cNvSpPr txBox="1">
            <a:spLocks/>
          </p:cNvSpPr>
          <p:nvPr/>
        </p:nvSpPr>
        <p:spPr>
          <a:xfrm>
            <a:off x="8785225" y="620688"/>
            <a:ext cx="358775" cy="3603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290B0AC-1095-4A1C-BD1C-6C83E51E764D}" type="slidenum">
              <a:rPr lang="ru-RU" sz="12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33</a:t>
            </a:fld>
            <a:endParaRPr lang="ru-RU" sz="1200" dirty="0">
              <a:latin typeface="+mn-lt"/>
              <a:cs typeface="+mn-cs"/>
            </a:endParaRPr>
          </a:p>
        </p:txBody>
      </p:sp>
      <p:sp>
        <p:nvSpPr>
          <p:cNvPr id="6" name="Text Box 233"/>
          <p:cNvSpPr txBox="1">
            <a:spLocks noChangeArrowheads="1"/>
          </p:cNvSpPr>
          <p:nvPr/>
        </p:nvSpPr>
        <p:spPr bwMode="auto">
          <a:xfrm>
            <a:off x="950587" y="0"/>
            <a:ext cx="792100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</a:t>
            </a:r>
            <a:r>
              <a:rPr lang="ru-RU" sz="2000" b="1" spc="3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строительства служебного жилья для участковых уполномоченных полиции </a:t>
            </a:r>
            <a:r>
              <a:rPr lang="ru-RU" sz="2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2014 году </a:t>
            </a:r>
          </a:p>
          <a:p>
            <a:pPr algn="ctr">
              <a:defRPr/>
            </a:pPr>
            <a:r>
              <a:rPr lang="ru-RU" sz="2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(Бюджет МО)</a:t>
            </a:r>
          </a:p>
        </p:txBody>
      </p:sp>
      <p:pic>
        <p:nvPicPr>
          <p:cNvPr id="201730" name="Picture 2" descr="P326009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27" t="17547" r="6948" b="17593"/>
          <a:stretch/>
        </p:blipFill>
        <p:spPr bwMode="auto">
          <a:xfrm>
            <a:off x="0" y="1015662"/>
            <a:ext cx="9143999" cy="530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6150114"/>
            <a:ext cx="9143999" cy="70788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latin typeface="+mn-lt"/>
              </a:rPr>
              <a:t>Заинский</a:t>
            </a:r>
            <a:r>
              <a:rPr lang="ru-RU" sz="2000" b="1" dirty="0" smtClean="0">
                <a:latin typeface="+mn-lt"/>
              </a:rPr>
              <a:t> район, д. Светлое озеро ул. Ленина д.58б</a:t>
            </a:r>
          </a:p>
          <a:p>
            <a:pPr algn="ctr"/>
            <a:r>
              <a:rPr lang="ru-RU" sz="2000" dirty="0" smtClean="0">
                <a:latin typeface="+mn-lt"/>
              </a:rPr>
              <a:t>Подрядчик -  ООО «УРЖС»</a:t>
            </a:r>
          </a:p>
        </p:txBody>
      </p:sp>
    </p:spTree>
    <p:extLst>
      <p:ext uri="{BB962C8B-B14F-4D97-AF65-F5344CB8AC3E}">
        <p14:creationId xmlns:p14="http://schemas.microsoft.com/office/powerpoint/2010/main" xmlns="" val="1454174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13598309"/>
              </p:ext>
            </p:extLst>
          </p:nvPr>
        </p:nvGraphicFramePr>
        <p:xfrm>
          <a:off x="611560" y="1540324"/>
          <a:ext cx="8260032" cy="5057029"/>
        </p:xfrm>
        <a:graphic>
          <a:graphicData uri="http://schemas.openxmlformats.org/drawingml/2006/table">
            <a:tbl>
              <a:tblPr/>
              <a:tblGrid>
                <a:gridCol w="4443026"/>
                <a:gridCol w="3817006"/>
              </a:tblGrid>
              <a:tr h="142415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МО РТ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Месторасположение объекта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2556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2800" b="0" i="0" u="none" strike="noStrike" dirty="0" smtClean="0">
                          <a:latin typeface="+mn-lt"/>
                        </a:rPr>
                        <a:t>Алексеевский</a:t>
                      </a:r>
                      <a:endParaRPr lang="ru-RU" sz="2800" b="0" i="0" u="none" strike="noStrike" dirty="0">
                        <a:latin typeface="+mn-lt"/>
                      </a:endParaRPr>
                    </a:p>
                  </a:txBody>
                  <a:tcPr marL="612000" marR="36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д.Ялкын</a:t>
                      </a:r>
                      <a:endParaRPr lang="ru-RU" sz="28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2000" marR="36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56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2800" b="0" i="0" u="none" strike="noStrike" dirty="0" err="1" smtClean="0">
                          <a:latin typeface="+mn-lt"/>
                        </a:rPr>
                        <a:t>Бавлинский</a:t>
                      </a:r>
                      <a:r>
                        <a:rPr lang="ru-RU" sz="2800" b="0" i="0" u="none" strike="noStrike" dirty="0" smtClean="0">
                          <a:latin typeface="+mn-lt"/>
                        </a:rPr>
                        <a:t> </a:t>
                      </a:r>
                      <a:endParaRPr lang="ru-RU" sz="2800" b="0" i="0" u="none" strike="noStrike" dirty="0">
                        <a:latin typeface="+mn-lt"/>
                      </a:endParaRPr>
                    </a:p>
                  </a:txBody>
                  <a:tcPr marL="612000" marR="36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с.Шалты</a:t>
                      </a:r>
                      <a:endParaRPr lang="ru-RU" sz="28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2000" marR="36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563">
                <a:tc>
                  <a:txBody>
                    <a:bodyPr/>
                    <a:lstStyle/>
                    <a:p>
                      <a:pPr marL="38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i="0" u="none" strike="noStrike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Муслюмовский</a:t>
                      </a:r>
                      <a:endParaRPr lang="ru-RU" sz="28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2000" marR="36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</a:t>
                      </a:r>
                      <a:r>
                        <a:rPr lang="ru-RU" sz="2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Верхний </a:t>
                      </a:r>
                      <a:r>
                        <a:rPr lang="ru-RU" sz="28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Табын</a:t>
                      </a:r>
                      <a:endParaRPr lang="ru-RU" sz="28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2000" marR="36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563">
                <a:tc>
                  <a:txBody>
                    <a:bodyPr/>
                    <a:lstStyle/>
                    <a:p>
                      <a:pPr marL="38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Тукаевский</a:t>
                      </a:r>
                      <a:endParaRPr lang="ru-RU" sz="28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2000" marR="36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п.Татарстан</a:t>
                      </a:r>
                      <a:endParaRPr lang="ru-RU" sz="28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2000" marR="36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062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 по РТ </a:t>
                      </a:r>
                      <a:endParaRPr lang="ru-RU" sz="2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2000" marR="36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объекта</a:t>
                      </a:r>
                    </a:p>
                  </a:txBody>
                  <a:tcPr marL="612000" marR="36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03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42447339"/>
              </p:ext>
            </p:extLst>
          </p:nvPr>
        </p:nvGraphicFramePr>
        <p:xfrm>
          <a:off x="35496" y="0"/>
          <a:ext cx="1041400" cy="977900"/>
        </p:xfrm>
        <a:graphic>
          <a:graphicData uri="http://schemas.openxmlformats.org/presentationml/2006/ole">
            <p:oleObj spid="_x0000_s191583" name="CorelDRAW" r:id="rId3" imgW="6943344" imgH="6943344" progId="">
              <p:embed/>
            </p:oleObj>
          </a:graphicData>
        </a:graphic>
      </p:graphicFrame>
      <p:sp>
        <p:nvSpPr>
          <p:cNvPr id="8" name="Номер слайда 10"/>
          <p:cNvSpPr txBox="1">
            <a:spLocks/>
          </p:cNvSpPr>
          <p:nvPr/>
        </p:nvSpPr>
        <p:spPr>
          <a:xfrm>
            <a:off x="8785225" y="620688"/>
            <a:ext cx="358775" cy="3603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290B0AC-1095-4A1C-BD1C-6C83E51E764D}" type="slidenum">
              <a:rPr lang="ru-RU" sz="12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34</a:t>
            </a:fld>
            <a:endParaRPr lang="ru-RU" sz="1200" dirty="0">
              <a:latin typeface="+mn-lt"/>
              <a:cs typeface="+mn-cs"/>
            </a:endParaRPr>
          </a:p>
        </p:txBody>
      </p:sp>
      <p:sp>
        <p:nvSpPr>
          <p:cNvPr id="6" name="Text Box 233"/>
          <p:cNvSpPr txBox="1">
            <a:spLocks noChangeArrowheads="1"/>
          </p:cNvSpPr>
          <p:nvPr/>
        </p:nvSpPr>
        <p:spPr bwMode="auto">
          <a:xfrm>
            <a:off x="950587" y="0"/>
            <a:ext cx="792100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</a:t>
            </a:r>
            <a:r>
              <a:rPr lang="ru-RU" sz="2200" b="1" spc="3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строительства служебного жилья для участковых уполномоченных полиции </a:t>
            </a:r>
            <a:r>
              <a:rPr lang="ru-RU" sz="2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</a:p>
          <a:p>
            <a:pPr algn="ctr">
              <a:defRPr/>
            </a:pPr>
            <a:r>
              <a:rPr lang="ru-RU" sz="2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году за счет бюджета МО</a:t>
            </a:r>
          </a:p>
          <a:p>
            <a:pPr algn="ctr">
              <a:defRPr/>
            </a:pPr>
            <a:r>
              <a:rPr lang="ru-RU" sz="2200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Строительство не начато</a:t>
            </a:r>
            <a:endParaRPr lang="ru-RU" sz="2200" b="1" spc="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2238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02526524"/>
              </p:ext>
            </p:extLst>
          </p:nvPr>
        </p:nvGraphicFramePr>
        <p:xfrm>
          <a:off x="179512" y="1516062"/>
          <a:ext cx="8785100" cy="4793257"/>
        </p:xfrm>
        <a:graphic>
          <a:graphicData uri="http://schemas.openxmlformats.org/drawingml/2006/table">
            <a:tbl>
              <a:tblPr/>
              <a:tblGrid>
                <a:gridCol w="3052408"/>
                <a:gridCol w="2271935"/>
                <a:gridCol w="1079756"/>
                <a:gridCol w="1079756"/>
                <a:gridCol w="1301245"/>
              </a:tblGrid>
              <a:tr h="198454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+mn-lt"/>
                        </a:rPr>
                        <a:t>Место расположения объекта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+mn-lt"/>
                        </a:rPr>
                        <a:t>Подрядчик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+mn-lt"/>
                        </a:rPr>
                        <a:t>Лимит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+mn-lt"/>
                        </a:rPr>
                        <a:t>Принято КС-2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/>
                          <a:latin typeface="+mn-lt"/>
                        </a:rPr>
                        <a:t>Не принято КС-2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04355">
                <a:tc>
                  <a:txBody>
                    <a:bodyPr/>
                    <a:lstStyle/>
                    <a:p>
                      <a:pPr algn="l"/>
                      <a:r>
                        <a:rPr lang="ru-RU" sz="1800" dirty="0" err="1" smtClean="0">
                          <a:effectLst/>
                          <a:latin typeface="+mn-lt"/>
                        </a:rPr>
                        <a:t>Аксубаевский</a:t>
                      </a:r>
                      <a:r>
                        <a:rPr lang="ru-RU" sz="1800" dirty="0" smtClean="0">
                          <a:effectLst/>
                          <a:latin typeface="+mn-lt"/>
                        </a:rPr>
                        <a:t> район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, </a:t>
                      </a:r>
                      <a:r>
                        <a:rPr lang="ru-RU" sz="1800" dirty="0" smtClean="0">
                          <a:effectLst/>
                          <a:latin typeface="+mn-lt"/>
                        </a:rPr>
                        <a:t>   </a:t>
                      </a:r>
                      <a:r>
                        <a:rPr lang="ru-RU" sz="1800" dirty="0" err="1" smtClean="0">
                          <a:effectLst/>
                          <a:latin typeface="+mn-lt"/>
                        </a:rPr>
                        <a:t>с.Старые</a:t>
                      </a:r>
                      <a:r>
                        <a:rPr lang="ru-RU" sz="18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aseline="0" dirty="0" err="1" smtClean="0">
                          <a:effectLst/>
                          <a:latin typeface="+mn-lt"/>
                        </a:rPr>
                        <a:t>Киязлы</a:t>
                      </a:r>
                      <a:endParaRPr lang="ru-RU" sz="1800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n-lt"/>
                        </a:rPr>
                        <a:t>ООО «</a:t>
                      </a:r>
                      <a:r>
                        <a:rPr lang="ru-RU" sz="1800" dirty="0" err="1" smtClean="0">
                          <a:latin typeface="+mn-lt"/>
                        </a:rPr>
                        <a:t>Аксустрой</a:t>
                      </a:r>
                      <a:r>
                        <a:rPr lang="ru-RU" sz="1800" dirty="0" smtClean="0">
                          <a:latin typeface="+mn-lt"/>
                        </a:rPr>
                        <a:t>»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n-lt"/>
                        </a:rPr>
                        <a:t>2 </a:t>
                      </a:r>
                      <a:r>
                        <a:rPr lang="ru-RU" sz="1800" dirty="0" smtClean="0">
                          <a:latin typeface="+mn-lt"/>
                        </a:rPr>
                        <a:t>487,5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n-lt"/>
                        </a:rPr>
                        <a:t>2 319,5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168,0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18000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04355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effectLst/>
                        </a:rPr>
                        <a:t>Камско-</a:t>
                      </a:r>
                      <a:r>
                        <a:rPr lang="ru-RU" sz="1800" dirty="0" err="1" smtClean="0">
                          <a:effectLst/>
                        </a:rPr>
                        <a:t>Устьинский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район, </a:t>
                      </a:r>
                      <a:r>
                        <a:rPr lang="ru-RU" sz="1800" dirty="0" err="1" smtClean="0">
                          <a:effectLst/>
                        </a:rPr>
                        <a:t>с.Теньки</a:t>
                      </a:r>
                      <a:endParaRPr lang="ru-RU" sz="18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ООО «Альтаир»</a:t>
                      </a:r>
                      <a:endParaRPr lang="ru-RU" sz="18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n-lt"/>
                        </a:rPr>
                        <a:t>2 487,5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</a:t>
                      </a:r>
                      <a:r>
                        <a:rPr lang="ru-RU" sz="1800" baseline="0" dirty="0" smtClean="0"/>
                        <a:t> 422,6</a:t>
                      </a:r>
                      <a:endParaRPr lang="ru-RU" sz="18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64,9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18000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475038" y="1516063"/>
            <a:ext cx="9144000" cy="0"/>
          </a:xfrm>
          <a:prstGeom prst="rect">
            <a:avLst/>
          </a:prstGeom>
          <a:solidFill>
            <a:srgbClr val="F1F1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4761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 </a:t>
            </a:r>
            <a:endParaRPr kumimoji="0" lang="ru-RU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76451332"/>
              </p:ext>
            </p:extLst>
          </p:nvPr>
        </p:nvGraphicFramePr>
        <p:xfrm>
          <a:off x="179388" y="53975"/>
          <a:ext cx="1041400" cy="977900"/>
        </p:xfrm>
        <a:graphic>
          <a:graphicData uri="http://schemas.openxmlformats.org/presentationml/2006/ole">
            <p:oleObj spid="_x0000_s199714" name="CorelDRAW" r:id="rId3" imgW="6943344" imgH="6943344" progId="">
              <p:embed/>
            </p:oleObj>
          </a:graphicData>
        </a:graphic>
      </p:graphicFrame>
      <p:sp>
        <p:nvSpPr>
          <p:cNvPr id="5" name="Text Box 233"/>
          <p:cNvSpPr txBox="1">
            <a:spLocks noChangeArrowheads="1"/>
          </p:cNvSpPr>
          <p:nvPr/>
        </p:nvSpPr>
        <p:spPr bwMode="auto">
          <a:xfrm>
            <a:off x="1115616" y="230524"/>
            <a:ext cx="792100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Приемка работ по программе строительства служебного жилья для участковых уполномоченных полиции 2013 г.</a:t>
            </a:r>
            <a:endParaRPr lang="ru-RU" sz="20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Номер слайда 10"/>
          <p:cNvSpPr txBox="1">
            <a:spLocks/>
          </p:cNvSpPr>
          <p:nvPr/>
        </p:nvSpPr>
        <p:spPr>
          <a:xfrm>
            <a:off x="8785225" y="836712"/>
            <a:ext cx="358775" cy="3603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290B0AC-1095-4A1C-BD1C-6C83E51E764D}" type="slidenum">
              <a:rPr lang="ru-RU" sz="12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35</a:t>
            </a:fld>
            <a:endParaRPr lang="ru-RU" sz="1200" dirty="0">
              <a:latin typeface="+mn-lt"/>
              <a:cs typeface="+mn-cs"/>
            </a:endParaRPr>
          </a:p>
        </p:txBody>
      </p:sp>
      <p:sp>
        <p:nvSpPr>
          <p:cNvPr id="7" name="Text Box 233"/>
          <p:cNvSpPr txBox="1">
            <a:spLocks noChangeArrowheads="1"/>
          </p:cNvSpPr>
          <p:nvPr/>
        </p:nvSpPr>
        <p:spPr bwMode="auto">
          <a:xfrm>
            <a:off x="7433914" y="1177509"/>
            <a:ext cx="15753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spc="300" dirty="0" err="1" smtClean="0"/>
              <a:t>тыс.рублей</a:t>
            </a:r>
            <a:endParaRPr lang="ru-RU" sz="1400" b="1" spc="300" dirty="0"/>
          </a:p>
        </p:txBody>
      </p:sp>
    </p:spTree>
    <p:extLst>
      <p:ext uri="{BB962C8B-B14F-4D97-AF65-F5344CB8AC3E}">
        <p14:creationId xmlns:p14="http://schemas.microsoft.com/office/powerpoint/2010/main" xmlns="" val="23600372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2188" y="39688"/>
            <a:ext cx="7993062" cy="796925"/>
          </a:xfrm>
          <a:prstGeom prst="rect">
            <a:avLst/>
          </a:prstGeom>
          <a:noFill/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Программа детских </a:t>
            </a:r>
            <a:r>
              <a:rPr lang="ru-RU" sz="2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садов 2013</a:t>
            </a:r>
            <a:endParaRPr lang="ru-RU" sz="28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300" dirty="0">
                <a:solidFill>
                  <a:srgbClr val="FF0000"/>
                </a:solidFill>
                <a:latin typeface="+mn-lt"/>
                <a:cs typeface="+mn-cs"/>
              </a:rPr>
              <a:t>Финансирование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700" b="1" dirty="0">
              <a:latin typeface="+mn-lt"/>
              <a:cs typeface="+mn-cs"/>
            </a:endParaRPr>
          </a:p>
        </p:txBody>
      </p:sp>
      <p:pic>
        <p:nvPicPr>
          <p:cNvPr id="2051" name="Object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8" y="107950"/>
            <a:ext cx="86360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7484614"/>
              </p:ext>
            </p:extLst>
          </p:nvPr>
        </p:nvGraphicFramePr>
        <p:xfrm>
          <a:off x="35495" y="1052737"/>
          <a:ext cx="9073579" cy="5328591"/>
        </p:xfrm>
        <a:graphic>
          <a:graphicData uri="http://schemas.openxmlformats.org/drawingml/2006/table">
            <a:tbl>
              <a:tblPr/>
              <a:tblGrid>
                <a:gridCol w="3618916"/>
                <a:gridCol w="1835747"/>
                <a:gridCol w="1835747"/>
                <a:gridCol w="1783169"/>
              </a:tblGrid>
              <a:tr h="7296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Лимит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Оплата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Принято КС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330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Всего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2 234,4</a:t>
                      </a:r>
                    </a:p>
                  </a:txBody>
                  <a:tcPr marL="0" marR="108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65113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555,3</a:t>
                      </a:r>
                      <a:endParaRPr lang="ru-RU" sz="2800" b="0" i="0" u="none" strike="noStrike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108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65113" algn="r" fontAlgn="ctr"/>
                      <a:r>
                        <a:rPr lang="ru-RU" sz="2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1 736,3</a:t>
                      </a:r>
                    </a:p>
                  </a:txBody>
                  <a:tcPr marL="0" marR="108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330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Строительство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1 994,07</a:t>
                      </a:r>
                    </a:p>
                  </a:txBody>
                  <a:tcPr marL="0" marR="108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280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378,0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108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1 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521,5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108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330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Капитальный ремонт (Реконструкция)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214,8</a:t>
                      </a:r>
                    </a:p>
                  </a:txBody>
                  <a:tcPr marL="0" marR="108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164,4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108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190,4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108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997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2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Капитальный ремонт </a:t>
                      </a:r>
                    </a:p>
                    <a:p>
                      <a:pPr algn="l" fontAlgn="ctr"/>
                      <a:r>
                        <a:rPr lang="ru-RU" sz="2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(Открытие доп. Групп)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25,3</a:t>
                      </a:r>
                    </a:p>
                  </a:txBody>
                  <a:tcPr marL="0" marR="108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12,9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108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17,3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108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Номер слайда 10"/>
          <p:cNvSpPr txBox="1">
            <a:spLocks/>
          </p:cNvSpPr>
          <p:nvPr/>
        </p:nvSpPr>
        <p:spPr>
          <a:xfrm>
            <a:off x="8750300" y="115888"/>
            <a:ext cx="358775" cy="3603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6A7CDD71-B628-499D-A397-198BBF91535D}" type="slidenum">
              <a:rPr lang="ru-RU" sz="12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36</a:t>
            </a:fld>
            <a:endParaRPr lang="ru-RU" sz="1200" dirty="0">
              <a:latin typeface="+mn-lt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12360" y="764704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Млн.рублей</a:t>
            </a:r>
          </a:p>
        </p:txBody>
      </p:sp>
    </p:spTree>
    <p:extLst>
      <p:ext uri="{BB962C8B-B14F-4D97-AF65-F5344CB8AC3E}">
        <p14:creationId xmlns:p14="http://schemas.microsoft.com/office/powerpoint/2010/main" xmlns="" val="3741795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1875" y="117028"/>
            <a:ext cx="7993062" cy="647676"/>
          </a:xfrm>
          <a:prstGeom prst="rect">
            <a:avLst/>
          </a:prstGeom>
          <a:noFill/>
          <a:effectLst/>
        </p:spPr>
        <p:txBody>
          <a:bodyPr/>
          <a:lstStyle/>
          <a:p>
            <a:pPr algn="ctr">
              <a:defRPr/>
            </a:pPr>
            <a:r>
              <a:rPr lang="ru-RU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детских </a:t>
            </a:r>
            <a:r>
              <a:rPr lang="ru-RU" sz="2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садов 2013</a:t>
            </a:r>
          </a:p>
          <a:p>
            <a:pPr algn="ctr">
              <a:defRPr/>
            </a:pPr>
            <a:r>
              <a:rPr lang="ru-RU" sz="2000" b="1" spc="300" dirty="0" smtClean="0">
                <a:solidFill>
                  <a:srgbClr val="FF0000"/>
                </a:solidFill>
              </a:rPr>
              <a:t>Строительство</a:t>
            </a:r>
            <a:endParaRPr lang="ru-RU" sz="2000" b="1" spc="300" dirty="0">
              <a:solidFill>
                <a:srgbClr val="FF0000"/>
              </a:solidFill>
            </a:endParaRPr>
          </a:p>
          <a:p>
            <a:pPr algn="r">
              <a:defRPr/>
            </a:pPr>
            <a:endParaRPr lang="ru-RU" sz="2700" b="1" dirty="0"/>
          </a:p>
        </p:txBody>
      </p:sp>
      <p:pic>
        <p:nvPicPr>
          <p:cNvPr id="12294" name="Object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275" y="78940"/>
            <a:ext cx="86360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96874944"/>
              </p:ext>
            </p:extLst>
          </p:nvPr>
        </p:nvGraphicFramePr>
        <p:xfrm>
          <a:off x="35493" y="980727"/>
          <a:ext cx="8949445" cy="5541208"/>
        </p:xfrm>
        <a:graphic>
          <a:graphicData uri="http://schemas.openxmlformats.org/drawingml/2006/table">
            <a:tbl>
              <a:tblPr/>
              <a:tblGrid>
                <a:gridCol w="319623"/>
                <a:gridCol w="2692698"/>
                <a:gridCol w="823154"/>
                <a:gridCol w="2789264"/>
                <a:gridCol w="1126118"/>
                <a:gridCol w="1198588"/>
              </a:tblGrid>
              <a:tr h="4407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№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МО РТ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Кол-во мест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Подрядчик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Готовность (%)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42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 28.03.14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динамика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55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Нижнекамский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260 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ООО «</a:t>
                      </a:r>
                      <a:r>
                        <a:rPr lang="ru-RU" sz="18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Домкор</a:t>
                      </a: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Строй»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8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4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Актанышский</a:t>
                      </a: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, </a:t>
                      </a:r>
                    </a:p>
                    <a:p>
                      <a:pPr algn="l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12 квартал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140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ООО «</a:t>
                      </a:r>
                      <a:r>
                        <a:rPr lang="ru-RU" sz="18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ТМСиБ</a:t>
                      </a: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»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10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4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Дрожжановский</a:t>
                      </a:r>
                      <a:endParaRPr lang="ru-RU" sz="1800" b="0" i="0" u="none" strike="noStrike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l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с.Новый Убей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25</a:t>
                      </a:r>
                      <a:r>
                        <a:rPr lang="ru-RU" sz="18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ООО «Солидарность»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6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8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4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Наб. Челны,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ж.м.р</a:t>
                      </a: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. </a:t>
                      </a:r>
                      <a:r>
                        <a:rPr lang="ru-RU" sz="18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Замелекесье</a:t>
                      </a: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 </a:t>
                      </a: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260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ООО «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</a:rPr>
                        <a:t>Камгэсграждан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-строй»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4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5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Аксубаевский</a:t>
                      </a: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  <a:p>
                      <a:pPr algn="l" fontAlgn="ctr"/>
                      <a:r>
                        <a:rPr lang="ru-RU" sz="18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д.Татарская</a:t>
                      </a: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Майна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20 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ООО «</a:t>
                      </a:r>
                      <a:r>
                        <a:rPr lang="ru-RU" sz="18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Спецстроинвест</a:t>
                      </a: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»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551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Наб. Челны, </a:t>
                      </a:r>
                      <a:r>
                        <a:rPr lang="ru-RU" sz="18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мкр.Яшьлек</a:t>
                      </a: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260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ООО «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</a:rPr>
                        <a:t>Евростиль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4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7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Лениногорский</a:t>
                      </a:r>
                      <a:endParaRPr lang="ru-RU" sz="1800" b="0" i="0" u="none" strike="noStrike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l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с.Шугурово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100 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ООО "</a:t>
                      </a:r>
                      <a:r>
                        <a:rPr lang="ru-RU" sz="18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Сарет</a:t>
                      </a: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"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5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8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Альметьевский</a:t>
                      </a: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, п.25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260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ООО «</a:t>
                      </a:r>
                      <a:r>
                        <a:rPr lang="ru-RU" sz="18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Стройкомплекс</a:t>
                      </a: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»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44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Дрожжановский</a:t>
                      </a:r>
                      <a:endParaRPr lang="ru-RU" sz="1800" b="0" i="0" u="none" strike="noStrike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l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с.Старое </a:t>
                      </a:r>
                      <a:r>
                        <a:rPr lang="ru-RU" sz="18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Дрожжаное</a:t>
                      </a: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80 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ООО «Солидарность»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76</a:t>
                      </a:r>
                      <a:endParaRPr lang="ru-RU" sz="2400" b="1" dirty="0"/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8</a:t>
                      </a:r>
                      <a:endParaRPr lang="ru-RU" sz="2400" dirty="0"/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Номер слайда 10"/>
          <p:cNvSpPr txBox="1">
            <a:spLocks/>
          </p:cNvSpPr>
          <p:nvPr/>
        </p:nvSpPr>
        <p:spPr>
          <a:xfrm>
            <a:off x="8749727" y="116632"/>
            <a:ext cx="358775" cy="3603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290B0AC-1095-4A1C-BD1C-6C83E51E764D}" type="slidenum">
              <a:rPr lang="ru-RU" sz="12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37</a:t>
            </a:fld>
            <a:endParaRPr lang="ru-RU" sz="1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1889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1875" y="117028"/>
            <a:ext cx="7993062" cy="647676"/>
          </a:xfrm>
          <a:prstGeom prst="rect">
            <a:avLst/>
          </a:prstGeom>
          <a:noFill/>
          <a:effectLst/>
        </p:spPr>
        <p:txBody>
          <a:bodyPr/>
          <a:lstStyle/>
          <a:p>
            <a:pPr algn="ctr">
              <a:defRPr/>
            </a:pPr>
            <a:r>
              <a:rPr lang="ru-RU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детских </a:t>
            </a:r>
            <a:r>
              <a:rPr lang="ru-RU" sz="2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садов 2013</a:t>
            </a:r>
          </a:p>
          <a:p>
            <a:pPr algn="ctr">
              <a:defRPr/>
            </a:pPr>
            <a:r>
              <a:rPr lang="ru-RU" sz="2000" b="1" spc="300" dirty="0" smtClean="0">
                <a:solidFill>
                  <a:srgbClr val="FF0000"/>
                </a:solidFill>
              </a:rPr>
              <a:t>Строительство</a:t>
            </a:r>
            <a:endParaRPr lang="ru-RU" sz="2000" b="1" spc="300" dirty="0">
              <a:solidFill>
                <a:srgbClr val="FF0000"/>
              </a:solidFill>
            </a:endParaRPr>
          </a:p>
          <a:p>
            <a:pPr algn="r">
              <a:defRPr/>
            </a:pPr>
            <a:endParaRPr lang="ru-RU" sz="2700" b="1" dirty="0"/>
          </a:p>
        </p:txBody>
      </p:sp>
      <p:pic>
        <p:nvPicPr>
          <p:cNvPr id="12294" name="Object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275" y="78940"/>
            <a:ext cx="86360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64955883"/>
              </p:ext>
            </p:extLst>
          </p:nvPr>
        </p:nvGraphicFramePr>
        <p:xfrm>
          <a:off x="35493" y="980731"/>
          <a:ext cx="9073008" cy="5635992"/>
        </p:xfrm>
        <a:graphic>
          <a:graphicData uri="http://schemas.openxmlformats.org/drawingml/2006/table">
            <a:tbl>
              <a:tblPr/>
              <a:tblGrid>
                <a:gridCol w="324036"/>
                <a:gridCol w="2729875"/>
                <a:gridCol w="834519"/>
                <a:gridCol w="2880325"/>
                <a:gridCol w="1089116"/>
                <a:gridCol w="1215137"/>
              </a:tblGrid>
              <a:tr h="3228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№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МО РТ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Кол-во мест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Подрядчик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Готовность (%)</a:t>
                      </a:r>
                    </a:p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56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 28.03.14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динамика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6686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</a:t>
                      </a:r>
                      <a:endParaRPr lang="ru-RU" sz="1800" dirty="0"/>
                    </a:p>
                  </a:txBody>
                  <a:tcPr marL="9525" marR="9525" marT="9525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Дрожжановский</a:t>
                      </a:r>
                      <a:endParaRPr lang="ru-RU" sz="1800" b="0" i="0" u="none" strike="noStrike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l" fontAlgn="ctr"/>
                      <a:r>
                        <a:rPr lang="ru-RU" sz="18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с.Алешкин-Саплык</a:t>
                      </a: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50 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ООО "Коммунальные сети"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58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11</a:t>
                      </a:r>
                      <a:endParaRPr lang="ru-RU" sz="1800" dirty="0"/>
                    </a:p>
                  </a:txBody>
                  <a:tcPr marL="9525" marR="9525" marT="9525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Апастовский</a:t>
                      </a: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ru-RU" sz="18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п.Свияжский</a:t>
                      </a: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80 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ООО "</a:t>
                      </a:r>
                      <a:r>
                        <a:rPr lang="ru-RU" sz="18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Ленд</a:t>
                      </a: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"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84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23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12</a:t>
                      </a:r>
                      <a:endParaRPr lang="ru-RU" sz="1800" dirty="0"/>
                    </a:p>
                  </a:txBody>
                  <a:tcPr marL="9525" marR="9525" marT="9525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Заинский</a:t>
                      </a: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, г.Заинск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120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ООО "Панорама"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86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13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Балтасинский</a:t>
                      </a: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  <a:p>
                      <a:pPr algn="l" fontAlgn="ctr"/>
                      <a:r>
                        <a:rPr lang="ru-RU" sz="18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с.Тау</a:t>
                      </a: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ru-RU" sz="18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Зары</a:t>
                      </a: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25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ООО «</a:t>
                      </a:r>
                      <a:r>
                        <a:rPr lang="ru-RU" sz="18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Строймонтаж</a:t>
                      </a: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»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7</a:t>
                      </a:r>
                    </a:p>
                  </a:txBody>
                  <a:tcPr marL="0" marR="71996" marT="0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8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14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Казань, </a:t>
                      </a:r>
                      <a:r>
                        <a:rPr lang="ru-RU" sz="18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ул.Симонова</a:t>
                      </a: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120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ООО «Ак </a:t>
                      </a:r>
                      <a:r>
                        <a:rPr lang="ru-RU" sz="18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Таш</a:t>
                      </a: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"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92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71996" marT="0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15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Казань, </a:t>
                      </a:r>
                      <a:r>
                        <a:rPr lang="ru-RU" sz="18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ул.Чистопольская</a:t>
                      </a: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2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120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ООО "Ак-</a:t>
                      </a:r>
                      <a:r>
                        <a:rPr lang="ru-RU" sz="18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Таш</a:t>
                      </a: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"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92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9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16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Альметьевский</a:t>
                      </a: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, </a:t>
                      </a:r>
                      <a:r>
                        <a:rPr lang="ru-RU" sz="18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м.к.р</a:t>
                      </a: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. Западные ворота п.24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270</a:t>
                      </a: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ООО "</a:t>
                      </a:r>
                      <a:r>
                        <a:rPr lang="ru-RU" sz="18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Стройкомплекс</a:t>
                      </a: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"</a:t>
                      </a: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99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Номер слайда 10"/>
          <p:cNvSpPr txBox="1">
            <a:spLocks/>
          </p:cNvSpPr>
          <p:nvPr/>
        </p:nvSpPr>
        <p:spPr>
          <a:xfrm>
            <a:off x="8749727" y="116632"/>
            <a:ext cx="358775" cy="3603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290B0AC-1095-4A1C-BD1C-6C83E51E764D}" type="slidenum">
              <a:rPr lang="ru-RU" sz="12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38</a:t>
            </a:fld>
            <a:endParaRPr lang="ru-RU" sz="1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2753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Object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86360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55576" y="0"/>
            <a:ext cx="8085345" cy="648072"/>
          </a:xfrm>
          <a:prstGeom prst="rect">
            <a:avLst/>
          </a:prstGeom>
          <a:noFill/>
          <a:effectLst/>
        </p:spPr>
        <p:txBody>
          <a:bodyPr/>
          <a:lstStyle/>
          <a:p>
            <a:pPr algn="ctr">
              <a:defRPr/>
            </a:pPr>
            <a:r>
              <a:rPr lang="ru-RU" sz="2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детских садов 2013 </a:t>
            </a:r>
          </a:p>
          <a:p>
            <a:pPr algn="ctr">
              <a:defRPr/>
            </a:pPr>
            <a:endParaRPr lang="ru-RU" sz="2700" b="1" dirty="0" smtClean="0"/>
          </a:p>
          <a:p>
            <a:pPr algn="r">
              <a:defRPr/>
            </a:pPr>
            <a:endParaRPr lang="ru-RU" sz="2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66162" y="476672"/>
            <a:ext cx="22949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spc="300" dirty="0" smtClean="0">
                <a:solidFill>
                  <a:srgbClr val="FF0000"/>
                </a:solidFill>
              </a:rPr>
              <a:t>Строительство</a:t>
            </a:r>
            <a:endParaRPr lang="ru-RU" sz="2000" b="1" spc="300" dirty="0">
              <a:solidFill>
                <a:srgbClr val="FF0000"/>
              </a:solidFill>
            </a:endParaRPr>
          </a:p>
        </p:txBody>
      </p:sp>
      <p:sp>
        <p:nvSpPr>
          <p:cNvPr id="8" name="Номер слайда 10"/>
          <p:cNvSpPr txBox="1">
            <a:spLocks/>
          </p:cNvSpPr>
          <p:nvPr/>
        </p:nvSpPr>
        <p:spPr>
          <a:xfrm>
            <a:off x="8749727" y="116632"/>
            <a:ext cx="358775" cy="3603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290B0AC-1095-4A1C-BD1C-6C83E51E764D}" type="slidenum">
              <a:rPr lang="ru-RU" sz="12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39</a:t>
            </a:fld>
            <a:endParaRPr lang="ru-RU" sz="1200" dirty="0">
              <a:latin typeface="+mn-lt"/>
              <a:cs typeface="+mn-cs"/>
            </a:endParaRPr>
          </a:p>
        </p:txBody>
      </p:sp>
      <p:pic>
        <p:nvPicPr>
          <p:cNvPr id="1027" name="Picture 3" descr="DSC02906"/>
          <p:cNvPicPr>
            <a:picLocks noChangeAspect="1" noChangeArrowheads="1"/>
          </p:cNvPicPr>
          <p:nvPr/>
        </p:nvPicPr>
        <p:blipFill>
          <a:blip r:embed="rId3" cstate="print"/>
          <a:srcRect t="29570"/>
          <a:stretch>
            <a:fillRect/>
          </a:stretch>
        </p:blipFill>
        <p:spPr bwMode="auto">
          <a:xfrm>
            <a:off x="0" y="1124744"/>
            <a:ext cx="914400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851920" y="6239053"/>
            <a:ext cx="52920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Балтасинский</a:t>
            </a:r>
            <a:r>
              <a:rPr lang="ru-RU" b="1" dirty="0" smtClean="0"/>
              <a:t> муниципальный район, д. </a:t>
            </a:r>
            <a:r>
              <a:rPr lang="ru-RU" b="1" dirty="0" err="1" smtClean="0"/>
              <a:t>Тау</a:t>
            </a:r>
            <a:r>
              <a:rPr lang="ru-RU" b="1" dirty="0" smtClean="0"/>
              <a:t> </a:t>
            </a:r>
            <a:r>
              <a:rPr lang="ru-RU" b="1" dirty="0" err="1" smtClean="0"/>
              <a:t>Зары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Подрядчик ООО «</a:t>
            </a:r>
            <a:r>
              <a:rPr lang="ru-RU" b="1" dirty="0" err="1" smtClean="0"/>
              <a:t>Строймонтаж</a:t>
            </a:r>
            <a:r>
              <a:rPr lang="ru-RU" b="1" dirty="0" smtClean="0"/>
              <a:t>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336758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0" y="0"/>
          <a:ext cx="825500" cy="774700"/>
        </p:xfrm>
        <a:graphic>
          <a:graphicData uri="http://schemas.openxmlformats.org/presentationml/2006/ole">
            <p:oleObj spid="_x0000_s204817" name="CorelDRAW" r:id="rId3" imgW="6943344" imgH="6943344" progId="">
              <p:embed/>
            </p:oleObj>
          </a:graphicData>
        </a:graphic>
      </p:graphicFrame>
      <p:sp>
        <p:nvSpPr>
          <p:cNvPr id="5" name="Номер слайда 10"/>
          <p:cNvSpPr txBox="1">
            <a:spLocks/>
          </p:cNvSpPr>
          <p:nvPr/>
        </p:nvSpPr>
        <p:spPr>
          <a:xfrm>
            <a:off x="8749729" y="332334"/>
            <a:ext cx="358775" cy="3603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290B0AC-1095-4A1C-BD1C-6C83E51E764D}" type="slidenum">
              <a:rPr lang="ru-RU" sz="12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ru-RU" sz="1200" dirty="0">
              <a:latin typeface="+mn-lt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7" y="44624"/>
            <a:ext cx="77061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Смотр-конкурс по охране труда </a:t>
            </a:r>
          </a:p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в строительной отрасли РТ по итогам 2013 года</a:t>
            </a:r>
          </a:p>
        </p:txBody>
      </p:sp>
      <p:pic>
        <p:nvPicPr>
          <p:cNvPr id="204802" name="Picture 2" descr="X:\Пресс-служба\ФОТО\фото\28 марта\DSC_43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0845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02249" y="78291"/>
            <a:ext cx="7993062" cy="797405"/>
          </a:xfrm>
          <a:prstGeom prst="rect">
            <a:avLst/>
          </a:prstGeom>
          <a:noFill/>
          <a:effectLst/>
        </p:spPr>
        <p:txBody>
          <a:bodyPr/>
          <a:lstStyle/>
          <a:p>
            <a:pPr algn="ctr">
              <a:defRPr/>
            </a:pPr>
            <a:r>
              <a:rPr lang="ru-RU" sz="2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детских садов 2014</a:t>
            </a:r>
          </a:p>
          <a:p>
            <a:pPr algn="ctr">
              <a:defRPr/>
            </a:pPr>
            <a:r>
              <a:rPr lang="ru-RU" sz="2000" b="1" spc="300" dirty="0" smtClean="0">
                <a:solidFill>
                  <a:srgbClr val="FF0000"/>
                </a:solidFill>
              </a:rPr>
              <a:t>Финансирование</a:t>
            </a:r>
          </a:p>
          <a:p>
            <a:pPr algn="ctr">
              <a:defRPr/>
            </a:pPr>
            <a:r>
              <a:rPr lang="ru-RU" sz="2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700" b="1" dirty="0"/>
          </a:p>
        </p:txBody>
      </p:sp>
      <p:pic>
        <p:nvPicPr>
          <p:cNvPr id="12294" name="Object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275" y="107272"/>
            <a:ext cx="86360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10"/>
          <p:cNvSpPr txBox="1">
            <a:spLocks/>
          </p:cNvSpPr>
          <p:nvPr/>
        </p:nvSpPr>
        <p:spPr>
          <a:xfrm>
            <a:off x="8749726" y="564473"/>
            <a:ext cx="358775" cy="3603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290B0AC-1095-4A1C-BD1C-6C83E51E764D}" type="slidenum">
              <a:rPr lang="ru-RU" sz="12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40</a:t>
            </a:fld>
            <a:endParaRPr lang="ru-RU" sz="1200" dirty="0">
              <a:latin typeface="+mn-lt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12360" y="908720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Млн.рублей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17028909"/>
              </p:ext>
            </p:extLst>
          </p:nvPr>
        </p:nvGraphicFramePr>
        <p:xfrm>
          <a:off x="35495" y="1268761"/>
          <a:ext cx="9073579" cy="5328591"/>
        </p:xfrm>
        <a:graphic>
          <a:graphicData uri="http://schemas.openxmlformats.org/drawingml/2006/table">
            <a:tbl>
              <a:tblPr/>
              <a:tblGrid>
                <a:gridCol w="3618916"/>
                <a:gridCol w="1835747"/>
                <a:gridCol w="1835747"/>
                <a:gridCol w="1783169"/>
              </a:tblGrid>
              <a:tr h="7296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Лимит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Оплата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Принято КС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330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Всего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5 083,91</a:t>
                      </a:r>
                    </a:p>
                  </a:txBody>
                  <a:tcPr marL="0" marR="25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65113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25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65113" algn="r" fontAlgn="ctr"/>
                      <a:r>
                        <a:rPr lang="ru-RU" sz="2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180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330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Строительство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4 661,18</a:t>
                      </a:r>
                    </a:p>
                  </a:txBody>
                  <a:tcPr marL="0" marR="25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180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330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Капитальный ремонт (Реконструкция)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393,27</a:t>
                      </a:r>
                    </a:p>
                  </a:txBody>
                  <a:tcPr marL="0" marR="25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180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997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2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Капитальный ремонт </a:t>
                      </a:r>
                    </a:p>
                    <a:p>
                      <a:pPr algn="l" fontAlgn="ctr"/>
                      <a:r>
                        <a:rPr lang="ru-RU" sz="2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(Открытие доп. Групп)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29,45</a:t>
                      </a:r>
                    </a:p>
                  </a:txBody>
                  <a:tcPr marL="0" marR="25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180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95705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02249" y="78291"/>
            <a:ext cx="7993062" cy="797405"/>
          </a:xfrm>
          <a:prstGeom prst="rect">
            <a:avLst/>
          </a:prstGeom>
          <a:noFill/>
          <a:effectLst/>
        </p:spPr>
        <p:txBody>
          <a:bodyPr/>
          <a:lstStyle/>
          <a:p>
            <a:pPr algn="ctr">
              <a:defRPr/>
            </a:pPr>
            <a:r>
              <a:rPr lang="ru-RU" sz="2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детских садов 2014 </a:t>
            </a:r>
            <a:endParaRPr lang="ru-RU" sz="2700" b="1" dirty="0"/>
          </a:p>
        </p:txBody>
      </p:sp>
      <p:pic>
        <p:nvPicPr>
          <p:cNvPr id="12294" name="Object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275" y="107272"/>
            <a:ext cx="86360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10"/>
          <p:cNvSpPr txBox="1">
            <a:spLocks/>
          </p:cNvSpPr>
          <p:nvPr/>
        </p:nvSpPr>
        <p:spPr>
          <a:xfrm>
            <a:off x="8749726" y="564473"/>
            <a:ext cx="358775" cy="3603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290B0AC-1095-4A1C-BD1C-6C83E51E764D}" type="slidenum">
              <a:rPr lang="ru-RU" sz="12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41</a:t>
            </a:fld>
            <a:endParaRPr lang="ru-RU" sz="1200" dirty="0">
              <a:latin typeface="+mn-lt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12360" y="908720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Млн.рублей</a:t>
            </a:r>
          </a:p>
        </p:txBody>
      </p:sp>
      <p:graphicFrame>
        <p:nvGraphicFramePr>
          <p:cNvPr id="10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73133182"/>
              </p:ext>
            </p:extLst>
          </p:nvPr>
        </p:nvGraphicFramePr>
        <p:xfrm>
          <a:off x="107504" y="1340767"/>
          <a:ext cx="9000997" cy="5130400"/>
        </p:xfrm>
        <a:graphic>
          <a:graphicData uri="http://schemas.openxmlformats.org/drawingml/2006/table">
            <a:tbl>
              <a:tblPr/>
              <a:tblGrid>
                <a:gridCol w="2865748"/>
                <a:gridCol w="1543095"/>
                <a:gridCol w="1396133"/>
                <a:gridCol w="1690056"/>
                <a:gridCol w="1505965"/>
              </a:tblGrid>
              <a:tr h="57253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6694" marR="6694" marT="6696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План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6694" marR="6694" marT="6696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6694" marR="6694" marT="669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Факт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6694" marR="6694" marT="6696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6694" marR="6694" marT="669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6694" marR="6694" marT="6696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Объекты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6694" marR="6694" marT="6696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Мест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6694" marR="6694" marT="6696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Объекты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6694" marR="6694" marT="6696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Мест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6694" marR="6694" marT="6696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14137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Всего объектов,</a:t>
                      </a: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в </a:t>
                      </a:r>
                      <a:r>
                        <a:rPr kumimoji="0" lang="ru-RU" sz="2400" b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т.ч</a:t>
                      </a:r>
                      <a:r>
                        <a:rPr kumimoji="0" lang="ru-RU" sz="2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6694" marR="6694" marT="669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91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6694" marR="252000" marT="669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10 415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6694" marR="252000" marT="669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6694" marR="252000" marT="669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260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6694" marR="252000" marT="6696" marB="0" anchor="ctr" horzOverflow="overflow"/>
                </a:tc>
              </a:tr>
              <a:tr h="1014137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Строительство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6694" marR="6694" marT="669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56 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6694" marR="252000" marT="669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8 570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6694" marR="252000" marT="669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</a:t>
                      </a:r>
                    </a:p>
                  </a:txBody>
                  <a:tcPr marL="6694" marR="252000" marT="669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</a:t>
                      </a:r>
                    </a:p>
                  </a:txBody>
                  <a:tcPr marL="6694" marR="252000" marT="6696" marB="0" anchor="ctr" horzOverflow="overflow"/>
                </a:tc>
              </a:tr>
              <a:tr h="10141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Капитальный ремонт (Реконструкция)</a:t>
                      </a:r>
                    </a:p>
                  </a:txBody>
                  <a:tcPr marL="6694" marR="6694" marT="669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6694" marR="252000" marT="669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1 445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6694" marR="252000" marT="669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</a:t>
                      </a:r>
                    </a:p>
                  </a:txBody>
                  <a:tcPr marL="6694" marR="252000" marT="669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</a:t>
                      </a:r>
                    </a:p>
                  </a:txBody>
                  <a:tcPr marL="6694" marR="252000" marT="6696" marB="0" anchor="ctr" horzOverflow="overflow"/>
                </a:tc>
              </a:tr>
              <a:tr h="10141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Капитальный ремонт </a:t>
                      </a:r>
                    </a:p>
                    <a:p>
                      <a:pPr algn="l" fontAlgn="ctr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(Открытие доп. Групп)</a:t>
                      </a:r>
                    </a:p>
                  </a:txBody>
                  <a:tcPr marL="6694" marR="6694" marT="669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6694" marR="252000" marT="669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  400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6694" marR="252000" marT="669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6694" marR="252000" marT="669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260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6694" marR="252000" marT="6696" marB="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40365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1875" y="117028"/>
            <a:ext cx="7993062" cy="647676"/>
          </a:xfrm>
          <a:prstGeom prst="rect">
            <a:avLst/>
          </a:prstGeom>
          <a:noFill/>
          <a:effectLst/>
        </p:spPr>
        <p:txBody>
          <a:bodyPr/>
          <a:lstStyle/>
          <a:p>
            <a:pPr algn="ctr">
              <a:defRPr/>
            </a:pPr>
            <a:r>
              <a:rPr lang="ru-RU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детских </a:t>
            </a:r>
            <a:r>
              <a:rPr lang="ru-RU" sz="2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садов 2014</a:t>
            </a:r>
          </a:p>
          <a:p>
            <a:pPr algn="ctr">
              <a:defRPr/>
            </a:pPr>
            <a:r>
              <a:rPr lang="ru-RU" sz="2000" b="1" spc="300" dirty="0" smtClean="0">
                <a:solidFill>
                  <a:srgbClr val="FF0000"/>
                </a:solidFill>
              </a:rPr>
              <a:t>Строительство</a:t>
            </a:r>
            <a:endParaRPr lang="ru-RU" sz="2000" b="1" spc="300" dirty="0">
              <a:solidFill>
                <a:srgbClr val="FF0000"/>
              </a:solidFill>
            </a:endParaRPr>
          </a:p>
          <a:p>
            <a:pPr algn="r">
              <a:defRPr/>
            </a:pPr>
            <a:endParaRPr lang="ru-RU" sz="2700" b="1" dirty="0"/>
          </a:p>
        </p:txBody>
      </p:sp>
      <p:pic>
        <p:nvPicPr>
          <p:cNvPr id="12294" name="Object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275" y="78940"/>
            <a:ext cx="86360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92748870"/>
              </p:ext>
            </p:extLst>
          </p:nvPr>
        </p:nvGraphicFramePr>
        <p:xfrm>
          <a:off x="35492" y="986406"/>
          <a:ext cx="8893621" cy="5682951"/>
        </p:xfrm>
        <a:graphic>
          <a:graphicData uri="http://schemas.openxmlformats.org/drawingml/2006/table">
            <a:tbl>
              <a:tblPr/>
              <a:tblGrid>
                <a:gridCol w="312060"/>
                <a:gridCol w="3354611"/>
                <a:gridCol w="702128"/>
                <a:gridCol w="2418441"/>
                <a:gridCol w="1061636"/>
                <a:gridCol w="1044745"/>
              </a:tblGrid>
              <a:tr h="5210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№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3МО РТ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Кол-во мест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Подрядчик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Готовность (%)</a:t>
                      </a:r>
                    </a:p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10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fontAlgn="b"/>
                      <a:r>
                        <a:rPr lang="ru-RU" sz="155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 28.03.14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динамика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93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г.Казань, ж.м.Петровский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80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ОАО </a:t>
                      </a:r>
                      <a:r>
                        <a:rPr lang="ru-RU" sz="18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Казаньцентрстрой</a:t>
                      </a:r>
                      <a:endParaRPr lang="ru-RU" sz="1800" b="0" i="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3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93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г.Казань</a:t>
                      </a: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8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ул.Роторная</a:t>
                      </a: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140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ОАО </a:t>
                      </a:r>
                      <a:r>
                        <a:rPr lang="ru-RU" sz="18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Казаньцентрстрой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3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93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Тетюшский</a:t>
                      </a: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8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мкр.Людоговка</a:t>
                      </a:r>
                      <a:endParaRPr kumimoji="0" lang="ru-RU" sz="18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80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ООО «Созидатель»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4</a:t>
                      </a:r>
                      <a:endParaRPr lang="ru-RU" sz="1900" b="1" dirty="0"/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1</a:t>
                      </a:r>
                      <a:endParaRPr lang="ru-RU" sz="1900" dirty="0"/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93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4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Камско-</a:t>
                      </a:r>
                      <a:r>
                        <a:rPr kumimoji="0" lang="ru-RU" sz="18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Устьинский</a:t>
                      </a: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,с. Теньки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50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ООО «Фарад»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93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5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г.Зеленодольск, </a:t>
                      </a:r>
                      <a:r>
                        <a:rPr kumimoji="0" lang="ru-RU" sz="18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мкр.Мирный</a:t>
                      </a:r>
                      <a:endParaRPr kumimoji="0" lang="ru-RU" sz="18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260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ООО «Восход»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93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6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г.Казань</a:t>
                      </a: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М5-А, стр.№5а-9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80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ОАО </a:t>
                      </a:r>
                      <a:r>
                        <a:rPr lang="ru-RU" sz="18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Казаньцентрстрой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4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93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7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г.Казань</a:t>
                      </a: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8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п.Кадышево</a:t>
                      </a: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80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ООО «Ак </a:t>
                      </a:r>
                      <a:r>
                        <a:rPr lang="ru-RU" sz="18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Таш</a:t>
                      </a: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»</a:t>
                      </a: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3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93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8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г.Казань</a:t>
                      </a: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8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ул.Чапаева</a:t>
                      </a: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-Максимова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220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ООО «Ак </a:t>
                      </a:r>
                      <a:r>
                        <a:rPr lang="ru-RU" sz="18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Таш</a:t>
                      </a: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»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4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93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9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Балтасинский</a:t>
                      </a: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8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мкр</a:t>
                      </a: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. Западный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120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ООО «</a:t>
                      </a:r>
                      <a:r>
                        <a:rPr lang="ru-RU" sz="18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Строймонтаж</a:t>
                      </a: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»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93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Кам</a:t>
                      </a: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.-</a:t>
                      </a:r>
                      <a:r>
                        <a:rPr kumimoji="0" lang="ru-RU" sz="18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Устьинский</a:t>
                      </a: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8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п.г.т.Кам</a:t>
                      </a: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-Устье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ООО «Кама»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900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938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Кукморский</a:t>
                      </a: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8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д.Аш-Бузи</a:t>
                      </a:r>
                      <a:endParaRPr kumimoji="0" lang="ru-RU" sz="18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50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ИП </a:t>
                      </a:r>
                      <a:r>
                        <a:rPr lang="ru-RU" sz="18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Шарипов</a:t>
                      </a: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И.З.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5</a:t>
                      </a:r>
                      <a:endParaRPr lang="ru-RU" sz="1900" b="1" dirty="0"/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900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938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г.Казань, Горьковское шоссе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120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ООО «</a:t>
                      </a:r>
                      <a:r>
                        <a:rPr lang="ru-RU" sz="18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Ак</a:t>
                      </a: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ru-RU" sz="18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Таш</a:t>
                      </a: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»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938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г.Казань, </a:t>
                      </a:r>
                      <a:r>
                        <a:rPr kumimoji="0" lang="ru-RU" sz="18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жм</a:t>
                      </a: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. Залесный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220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ОАО</a:t>
                      </a:r>
                      <a:r>
                        <a:rPr lang="ru-RU" sz="17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ru-RU" sz="17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Казаньцентрстрой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938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г.Казань</a:t>
                      </a: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стр.№5-12, </a:t>
                      </a:r>
                      <a:r>
                        <a:rPr kumimoji="0" lang="ru-RU" sz="18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мкр</a:t>
                      </a: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. М-5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140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ОАО </a:t>
                      </a:r>
                      <a:r>
                        <a:rPr lang="ru-RU" sz="18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Казаньцентрстрой</a:t>
                      </a:r>
                      <a:endParaRPr lang="ru-RU" sz="1800" b="0" i="0" u="none" strike="noStrike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3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938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г.Казань</a:t>
                      </a: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8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ж.м.Малые</a:t>
                      </a: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Клыки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260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ООО «Ак </a:t>
                      </a:r>
                      <a:r>
                        <a:rPr lang="ru-RU" sz="18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Таш</a:t>
                      </a: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»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5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Номер слайда 10"/>
          <p:cNvSpPr txBox="1">
            <a:spLocks/>
          </p:cNvSpPr>
          <p:nvPr/>
        </p:nvSpPr>
        <p:spPr>
          <a:xfrm>
            <a:off x="8749727" y="116632"/>
            <a:ext cx="358775" cy="3603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290B0AC-1095-4A1C-BD1C-6C83E51E764D}" type="slidenum">
              <a:rPr lang="ru-RU" sz="12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42</a:t>
            </a:fld>
            <a:endParaRPr lang="ru-RU" sz="1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0124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1875" y="117028"/>
            <a:ext cx="7993062" cy="647676"/>
          </a:xfrm>
          <a:prstGeom prst="rect">
            <a:avLst/>
          </a:prstGeom>
          <a:noFill/>
          <a:effectLst/>
        </p:spPr>
        <p:txBody>
          <a:bodyPr/>
          <a:lstStyle/>
          <a:p>
            <a:pPr algn="ctr">
              <a:defRPr/>
            </a:pPr>
            <a:r>
              <a:rPr lang="ru-RU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детских </a:t>
            </a:r>
            <a:r>
              <a:rPr lang="ru-RU" sz="2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садов 2014</a:t>
            </a:r>
          </a:p>
          <a:p>
            <a:pPr algn="ctr">
              <a:defRPr/>
            </a:pPr>
            <a:r>
              <a:rPr lang="ru-RU" sz="2000" b="1" spc="300" dirty="0" smtClean="0">
                <a:solidFill>
                  <a:srgbClr val="FF0000"/>
                </a:solidFill>
              </a:rPr>
              <a:t>Строительство</a:t>
            </a:r>
            <a:endParaRPr lang="ru-RU" sz="2000" b="1" spc="300" dirty="0">
              <a:solidFill>
                <a:srgbClr val="FF0000"/>
              </a:solidFill>
            </a:endParaRPr>
          </a:p>
          <a:p>
            <a:pPr algn="r">
              <a:defRPr/>
            </a:pPr>
            <a:endParaRPr lang="ru-RU" sz="2700" b="1" dirty="0"/>
          </a:p>
        </p:txBody>
      </p:sp>
      <p:pic>
        <p:nvPicPr>
          <p:cNvPr id="12294" name="Object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275" y="78940"/>
            <a:ext cx="86360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11781442"/>
              </p:ext>
            </p:extLst>
          </p:nvPr>
        </p:nvGraphicFramePr>
        <p:xfrm>
          <a:off x="35491" y="904448"/>
          <a:ext cx="9073010" cy="5836920"/>
        </p:xfrm>
        <a:graphic>
          <a:graphicData uri="http://schemas.openxmlformats.org/drawingml/2006/table">
            <a:tbl>
              <a:tblPr/>
              <a:tblGrid>
                <a:gridCol w="318355"/>
                <a:gridCol w="3422275"/>
                <a:gridCol w="716290"/>
                <a:gridCol w="2467222"/>
                <a:gridCol w="945499"/>
                <a:gridCol w="1203369"/>
              </a:tblGrid>
              <a:tr h="47349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№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МО РТ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Кол-во мест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Подрядчик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Готовность (%)</a:t>
                      </a:r>
                    </a:p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3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 28.03.14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Динамика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113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г.Казань</a:t>
                      </a: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8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ул.Х.Такташа</a:t>
                      </a:r>
                      <a:endParaRPr kumimoji="0" lang="ru-RU" sz="18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120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ООО «Бриз»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4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11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17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5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г.Казань, </a:t>
                      </a:r>
                      <a:r>
                        <a:rPr kumimoji="0" lang="ru-RU" sz="175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пр.Победы,ул.Р.Зорге</a:t>
                      </a:r>
                      <a:endParaRPr kumimoji="0" lang="ru-RU" sz="175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120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ОАО </a:t>
                      </a:r>
                      <a:r>
                        <a:rPr lang="ru-RU" sz="17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Казаньцентрстрой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3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11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18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5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г.Казань, </a:t>
                      </a:r>
                      <a:r>
                        <a:rPr kumimoji="0" lang="ru-RU" sz="175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ул.Читаева</a:t>
                      </a:r>
                      <a:endParaRPr kumimoji="0" lang="ru-RU" sz="175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220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ООО «</a:t>
                      </a:r>
                      <a:r>
                        <a:rPr lang="ru-RU" sz="18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Ак</a:t>
                      </a: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ru-RU" sz="18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Таш</a:t>
                      </a: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»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3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11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19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Мензелинский</a:t>
                      </a: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8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мкр</a:t>
                      </a: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8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Садак</a:t>
                      </a:r>
                      <a:endParaRPr kumimoji="0" lang="ru-RU" sz="18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260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ООО «</a:t>
                      </a:r>
                      <a:r>
                        <a:rPr lang="ru-RU" sz="17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Гарант+</a:t>
                      </a:r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»</a:t>
                      </a: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11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г.Н.Челны,жр.Замелекесье,</a:t>
                      </a:r>
                      <a:r>
                        <a:rPr kumimoji="0" lang="ru-RU" sz="17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21мкр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220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ООО «</a:t>
                      </a:r>
                      <a:r>
                        <a:rPr lang="ru-RU" sz="17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Евростиль</a:t>
                      </a:r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»</a:t>
                      </a: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26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21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Нижнекамский, г.Нижнекамск, мкр.45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260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ООО «</a:t>
                      </a:r>
                      <a:r>
                        <a:rPr lang="ru-RU" sz="17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Домкор</a:t>
                      </a:r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строй»</a:t>
                      </a: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11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22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Чистопольский</a:t>
                      </a: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г.Чистополь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220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ООО </a:t>
                      </a:r>
                      <a:r>
                        <a:rPr lang="ru-RU" sz="18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Стройкомплекс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26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23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Алексеевский, </a:t>
                      </a:r>
                      <a:r>
                        <a:rPr kumimoji="0" lang="ru-RU" sz="18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п.г.т.Алексеевское</a:t>
                      </a:r>
                      <a:endParaRPr kumimoji="0" lang="ru-RU" sz="18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220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ООО «</a:t>
                      </a:r>
                      <a:r>
                        <a:rPr lang="ru-RU" sz="18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Керамика-маркет</a:t>
                      </a: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»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11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24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Кукморский</a:t>
                      </a: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с.Большой </a:t>
                      </a:r>
                      <a:r>
                        <a:rPr kumimoji="0" lang="ru-RU" sz="18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Сердек</a:t>
                      </a:r>
                      <a:endParaRPr kumimoji="0" lang="ru-RU" sz="18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50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ИП </a:t>
                      </a:r>
                      <a:r>
                        <a:rPr lang="ru-RU" sz="18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Шарипов</a:t>
                      </a: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И.З.</a:t>
                      </a: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5</a:t>
                      </a: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11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25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г.Елабуга, </a:t>
                      </a:r>
                      <a:r>
                        <a:rPr kumimoji="0" lang="ru-RU" sz="18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мкр</a:t>
                      </a: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8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Танайка</a:t>
                      </a:r>
                      <a:endParaRPr kumimoji="0" lang="ru-RU" sz="18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260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ООО «</a:t>
                      </a:r>
                      <a:r>
                        <a:rPr lang="ru-RU" sz="18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Евроальянс</a:t>
                      </a: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»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5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11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26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г.Казань, ул. Чкалова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120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ОАО </a:t>
                      </a:r>
                      <a:r>
                        <a:rPr lang="ru-RU" sz="17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Казаньцентрстрой</a:t>
                      </a:r>
                      <a:endParaRPr lang="ru-RU" sz="1700" b="0" i="0" u="none" strike="noStrike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3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113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</a:t>
                      </a:r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г.Казань, ул.2-я Юго-Западная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120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ОАО </a:t>
                      </a:r>
                      <a:r>
                        <a:rPr lang="ru-RU" sz="17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Казаньцентрстрой</a:t>
                      </a:r>
                      <a:endParaRPr lang="ru-RU" sz="1700" b="0" i="0" u="none" strike="noStrike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3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113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</a:t>
                      </a:r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Менделеевский, </a:t>
                      </a:r>
                      <a:r>
                        <a:rPr kumimoji="0" lang="ru-RU" sz="18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с.Брюшли</a:t>
                      </a:r>
                      <a:endParaRPr kumimoji="0" lang="ru-RU" sz="18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50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ООО </a:t>
                      </a:r>
                      <a:r>
                        <a:rPr lang="ru-RU" sz="17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МенделеевскСтрой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113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</a:t>
                      </a:r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г.Казань, </a:t>
                      </a:r>
                      <a:r>
                        <a:rPr kumimoji="0" lang="ru-RU" sz="18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жм</a:t>
                      </a: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. Вознесенский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140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ООО «</a:t>
                      </a:r>
                      <a:r>
                        <a:rPr lang="ru-RU" sz="18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Ак</a:t>
                      </a: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ru-RU" sz="18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Таш</a:t>
                      </a: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»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5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г.Казань, </a:t>
                      </a:r>
                      <a:r>
                        <a:rPr kumimoji="0" lang="ru-RU" sz="18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ул.Амир.-Читаева</a:t>
                      </a:r>
                      <a:endParaRPr kumimoji="0" lang="ru-RU" sz="18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220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ОАО </a:t>
                      </a:r>
                      <a:r>
                        <a:rPr lang="ru-RU" sz="17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Казаньцентрстрой</a:t>
                      </a:r>
                      <a:endParaRPr lang="ru-RU" sz="1700" b="0" i="0" u="none" strike="noStrike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Номер слайда 10"/>
          <p:cNvSpPr txBox="1">
            <a:spLocks/>
          </p:cNvSpPr>
          <p:nvPr/>
        </p:nvSpPr>
        <p:spPr>
          <a:xfrm>
            <a:off x="8749727" y="116632"/>
            <a:ext cx="358775" cy="3603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290B0AC-1095-4A1C-BD1C-6C83E51E764D}" type="slidenum">
              <a:rPr lang="ru-RU" sz="12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43</a:t>
            </a:fld>
            <a:endParaRPr lang="ru-RU" sz="1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485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1875" y="117028"/>
            <a:ext cx="7993062" cy="647676"/>
          </a:xfrm>
          <a:prstGeom prst="rect">
            <a:avLst/>
          </a:prstGeom>
          <a:noFill/>
          <a:effectLst/>
        </p:spPr>
        <p:txBody>
          <a:bodyPr/>
          <a:lstStyle/>
          <a:p>
            <a:pPr algn="ctr">
              <a:defRPr/>
            </a:pPr>
            <a:r>
              <a:rPr lang="ru-RU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детских </a:t>
            </a:r>
            <a:r>
              <a:rPr lang="ru-RU" sz="2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садов 2014</a:t>
            </a:r>
          </a:p>
          <a:p>
            <a:pPr algn="ctr">
              <a:defRPr/>
            </a:pPr>
            <a:r>
              <a:rPr lang="ru-RU" sz="2000" b="1" spc="300" dirty="0" smtClean="0">
                <a:solidFill>
                  <a:srgbClr val="FF0000"/>
                </a:solidFill>
              </a:rPr>
              <a:t>Строительство</a:t>
            </a:r>
            <a:endParaRPr lang="ru-RU" sz="2000" b="1" spc="300" dirty="0">
              <a:solidFill>
                <a:srgbClr val="FF0000"/>
              </a:solidFill>
            </a:endParaRPr>
          </a:p>
          <a:p>
            <a:pPr algn="r">
              <a:defRPr/>
            </a:pPr>
            <a:endParaRPr lang="ru-RU" sz="2700" b="1" dirty="0"/>
          </a:p>
        </p:txBody>
      </p:sp>
      <p:pic>
        <p:nvPicPr>
          <p:cNvPr id="12294" name="Object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275" y="78940"/>
            <a:ext cx="86360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9259925"/>
              </p:ext>
            </p:extLst>
          </p:nvPr>
        </p:nvGraphicFramePr>
        <p:xfrm>
          <a:off x="35491" y="1000632"/>
          <a:ext cx="9073010" cy="5596720"/>
        </p:xfrm>
        <a:graphic>
          <a:graphicData uri="http://schemas.openxmlformats.org/drawingml/2006/table">
            <a:tbl>
              <a:tblPr/>
              <a:tblGrid>
                <a:gridCol w="318355"/>
                <a:gridCol w="3422275"/>
                <a:gridCol w="716290"/>
                <a:gridCol w="2467222"/>
                <a:gridCol w="945499"/>
                <a:gridCol w="1203369"/>
              </a:tblGrid>
              <a:tr h="52835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№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МО РТ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Кол-во мест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Подрядчик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Готовность (%)</a:t>
                      </a:r>
                    </a:p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96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 28.03.14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Динамика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37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31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г.Казань, ул.Кр43утая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260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ООО «</a:t>
                      </a:r>
                      <a:r>
                        <a:rPr lang="ru-RU" sz="18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Ак</a:t>
                      </a: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ru-RU" sz="18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Таш</a:t>
                      </a: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»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37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32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г.Казань, ул.Симонова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120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ООО «</a:t>
                      </a:r>
                      <a:r>
                        <a:rPr lang="ru-RU" sz="18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Ак</a:t>
                      </a: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ru-RU" sz="18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Таш</a:t>
                      </a: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»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37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33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г.Наб.Челны</a:t>
                      </a: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пос.Зяб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260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ООО «</a:t>
                      </a:r>
                      <a:r>
                        <a:rPr lang="ru-RU" sz="17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Евростиль</a:t>
                      </a:r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»</a:t>
                      </a: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37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34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г.Казань, </a:t>
                      </a:r>
                      <a:r>
                        <a:rPr kumimoji="0" lang="ru-RU" sz="18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ул.Батыршина</a:t>
                      </a:r>
                      <a:endParaRPr kumimoji="0" lang="ru-RU" sz="18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120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ОАО </a:t>
                      </a:r>
                      <a:r>
                        <a:rPr lang="ru-RU" sz="17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Казаньцентрстрой</a:t>
                      </a:r>
                      <a:endParaRPr lang="ru-RU" sz="1700" b="0" i="0" u="none" strike="noStrike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4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370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</a:t>
                      </a:r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Кукморский</a:t>
                      </a: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8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п.г.т.Кукмор</a:t>
                      </a: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8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ул.Гафиатуллина</a:t>
                      </a:r>
                      <a:endParaRPr kumimoji="0" lang="ru-RU" sz="18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140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ЗАО «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</a:rPr>
                        <a:t>Стройсервис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»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1900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37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36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Аксубаевский</a:t>
                      </a: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8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п.г.т.Аксубавео</a:t>
                      </a:r>
                      <a:endParaRPr kumimoji="0" lang="ru-RU" sz="18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260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ООО </a:t>
                      </a:r>
                      <a:r>
                        <a:rPr lang="ru-RU" sz="18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Стройкомплекс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10</a:t>
                      </a:r>
                      <a:endParaRPr lang="ru-RU" sz="1900" b="1" dirty="0"/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1</a:t>
                      </a:r>
                      <a:endParaRPr lang="ru-RU" sz="1900" dirty="0"/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37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37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г.Казань, ул.Ползунова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80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ООО «</a:t>
                      </a:r>
                      <a:r>
                        <a:rPr lang="ru-RU" sz="18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Ак</a:t>
                      </a: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ru-RU" sz="18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Таш</a:t>
                      </a: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»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7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37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38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г.Казань, пос. Отары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120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ОАО</a:t>
                      </a:r>
                      <a:r>
                        <a:rPr lang="ru-RU" sz="17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ru-RU" sz="17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Казаньцентрстрой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7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37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39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г.Казань, </a:t>
                      </a:r>
                      <a:r>
                        <a:rPr kumimoji="0" lang="ru-RU" sz="18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ул.Мавлютова-Сыртлановой</a:t>
                      </a:r>
                      <a:endParaRPr kumimoji="0" lang="ru-RU" sz="18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120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ООО «</a:t>
                      </a:r>
                      <a:r>
                        <a:rPr lang="ru-RU" sz="18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Ак</a:t>
                      </a: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ru-RU" sz="18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Таш</a:t>
                      </a: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»</a:t>
                      </a: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6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37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40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г.Казань, </a:t>
                      </a:r>
                      <a:r>
                        <a:rPr kumimoji="0" lang="ru-RU" sz="18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ул.Тыныч</a:t>
                      </a:r>
                      <a:endParaRPr kumimoji="0" lang="ru-RU" sz="18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120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ООО «</a:t>
                      </a:r>
                      <a:r>
                        <a:rPr lang="ru-RU" sz="18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Ак</a:t>
                      </a: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ru-RU" sz="18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Таш</a:t>
                      </a: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»</a:t>
                      </a: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2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41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г.Казань, </a:t>
                      </a:r>
                      <a:r>
                        <a:rPr lang="ru-RU" dirty="0" err="1" smtClean="0"/>
                        <a:t>ул.Зорге-Габишева</a:t>
                      </a:r>
                      <a:endParaRPr lang="ru-RU" dirty="0"/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120</a:t>
                      </a:r>
                      <a:endParaRPr lang="ru-RU" dirty="0"/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ООО «</a:t>
                      </a:r>
                      <a:r>
                        <a:rPr lang="ru-RU" dirty="0" err="1" smtClean="0"/>
                        <a:t>Интерстрой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11</a:t>
                      </a:r>
                      <a:endParaRPr lang="ru-RU" b="1" dirty="0"/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37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42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Арский, г.Арск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260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ООО «</a:t>
                      </a:r>
                      <a:r>
                        <a:rPr lang="ru-RU" sz="18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Билдгруп</a:t>
                      </a: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»</a:t>
                      </a: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5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37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43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г.Казань, </a:t>
                      </a:r>
                      <a:r>
                        <a:rPr kumimoji="0" lang="ru-RU" sz="18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ул.Чэчэк</a:t>
                      </a:r>
                      <a:endParaRPr kumimoji="0" lang="ru-RU" sz="18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140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ООО «</a:t>
                      </a:r>
                      <a:r>
                        <a:rPr lang="ru-RU" sz="18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Ак</a:t>
                      </a: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ru-RU" sz="18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Таш</a:t>
                      </a: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»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3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Номер слайда 10"/>
          <p:cNvSpPr txBox="1">
            <a:spLocks/>
          </p:cNvSpPr>
          <p:nvPr/>
        </p:nvSpPr>
        <p:spPr>
          <a:xfrm>
            <a:off x="8749727" y="116632"/>
            <a:ext cx="358775" cy="3603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290B0AC-1095-4A1C-BD1C-6C83E51E764D}" type="slidenum">
              <a:rPr lang="ru-RU" sz="12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44</a:t>
            </a:fld>
            <a:endParaRPr lang="ru-RU" sz="1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9597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1875" y="117028"/>
            <a:ext cx="7993062" cy="647676"/>
          </a:xfrm>
          <a:prstGeom prst="rect">
            <a:avLst/>
          </a:prstGeom>
          <a:noFill/>
          <a:effectLst/>
        </p:spPr>
        <p:txBody>
          <a:bodyPr/>
          <a:lstStyle/>
          <a:p>
            <a:pPr algn="ctr">
              <a:defRPr/>
            </a:pPr>
            <a:r>
              <a:rPr lang="ru-RU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детских </a:t>
            </a:r>
            <a:r>
              <a:rPr lang="ru-RU" sz="2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садов 2014</a:t>
            </a:r>
          </a:p>
          <a:p>
            <a:pPr algn="ctr">
              <a:defRPr/>
            </a:pPr>
            <a:r>
              <a:rPr lang="ru-RU" sz="2000" b="1" spc="300" dirty="0" smtClean="0">
                <a:solidFill>
                  <a:srgbClr val="FF0000"/>
                </a:solidFill>
              </a:rPr>
              <a:t>Строительство</a:t>
            </a:r>
            <a:endParaRPr lang="ru-RU" sz="2000" b="1" spc="300" dirty="0">
              <a:solidFill>
                <a:srgbClr val="FF0000"/>
              </a:solidFill>
            </a:endParaRPr>
          </a:p>
          <a:p>
            <a:pPr algn="r">
              <a:defRPr/>
            </a:pPr>
            <a:endParaRPr lang="ru-RU" sz="2700" b="1" dirty="0"/>
          </a:p>
        </p:txBody>
      </p:sp>
      <p:pic>
        <p:nvPicPr>
          <p:cNvPr id="12294" name="Object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275" y="78940"/>
            <a:ext cx="86360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76222244"/>
              </p:ext>
            </p:extLst>
          </p:nvPr>
        </p:nvGraphicFramePr>
        <p:xfrm>
          <a:off x="35491" y="1086183"/>
          <a:ext cx="9073010" cy="5515350"/>
        </p:xfrm>
        <a:graphic>
          <a:graphicData uri="http://schemas.openxmlformats.org/drawingml/2006/table">
            <a:tbl>
              <a:tblPr/>
              <a:tblGrid>
                <a:gridCol w="318355"/>
                <a:gridCol w="3422275"/>
                <a:gridCol w="716290"/>
                <a:gridCol w="2467222"/>
                <a:gridCol w="945499"/>
                <a:gridCol w="1203369"/>
              </a:tblGrid>
              <a:tr h="54078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№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МО РТ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Кол-во мест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Подрядчик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Готовность (%)</a:t>
                      </a:r>
                    </a:p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28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 28.03.14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Динамика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10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44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г.Наб.Челны</a:t>
                      </a: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8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жр.Прибрежный</a:t>
                      </a:r>
                      <a:endParaRPr kumimoji="0" lang="ru-RU" sz="18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340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ООО </a:t>
                      </a:r>
                      <a:r>
                        <a:rPr lang="ru-RU" sz="18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Евростиль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7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0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45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Нурлатский</a:t>
                      </a: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8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с.Бурметьево</a:t>
                      </a:r>
                      <a:endParaRPr kumimoji="0" lang="ru-RU" sz="18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50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ООО «Город Строй»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11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0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46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Высокогорский</a:t>
                      </a: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с.Высокая Гора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260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ООО </a:t>
                      </a:r>
                      <a:r>
                        <a:rPr lang="ru-RU" sz="18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Барсэлитстрой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9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0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47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Сабинский, </a:t>
                      </a:r>
                      <a:r>
                        <a:rPr kumimoji="0" lang="ru-RU" sz="18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п.г.т.Богатые</a:t>
                      </a: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Сабы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120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ООО «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</a:rPr>
                        <a:t>Ак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</a:rPr>
                        <a:t>Таш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»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900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09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Бавлинский</a:t>
                      </a: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8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Кзыл-Яр</a:t>
                      </a:r>
                      <a:endParaRPr kumimoji="0" lang="ru-RU" sz="18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ООО «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</a:rPr>
                        <a:t>Ак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 Строй»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14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0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49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Лаишевский</a:t>
                      </a: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8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с.Усады</a:t>
                      </a:r>
                      <a:endParaRPr kumimoji="0" lang="ru-RU" sz="18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120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ООО «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</a:rPr>
                        <a:t>Ак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</a:rPr>
                        <a:t>Таш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»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4</a:t>
                      </a: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0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50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Пестречинский</a:t>
                      </a: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с.Шали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120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ООО «</a:t>
                      </a:r>
                      <a:r>
                        <a:rPr lang="ru-RU" sz="17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Строитель+</a:t>
                      </a:r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»</a:t>
                      </a: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0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51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Высокогорский</a:t>
                      </a: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8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д.Ямашурма</a:t>
                      </a:r>
                      <a:endParaRPr kumimoji="0" lang="ru-RU" sz="18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80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ООО «</a:t>
                      </a:r>
                      <a:r>
                        <a:rPr lang="ru-RU" sz="17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Инвест</a:t>
                      </a:r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»</a:t>
                      </a: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0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52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Лаишевский</a:t>
                      </a: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8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с.Столбище</a:t>
                      </a:r>
                      <a:endParaRPr kumimoji="0" lang="ru-RU" sz="18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260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ООО «</a:t>
                      </a:r>
                      <a:r>
                        <a:rPr lang="ru-RU" sz="18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Стройком</a:t>
                      </a: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»</a:t>
                      </a: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3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0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53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Мамадышский</a:t>
                      </a: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8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г.Мамадыш</a:t>
                      </a:r>
                      <a:endParaRPr kumimoji="0" lang="ru-RU" sz="18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140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ЗАО </a:t>
                      </a:r>
                      <a:r>
                        <a:rPr lang="ru-RU" sz="18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МамадышСтрой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4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0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54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г.Казань, ул.Минская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120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ООО «</a:t>
                      </a:r>
                      <a:r>
                        <a:rPr lang="ru-RU" sz="17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Ак</a:t>
                      </a:r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ru-RU" sz="17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Таш</a:t>
                      </a:r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»</a:t>
                      </a: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9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917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55</a:t>
                      </a:r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г.Казань</a:t>
                      </a: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8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ул.Ноксинский</a:t>
                      </a: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спуск (</a:t>
                      </a:r>
                      <a:r>
                        <a:rPr kumimoji="0" lang="ru-RU" sz="18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ул.Ч.Айтматова</a:t>
                      </a:r>
                      <a:endParaRPr kumimoji="0" lang="ru-RU" sz="18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120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ООО «Казан»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3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0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56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г.Казань</a:t>
                      </a: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8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ул.Гаврилова</a:t>
                      </a: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120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ООО «Казан»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93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Номер слайда 10"/>
          <p:cNvSpPr txBox="1">
            <a:spLocks/>
          </p:cNvSpPr>
          <p:nvPr/>
        </p:nvSpPr>
        <p:spPr>
          <a:xfrm>
            <a:off x="8749727" y="116632"/>
            <a:ext cx="358775" cy="3603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290B0AC-1095-4A1C-BD1C-6C83E51E764D}" type="slidenum">
              <a:rPr lang="ru-RU" sz="12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45</a:t>
            </a:fld>
            <a:endParaRPr lang="ru-RU" sz="1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710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Object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92" y="116632"/>
            <a:ext cx="86360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55576" y="0"/>
            <a:ext cx="8085345" cy="648072"/>
          </a:xfrm>
          <a:prstGeom prst="rect">
            <a:avLst/>
          </a:prstGeom>
          <a:noFill/>
          <a:effectLst/>
        </p:spPr>
        <p:txBody>
          <a:bodyPr/>
          <a:lstStyle/>
          <a:p>
            <a:pPr algn="ctr">
              <a:defRPr/>
            </a:pPr>
            <a:r>
              <a:rPr lang="ru-RU" sz="2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детских садов 2014 </a:t>
            </a:r>
          </a:p>
          <a:p>
            <a:pPr algn="ctr">
              <a:defRPr/>
            </a:pPr>
            <a:endParaRPr lang="ru-RU" sz="2700" b="1" dirty="0" smtClean="0"/>
          </a:p>
          <a:p>
            <a:pPr algn="r">
              <a:defRPr/>
            </a:pPr>
            <a:endParaRPr lang="ru-RU" sz="2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66162" y="476672"/>
            <a:ext cx="22949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spc="300" dirty="0" smtClean="0">
                <a:solidFill>
                  <a:srgbClr val="FF0000"/>
                </a:solidFill>
              </a:rPr>
              <a:t>Строительство</a:t>
            </a:r>
            <a:endParaRPr lang="ru-RU" sz="2000" b="1" spc="300" dirty="0">
              <a:solidFill>
                <a:srgbClr val="FF0000"/>
              </a:solidFill>
            </a:endParaRPr>
          </a:p>
        </p:txBody>
      </p:sp>
      <p:sp>
        <p:nvSpPr>
          <p:cNvPr id="8" name="Номер слайда 10"/>
          <p:cNvSpPr txBox="1">
            <a:spLocks/>
          </p:cNvSpPr>
          <p:nvPr/>
        </p:nvSpPr>
        <p:spPr>
          <a:xfrm>
            <a:off x="8749727" y="116632"/>
            <a:ext cx="358775" cy="3603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290B0AC-1095-4A1C-BD1C-6C83E51E764D}" type="slidenum">
              <a:rPr lang="ru-RU" sz="12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46</a:t>
            </a:fld>
            <a:endParaRPr lang="ru-RU" sz="1200" dirty="0">
              <a:latin typeface="+mn-lt"/>
              <a:cs typeface="+mn-cs"/>
            </a:endParaRPr>
          </a:p>
        </p:txBody>
      </p:sp>
      <p:pic>
        <p:nvPicPr>
          <p:cNvPr id="1026" name="Picture 2" descr="Детсад 26"/>
          <p:cNvPicPr>
            <a:picLocks noChangeAspect="1" noChangeArrowheads="1"/>
          </p:cNvPicPr>
          <p:nvPr/>
        </p:nvPicPr>
        <p:blipFill>
          <a:blip r:embed="rId3" cstate="print"/>
          <a:srcRect t="7432" b="18248"/>
          <a:stretch>
            <a:fillRect/>
          </a:stretch>
        </p:blipFill>
        <p:spPr bwMode="auto">
          <a:xfrm>
            <a:off x="0" y="980728"/>
            <a:ext cx="914400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932040" y="6211669"/>
            <a:ext cx="421196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Бавлинский</a:t>
            </a:r>
            <a:r>
              <a:rPr lang="ru-RU" b="1" dirty="0" smtClean="0"/>
              <a:t> район, </a:t>
            </a:r>
            <a:r>
              <a:rPr lang="ru-RU" b="1" dirty="0" err="1" smtClean="0"/>
              <a:t>с.Кзыл-Яр</a:t>
            </a:r>
            <a:r>
              <a:rPr lang="ru-RU" b="1" dirty="0" smtClean="0"/>
              <a:t> </a:t>
            </a:r>
          </a:p>
          <a:p>
            <a:r>
              <a:rPr lang="ru-RU" b="1" dirty="0"/>
              <a:t>Подрядчик </a:t>
            </a:r>
            <a:r>
              <a:rPr lang="ru-RU" b="1" dirty="0" smtClean="0"/>
              <a:t>ООО «</a:t>
            </a:r>
            <a:r>
              <a:rPr lang="ru-RU" b="1" dirty="0" err="1" smtClean="0"/>
              <a:t>Энергостройсервис</a:t>
            </a:r>
            <a:r>
              <a:rPr lang="ru-RU" b="1" dirty="0" smtClean="0"/>
              <a:t>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870562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1875" y="117028"/>
            <a:ext cx="7993062" cy="647676"/>
          </a:xfrm>
          <a:prstGeom prst="rect">
            <a:avLst/>
          </a:prstGeom>
          <a:noFill/>
          <a:effectLst/>
        </p:spPr>
        <p:txBody>
          <a:bodyPr/>
          <a:lstStyle/>
          <a:p>
            <a:pPr algn="ctr">
              <a:defRPr/>
            </a:pPr>
            <a:r>
              <a:rPr lang="ru-RU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детских </a:t>
            </a:r>
            <a:r>
              <a:rPr lang="ru-RU" sz="2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садов 2014</a:t>
            </a:r>
          </a:p>
          <a:p>
            <a:pPr algn="ctr">
              <a:defRPr/>
            </a:pPr>
            <a:r>
              <a:rPr lang="ru-RU" sz="2000" b="1" spc="300" dirty="0" smtClean="0">
                <a:solidFill>
                  <a:srgbClr val="FF0000"/>
                </a:solidFill>
              </a:rPr>
              <a:t>Реконструкция</a:t>
            </a:r>
            <a:endParaRPr lang="ru-RU" sz="2000" b="1" spc="300" dirty="0">
              <a:solidFill>
                <a:srgbClr val="FF0000"/>
              </a:solidFill>
            </a:endParaRPr>
          </a:p>
          <a:p>
            <a:pPr algn="r">
              <a:defRPr/>
            </a:pPr>
            <a:endParaRPr lang="ru-RU" sz="2700" b="1" dirty="0"/>
          </a:p>
        </p:txBody>
      </p:sp>
      <p:pic>
        <p:nvPicPr>
          <p:cNvPr id="12294" name="Object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275" y="78940"/>
            <a:ext cx="86360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46262120"/>
              </p:ext>
            </p:extLst>
          </p:nvPr>
        </p:nvGraphicFramePr>
        <p:xfrm>
          <a:off x="35491" y="986406"/>
          <a:ext cx="9073010" cy="5754960"/>
        </p:xfrm>
        <a:graphic>
          <a:graphicData uri="http://schemas.openxmlformats.org/drawingml/2006/table">
            <a:tbl>
              <a:tblPr/>
              <a:tblGrid>
                <a:gridCol w="318355"/>
                <a:gridCol w="3263100"/>
                <a:gridCol w="636702"/>
                <a:gridCol w="2622608"/>
                <a:gridCol w="1152128"/>
                <a:gridCol w="1080117"/>
              </a:tblGrid>
              <a:tr h="50703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№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МО РТ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Кол-во мест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Подрядчик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Готовность (%)</a:t>
                      </a:r>
                    </a:p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05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 28.03.14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динамика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93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Атнинский</a:t>
                      </a:r>
                      <a:r>
                        <a:rPr kumimoji="0" lang="ru-RU" sz="17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7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с.Нижний</a:t>
                      </a:r>
                      <a:r>
                        <a:rPr kumimoji="0" lang="ru-RU" sz="17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7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Куюк</a:t>
                      </a:r>
                      <a:r>
                        <a:rPr kumimoji="0" lang="ru-RU" sz="17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20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ООО «</a:t>
                      </a:r>
                      <a:r>
                        <a:rPr lang="ru-RU" sz="17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Атнинский</a:t>
                      </a: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МСО»</a:t>
                      </a:r>
                      <a:endParaRPr lang="ru-RU" sz="1700" b="0" i="0" u="none" strike="noStrike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17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4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93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г.Казань</a:t>
                      </a:r>
                      <a:r>
                        <a:rPr kumimoji="0" lang="ru-RU" sz="17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7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ул.Жуковка</a:t>
                      </a:r>
                      <a:endParaRPr kumimoji="0" lang="ru-RU" sz="17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120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ЗАО </a:t>
                      </a:r>
                      <a:r>
                        <a:rPr lang="ru-RU" sz="17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Ремстрой</a:t>
                      </a:r>
                      <a:endParaRPr lang="ru-RU" sz="1700" b="0" i="0" u="none" strike="noStrike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17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0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93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3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Елабужский</a:t>
                      </a:r>
                      <a:r>
                        <a:rPr kumimoji="0" lang="ru-RU" sz="17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г.Елабуга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120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ООО </a:t>
                      </a:r>
                      <a:r>
                        <a:rPr lang="ru-RU" sz="17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Евроальянсстрой</a:t>
                      </a:r>
                      <a:endParaRPr lang="ru-RU" sz="1700" b="0" i="0" u="none" strike="noStrike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ru-RU" sz="17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5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93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4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Бугульминский</a:t>
                      </a:r>
                      <a:r>
                        <a:rPr kumimoji="0" lang="ru-RU" sz="17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г.Бугульма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280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ООО «ПСБ-2»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ru-RU" sz="17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5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93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5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Черемшанский</a:t>
                      </a:r>
                      <a:r>
                        <a:rPr kumimoji="0" lang="ru-RU" sz="17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с.Черемшан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60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ООО «</a:t>
                      </a:r>
                      <a:r>
                        <a:rPr lang="ru-RU" sz="17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Техностройпром</a:t>
                      </a:r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»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ru-RU" sz="17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5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93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6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Бавлинский</a:t>
                      </a:r>
                      <a:r>
                        <a:rPr kumimoji="0" lang="ru-RU" sz="17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7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с.Крым</a:t>
                      </a:r>
                      <a:r>
                        <a:rPr kumimoji="0" lang="ru-RU" sz="17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Сарай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40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ОО0 «Лира»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ru-RU" sz="17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5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87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7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Дрожжановский</a:t>
                      </a:r>
                      <a:r>
                        <a:rPr kumimoji="0" lang="ru-RU" sz="17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с.Старое </a:t>
                      </a:r>
                      <a:r>
                        <a:rPr kumimoji="0" lang="ru-RU" sz="17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Дуваново</a:t>
                      </a:r>
                      <a:endParaRPr kumimoji="0" lang="ru-RU" sz="17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20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ООО «Тепловик»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ru-RU" sz="17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5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16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8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dirty="0" err="1" smtClean="0"/>
                        <a:t>Буинский</a:t>
                      </a:r>
                      <a:r>
                        <a:rPr lang="ru-RU" sz="1700" dirty="0" smtClean="0"/>
                        <a:t>, </a:t>
                      </a:r>
                      <a:r>
                        <a:rPr lang="ru-RU" sz="1700" dirty="0" err="1" smtClean="0"/>
                        <a:t>г.Буинск</a:t>
                      </a:r>
                      <a:endParaRPr lang="ru-RU" sz="1700" dirty="0"/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80</a:t>
                      </a:r>
                      <a:endParaRPr lang="ru-RU" sz="1700" dirty="0"/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ООО «Созидатель»</a:t>
                      </a:r>
                      <a:endParaRPr lang="ru-RU" sz="1700" dirty="0"/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/>
                        <a:t>34</a:t>
                      </a:r>
                      <a:endParaRPr lang="ru-RU" sz="1700" b="1" dirty="0"/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5</a:t>
                      </a:r>
                      <a:endParaRPr lang="ru-RU" sz="1700" dirty="0"/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8727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Дрожжановский</a:t>
                      </a:r>
                      <a:r>
                        <a:rPr kumimoji="0" lang="ru-RU" sz="17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с.Старое </a:t>
                      </a:r>
                      <a:r>
                        <a:rPr kumimoji="0" lang="ru-RU" sz="17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Ильмово</a:t>
                      </a:r>
                      <a:endParaRPr kumimoji="0" lang="ru-RU" sz="17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20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ООО «Фламинго»</a:t>
                      </a: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ru-RU" sz="17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5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87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10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Рыбно-Слабодский</a:t>
                      </a:r>
                      <a:r>
                        <a:rPr kumimoji="0" lang="ru-RU" sz="17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7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с.Урахча</a:t>
                      </a:r>
                      <a:endParaRPr kumimoji="0" lang="ru-RU" sz="17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25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ООО «Р.Слободской </a:t>
                      </a:r>
                      <a:r>
                        <a:rPr lang="ru-RU" sz="17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Универсалстрой</a:t>
                      </a:r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»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/>
                        <a:t>60</a:t>
                      </a:r>
                      <a:endParaRPr lang="ru-RU" sz="1700" b="1" dirty="0"/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5</a:t>
                      </a:r>
                      <a:endParaRPr lang="ru-RU" sz="1700" dirty="0"/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86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11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Атнинский</a:t>
                      </a:r>
                      <a:r>
                        <a:rPr kumimoji="0" lang="ru-RU" sz="17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7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с.Каморгузя</a:t>
                      </a:r>
                      <a:endParaRPr kumimoji="0" lang="ru-RU" sz="17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20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ООО «</a:t>
                      </a:r>
                      <a:r>
                        <a:rPr lang="ru-RU" sz="17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Атнинский</a:t>
                      </a:r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МСО»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ru-RU" sz="17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5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6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12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Дрожжановский</a:t>
                      </a:r>
                      <a:r>
                        <a:rPr kumimoji="0" lang="ru-RU" sz="17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7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с.М.Цильна</a:t>
                      </a:r>
                      <a:endParaRPr kumimoji="0" lang="ru-RU" sz="17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ЗАО «</a:t>
                      </a:r>
                      <a:r>
                        <a:rPr lang="ru-RU" sz="1700" dirty="0" err="1" smtClean="0">
                          <a:solidFill>
                            <a:schemeClr val="tx1"/>
                          </a:solidFill>
                        </a:rPr>
                        <a:t>Стройсервис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»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ru-RU" sz="17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9363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13</a:t>
                      </a:r>
                      <a:endParaRPr lang="ru-RU" sz="17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г.Наб.Челны</a:t>
                      </a:r>
                      <a:r>
                        <a:rPr kumimoji="0" lang="ru-RU" sz="17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Новый город 41/02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250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ООО «Медик»</a:t>
                      </a: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ru-RU" sz="17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9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9363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14</a:t>
                      </a:r>
                      <a:endParaRPr lang="ru-RU" sz="17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г.Наб.Челны</a:t>
                      </a:r>
                      <a:r>
                        <a:rPr kumimoji="0" lang="ru-RU" sz="17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Новый город 52/02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250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ООО «Медик»</a:t>
                      </a: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ru-RU" sz="17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9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9363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15</a:t>
                      </a:r>
                      <a:endParaRPr lang="ru-RU" sz="17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Алькеевский</a:t>
                      </a:r>
                      <a:r>
                        <a:rPr kumimoji="0" lang="ru-RU" sz="17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с.Ст.Матаки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30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ООО «Строитель и К»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ru-RU" sz="17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9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Номер слайда 10"/>
          <p:cNvSpPr txBox="1">
            <a:spLocks/>
          </p:cNvSpPr>
          <p:nvPr/>
        </p:nvSpPr>
        <p:spPr>
          <a:xfrm>
            <a:off x="8749727" y="116632"/>
            <a:ext cx="358775" cy="3603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290B0AC-1095-4A1C-BD1C-6C83E51E764D}" type="slidenum">
              <a:rPr lang="ru-RU" sz="12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47</a:t>
            </a:fld>
            <a:endParaRPr lang="ru-RU" sz="1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975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1875" y="-27384"/>
            <a:ext cx="7993062" cy="647676"/>
          </a:xfrm>
          <a:prstGeom prst="rect">
            <a:avLst/>
          </a:prstGeom>
          <a:noFill/>
          <a:effectLst/>
        </p:spPr>
        <p:txBody>
          <a:bodyPr/>
          <a:lstStyle/>
          <a:p>
            <a:pPr algn="ctr">
              <a:defRPr/>
            </a:pPr>
            <a:r>
              <a:rPr lang="ru-RU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детских </a:t>
            </a:r>
            <a:r>
              <a:rPr lang="ru-RU" sz="2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садов 2014</a:t>
            </a:r>
          </a:p>
          <a:p>
            <a:pPr algn="ctr">
              <a:defRPr/>
            </a:pPr>
            <a:r>
              <a:rPr lang="ru-RU" sz="2000" b="1" spc="300" dirty="0" smtClean="0">
                <a:solidFill>
                  <a:srgbClr val="FF0000"/>
                </a:solidFill>
              </a:rPr>
              <a:t>Открытие доп. групп</a:t>
            </a:r>
            <a:endParaRPr lang="ru-RU" sz="2700" b="1" dirty="0"/>
          </a:p>
        </p:txBody>
      </p:sp>
      <p:pic>
        <p:nvPicPr>
          <p:cNvPr id="12294" name="Object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275" y="-27384"/>
            <a:ext cx="86360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48001848"/>
              </p:ext>
            </p:extLst>
          </p:nvPr>
        </p:nvGraphicFramePr>
        <p:xfrm>
          <a:off x="35496" y="764705"/>
          <a:ext cx="9108504" cy="5861685"/>
        </p:xfrm>
        <a:graphic>
          <a:graphicData uri="http://schemas.openxmlformats.org/drawingml/2006/table">
            <a:tbl>
              <a:tblPr/>
              <a:tblGrid>
                <a:gridCol w="316818"/>
                <a:gridCol w="3881016"/>
                <a:gridCol w="554431"/>
                <a:gridCol w="2376132"/>
                <a:gridCol w="871249"/>
                <a:gridCol w="1108858"/>
              </a:tblGrid>
              <a:tr h="33535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№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МО РТ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Кол-во мест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Подрядчик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Готовность (%)</a:t>
                      </a:r>
                    </a:p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52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 28.03.14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динамика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76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err="1" smtClean="0"/>
                        <a:t>Лениногорский</a:t>
                      </a:r>
                      <a:r>
                        <a:rPr lang="ru-RU" sz="1600" b="0" dirty="0" smtClean="0"/>
                        <a:t>, г.Лениногорск, №17</a:t>
                      </a:r>
                      <a:endParaRPr lang="ru-RU" sz="1600" b="0" dirty="0"/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20</a:t>
                      </a:r>
                      <a:endParaRPr lang="ru-RU" sz="1600" b="0" dirty="0"/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ООО «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Максат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»</a:t>
                      </a: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г.Казань,ул.Ак.Кирпичникова,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№206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20</a:t>
                      </a:r>
                      <a:endParaRPr lang="ru-RU" sz="1600" b="0" dirty="0"/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15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ЗАО Ремонтстройсервис</a:t>
                      </a:r>
                      <a:endParaRPr lang="ru-RU" sz="1600" b="0" i="0" u="none" strike="noStrike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г.Казань, </a:t>
                      </a:r>
                      <a:r>
                        <a:rPr lang="ru-RU" sz="1600" b="0" dirty="0" err="1" smtClean="0"/>
                        <a:t>ул.Ак.Сахарова</a:t>
                      </a:r>
                      <a:r>
                        <a:rPr lang="ru-RU" sz="1600" b="0" dirty="0" smtClean="0"/>
                        <a:t>,</a:t>
                      </a:r>
                      <a:r>
                        <a:rPr lang="ru-RU" sz="1600" b="0" baseline="0" dirty="0" smtClean="0"/>
                        <a:t> №261</a:t>
                      </a:r>
                      <a:endParaRPr lang="ru-RU" sz="1600" b="0" dirty="0"/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20</a:t>
                      </a:r>
                      <a:endParaRPr lang="ru-RU" sz="1600" b="0" dirty="0"/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г.Казань, ул.А.Глушко,</a:t>
                      </a:r>
                      <a:r>
                        <a:rPr lang="ru-RU" sz="1600" b="0" baseline="0" dirty="0" smtClean="0"/>
                        <a:t> №109</a:t>
                      </a:r>
                      <a:endParaRPr lang="ru-RU" sz="1600" b="0" dirty="0"/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20</a:t>
                      </a:r>
                      <a:endParaRPr lang="ru-RU" sz="1600" b="0" dirty="0"/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г.Казань,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</a:rPr>
                        <a:t>ул.Даурская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, №224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20</a:t>
                      </a:r>
                      <a:endParaRPr lang="ru-RU" sz="1600" b="0" dirty="0"/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40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6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г.Казань,ул.Сибирский</a:t>
                      </a: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Тракт,№213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88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62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7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г.Казань, ул.Авангардная, №35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96</a:t>
                      </a:r>
                      <a:endParaRPr lang="ru-RU" sz="1600" b="1" dirty="0"/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</a:t>
                      </a:r>
                      <a:endParaRPr lang="ru-RU" sz="1600" dirty="0"/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г.Казань, </a:t>
                      </a: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ул.А.Кутуя</a:t>
                      </a: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№293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23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г.Казань, </a:t>
                      </a: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ул.Адоратского</a:t>
                      </a: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№57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г.Казань, ул.Мусина, №384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100</a:t>
                      </a:r>
                      <a:endParaRPr lang="ru-RU" sz="1600" b="1" dirty="0"/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</a:t>
                      </a:r>
                      <a:endParaRPr lang="ru-RU" sz="1600" dirty="0"/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41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г.Казань, ул.Побежимова, №152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7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г.Казань, ул.Чуйкова, №86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21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г.Казань, ул.Тверская, №340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21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г.Казань, ул.Гладилова, №2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21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г.Казань, ул.Коллективная, №310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21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16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г.Казань, </a:t>
                      </a: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ул.Амирхана</a:t>
                      </a: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№370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21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17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г.Наб.Челны</a:t>
                      </a: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п.ЗЯБ 17а/16, №88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ООО «Медик»</a:t>
                      </a: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21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г.Наб.Челны</a:t>
                      </a: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32/14, №2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u="none" strike="noStrike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21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г.Наб.Челны</a:t>
                      </a: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45/17, №31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u="none" strike="noStrike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212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</a:t>
                      </a:r>
                      <a:endParaRPr lang="ru-RU" sz="16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г.Наб</a:t>
                      </a: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. Челны, 31/14, №56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u="none" strike="noStrike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1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Номер слайда 10"/>
          <p:cNvSpPr txBox="1">
            <a:spLocks/>
          </p:cNvSpPr>
          <p:nvPr/>
        </p:nvSpPr>
        <p:spPr>
          <a:xfrm>
            <a:off x="8749727" y="116632"/>
            <a:ext cx="358775" cy="3603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290B0AC-1095-4A1C-BD1C-6C83E51E764D}" type="slidenum">
              <a:rPr lang="ru-RU" sz="12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48</a:t>
            </a:fld>
            <a:endParaRPr lang="ru-RU" sz="1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1069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80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02111382"/>
              </p:ext>
            </p:extLst>
          </p:nvPr>
        </p:nvGraphicFramePr>
        <p:xfrm>
          <a:off x="107504" y="1556795"/>
          <a:ext cx="8856984" cy="4968550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6376292"/>
                <a:gridCol w="2480692"/>
              </a:tblGrid>
              <a:tr h="89161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Количество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ФАПов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6694" marR="6694" marT="66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6694" marR="6694" marT="66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9937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Смонтировано фундаментов</a:t>
                      </a:r>
                    </a:p>
                  </a:txBody>
                  <a:tcPr marL="6694" marR="6694" marT="66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6694" marR="6694" marT="66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1054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Изготовлено на заводе комплектов </a:t>
                      </a:r>
                    </a:p>
                  </a:txBody>
                  <a:tcPr marL="6694" marR="6694" marT="66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6694" marR="6694" marT="66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797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Ведется монтаж </a:t>
                      </a:r>
                    </a:p>
                  </a:txBody>
                  <a:tcPr marL="6694" marR="6694" marT="66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694" marR="6694" marT="66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797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Завершен монтаж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6694" marR="6694" marT="66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694" marR="6694" marT="66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079" name="Object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92" y="188640"/>
            <a:ext cx="86360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99592" y="44623"/>
            <a:ext cx="8085345" cy="1296145"/>
          </a:xfrm>
          <a:prstGeom prst="rect">
            <a:avLst/>
          </a:prstGeom>
          <a:noFill/>
          <a:effectLst/>
        </p:spPr>
        <p:txBody>
          <a:bodyPr/>
          <a:lstStyle/>
          <a:p>
            <a:pPr algn="ctr">
              <a:defRPr/>
            </a:pPr>
            <a:r>
              <a:rPr lang="ru-RU" sz="26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Строительство учреждений здравоохранения «первичной медико-санитарной помощи» на 2014 год</a:t>
            </a:r>
          </a:p>
          <a:p>
            <a:pPr algn="r">
              <a:defRPr/>
            </a:pPr>
            <a:endParaRPr lang="ru-RU" sz="2600" b="1" dirty="0"/>
          </a:p>
        </p:txBody>
      </p:sp>
      <p:sp>
        <p:nvSpPr>
          <p:cNvPr id="5" name="Номер слайда 10"/>
          <p:cNvSpPr txBox="1">
            <a:spLocks/>
          </p:cNvSpPr>
          <p:nvPr/>
        </p:nvSpPr>
        <p:spPr>
          <a:xfrm>
            <a:off x="8749727" y="116632"/>
            <a:ext cx="358775" cy="3603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290B0AC-1095-4A1C-BD1C-6C83E51E764D}" type="slidenum">
              <a:rPr lang="ru-RU" sz="12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49</a:t>
            </a:fld>
            <a:endParaRPr lang="ru-RU" sz="1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9008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08087198"/>
              </p:ext>
            </p:extLst>
          </p:nvPr>
        </p:nvGraphicFramePr>
        <p:xfrm>
          <a:off x="240060" y="1628800"/>
          <a:ext cx="8663880" cy="4608511"/>
        </p:xfrm>
        <a:graphic>
          <a:graphicData uri="http://schemas.openxmlformats.org/drawingml/2006/table">
            <a:tbl>
              <a:tblPr firstRow="1">
                <a:tableStyleId>{E8B1032C-EA38-4F05-BA0D-38AFFFC7BED3}</a:tableStyleId>
              </a:tblPr>
              <a:tblGrid>
                <a:gridCol w="5124028"/>
                <a:gridCol w="1872208"/>
                <a:gridCol w="1667644"/>
              </a:tblGrid>
              <a:tr h="8002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500" u="none" strike="noStrike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25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u="none" strike="noStrike" dirty="0" smtClean="0">
                          <a:solidFill>
                            <a:schemeClr val="tx1"/>
                          </a:solidFill>
                        </a:rPr>
                        <a:t>Количество,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u="none" strike="noStrike" dirty="0" smtClean="0">
                          <a:solidFill>
                            <a:schemeClr val="tx1"/>
                          </a:solidFill>
                        </a:rPr>
                        <a:t>ед.</a:t>
                      </a:r>
                      <a:endParaRPr lang="ru-RU" sz="2500" b="0" i="0" u="none" strike="noStrike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500" u="none" strike="noStrike" dirty="0" smtClean="0">
                          <a:solidFill>
                            <a:schemeClr val="tx1"/>
                          </a:solidFill>
                        </a:rPr>
                        <a:t>Сумма, </a:t>
                      </a:r>
                    </a:p>
                    <a:p>
                      <a:pPr algn="ctr" fontAlgn="ctr"/>
                      <a:r>
                        <a:rPr lang="ru-RU" sz="2500" u="none" strike="noStrike" dirty="0" smtClean="0">
                          <a:solidFill>
                            <a:schemeClr val="tx1"/>
                          </a:solidFill>
                        </a:rPr>
                        <a:t>тыс. руб.</a:t>
                      </a:r>
                      <a:endParaRPr lang="ru-RU" sz="25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06749">
                <a:tc>
                  <a:txBody>
                    <a:bodyPr/>
                    <a:lstStyle/>
                    <a:p>
                      <a:r>
                        <a:rPr lang="ru-RU" sz="2500" b="0" dirty="0" smtClean="0">
                          <a:latin typeface="+mn-lt"/>
                          <a:cs typeface="Arial" pitchFamily="34" charset="0"/>
                        </a:rPr>
                        <a:t>  Количество проверок </a:t>
                      </a:r>
                      <a:endParaRPr lang="ru-RU" sz="2500" b="0" dirty="0"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5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291</a:t>
                      </a:r>
                      <a:endParaRPr lang="ru-RU" sz="25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5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 -</a:t>
                      </a:r>
                      <a:endParaRPr lang="ru-RU" sz="25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65333">
                <a:tc>
                  <a:txBody>
                    <a:bodyPr/>
                    <a:lstStyle/>
                    <a:p>
                      <a:r>
                        <a:rPr lang="ru-RU" sz="2500" b="0" dirty="0" smtClean="0">
                          <a:latin typeface="+mn-lt"/>
                          <a:cs typeface="Arial" pitchFamily="34" charset="0"/>
                        </a:rPr>
                        <a:t>  Вынесено</a:t>
                      </a:r>
                      <a:r>
                        <a:rPr lang="ru-RU" sz="2500" b="0" baseline="0" dirty="0" smtClean="0">
                          <a:latin typeface="+mn-lt"/>
                          <a:cs typeface="Arial" pitchFamily="34" charset="0"/>
                        </a:rPr>
                        <a:t> постановлений об    </a:t>
                      </a:r>
                    </a:p>
                    <a:p>
                      <a:r>
                        <a:rPr lang="ru-RU" sz="2500" b="0" baseline="0" dirty="0" smtClean="0">
                          <a:latin typeface="+mn-lt"/>
                          <a:cs typeface="Arial" pitchFamily="34" charset="0"/>
                        </a:rPr>
                        <a:t>  административной ответственности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5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64</a:t>
                      </a:r>
                      <a:endParaRPr lang="ru-RU" sz="25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5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1 870,0</a:t>
                      </a:r>
                      <a:endParaRPr lang="ru-RU" sz="25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21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b="0" baseline="0" dirty="0" smtClean="0">
                          <a:latin typeface="+mn-lt"/>
                          <a:cs typeface="Arial" pitchFamily="34" charset="0"/>
                        </a:rPr>
                        <a:t>  Взыскано всего</a:t>
                      </a:r>
                      <a:endParaRPr lang="ru-RU" sz="2500" b="0" dirty="0"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5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12</a:t>
                      </a:r>
                      <a:endParaRPr lang="ru-RU" sz="25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defTabSz="1350963" fontAlgn="ctr"/>
                      <a:r>
                        <a:rPr lang="ru-RU" sz="25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400,0</a:t>
                      </a:r>
                      <a:endParaRPr lang="ru-RU" sz="25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0226">
                <a:tc>
                  <a:txBody>
                    <a:bodyPr/>
                    <a:lstStyle/>
                    <a:p>
                      <a:r>
                        <a:rPr lang="ru-RU" sz="2500" b="0" dirty="0" smtClean="0">
                          <a:latin typeface="+mn-lt"/>
                          <a:cs typeface="Arial" pitchFamily="34" charset="0"/>
                        </a:rPr>
                        <a:t>  Не истек срок оплаты</a:t>
                      </a:r>
                      <a:endParaRPr lang="ru-RU" sz="2500" b="0" dirty="0"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68910" algn="r">
                        <a:spcAft>
                          <a:spcPts val="0"/>
                        </a:spcAft>
                        <a:tabLst>
                          <a:tab pos="1878965" algn="l"/>
                        </a:tabLst>
                      </a:pPr>
                      <a:r>
                        <a:rPr kumimoji="0" lang="ru-RU" sz="25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30</a:t>
                      </a:r>
                    </a:p>
                  </a:txBody>
                  <a:tcPr marL="10795" marR="180000" marT="107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763" indent="0" algn="r">
                        <a:spcAft>
                          <a:spcPts val="0"/>
                        </a:spcAft>
                        <a:tabLst>
                          <a:tab pos="1878965" algn="l"/>
                        </a:tabLst>
                      </a:pPr>
                      <a:r>
                        <a:rPr kumimoji="0" lang="ru-RU" sz="2500" b="0" i="0" u="none" strike="noStrike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1 470,0</a:t>
                      </a:r>
                      <a:endParaRPr kumimoji="0" lang="ru-RU" sz="2500" b="0" i="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03576">
                <a:tc>
                  <a:txBody>
                    <a:bodyPr/>
                    <a:lstStyle/>
                    <a:p>
                      <a:r>
                        <a:rPr lang="ru-RU" sz="2500" b="0" dirty="0" smtClean="0">
                          <a:latin typeface="+mn-lt"/>
                          <a:cs typeface="Arial" pitchFamily="34" charset="0"/>
                        </a:rPr>
                        <a:t>  Направлено </a:t>
                      </a:r>
                    </a:p>
                    <a:p>
                      <a:r>
                        <a:rPr lang="ru-RU" sz="2500" b="0" dirty="0" smtClean="0">
                          <a:latin typeface="+mn-lt"/>
                          <a:cs typeface="Arial" pitchFamily="34" charset="0"/>
                        </a:rPr>
                        <a:t>  в службу судебных приставов</a:t>
                      </a:r>
                      <a:endParaRPr lang="ru-RU" sz="2500" b="0" dirty="0"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68910" algn="r">
                        <a:spcAft>
                          <a:spcPts val="0"/>
                        </a:spcAft>
                        <a:tabLst>
                          <a:tab pos="1878965" algn="l"/>
                        </a:tabLst>
                      </a:pPr>
                      <a:r>
                        <a:rPr kumimoji="0" lang="ru-RU" sz="25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-</a:t>
                      </a:r>
                    </a:p>
                  </a:txBody>
                  <a:tcPr marL="10795" marR="180000" marT="107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763" indent="0" algn="r">
                        <a:spcAft>
                          <a:spcPts val="0"/>
                        </a:spcAft>
                        <a:tabLst>
                          <a:tab pos="1878965" algn="l"/>
                        </a:tabLst>
                      </a:pPr>
                      <a:r>
                        <a:rPr kumimoji="0" lang="ru-RU" sz="25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0226">
                <a:tc>
                  <a:txBody>
                    <a:bodyPr/>
                    <a:lstStyle/>
                    <a:p>
                      <a:r>
                        <a:rPr lang="ru-RU" sz="2500" b="0" dirty="0" smtClean="0">
                          <a:latin typeface="+mn-lt"/>
                          <a:cs typeface="Arial" pitchFamily="34" charset="0"/>
                        </a:rPr>
                        <a:t>  Обжалуются в суде</a:t>
                      </a:r>
                      <a:endParaRPr lang="ru-RU" sz="2500" b="0" dirty="0"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68910" algn="r">
                        <a:spcAft>
                          <a:spcPts val="0"/>
                        </a:spcAft>
                        <a:tabLst>
                          <a:tab pos="1878965" algn="l"/>
                        </a:tabLst>
                      </a:pPr>
                      <a:r>
                        <a:rPr kumimoji="0" lang="ru-RU" sz="25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-</a:t>
                      </a:r>
                    </a:p>
                  </a:txBody>
                  <a:tcPr marL="10795" marR="180000" marT="107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763" indent="0" algn="r">
                        <a:spcAft>
                          <a:spcPts val="0"/>
                        </a:spcAft>
                        <a:tabLst>
                          <a:tab pos="1878965" algn="l"/>
                        </a:tabLst>
                      </a:pPr>
                      <a:r>
                        <a:rPr kumimoji="0" lang="ru-RU" sz="25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46100" y="134019"/>
          <a:ext cx="1041524" cy="977429"/>
        </p:xfrm>
        <a:graphic>
          <a:graphicData uri="http://schemas.openxmlformats.org/presentationml/2006/ole">
            <p:oleObj spid="_x0000_s194620" name="CorelDRAW" r:id="rId4" imgW="6943344" imgH="6943344" progId="">
              <p:embed/>
            </p:oleObj>
          </a:graphicData>
        </a:graphic>
      </p:graphicFrame>
      <p:sp>
        <p:nvSpPr>
          <p:cNvPr id="5" name="Text Box 233"/>
          <p:cNvSpPr txBox="1">
            <a:spLocks noChangeArrowheads="1"/>
          </p:cNvSpPr>
          <p:nvPr/>
        </p:nvSpPr>
        <p:spPr bwMode="auto">
          <a:xfrm>
            <a:off x="1328727" y="188640"/>
            <a:ext cx="76328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Контроль за соблюдением норм охраны труда и техники безопасности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08304" y="126876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+mn-lt"/>
              </a:rPr>
              <a:t>с 01.01.2014</a:t>
            </a:r>
          </a:p>
        </p:txBody>
      </p:sp>
      <p:sp>
        <p:nvSpPr>
          <p:cNvPr id="6" name="Номер слайда 10"/>
          <p:cNvSpPr txBox="1">
            <a:spLocks/>
          </p:cNvSpPr>
          <p:nvPr/>
        </p:nvSpPr>
        <p:spPr>
          <a:xfrm>
            <a:off x="8749729" y="665693"/>
            <a:ext cx="358775" cy="3603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290B0AC-1095-4A1C-BD1C-6C83E51E764D}" type="slidenum">
              <a:rPr lang="ru-RU" sz="12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ru-RU" sz="1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91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Object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000" y="188640"/>
            <a:ext cx="86360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99592" y="44623"/>
            <a:ext cx="8085345" cy="1296145"/>
          </a:xfrm>
          <a:prstGeom prst="rect">
            <a:avLst/>
          </a:prstGeom>
          <a:noFill/>
          <a:effectLst/>
        </p:spPr>
        <p:txBody>
          <a:bodyPr/>
          <a:lstStyle/>
          <a:p>
            <a:pPr algn="ctr">
              <a:defRPr/>
            </a:pPr>
            <a:r>
              <a:rPr lang="ru-RU" sz="26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Капитальный ремонт учреждений здравоохранения «первичной медико-санитарной помощи» на 2014 год</a:t>
            </a:r>
          </a:p>
          <a:p>
            <a:pPr algn="r">
              <a:defRPr/>
            </a:pPr>
            <a:endParaRPr lang="ru-RU" sz="2600" b="1" dirty="0"/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75903918"/>
              </p:ext>
            </p:extLst>
          </p:nvPr>
        </p:nvGraphicFramePr>
        <p:xfrm>
          <a:off x="107506" y="1412776"/>
          <a:ext cx="8928990" cy="5328592"/>
        </p:xfrm>
        <a:graphic>
          <a:graphicData uri="http://schemas.openxmlformats.org/drawingml/2006/table">
            <a:tbl>
              <a:tblPr/>
              <a:tblGrid>
                <a:gridCol w="3600866"/>
                <a:gridCol w="1332031"/>
                <a:gridCol w="1332031"/>
                <a:gridCol w="1332031"/>
                <a:gridCol w="1332031"/>
              </a:tblGrid>
              <a:tr h="99598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latin typeface="Arial Cyr"/>
                          <a:ea typeface="+mn-ea"/>
                          <a:cs typeface="+mn-cs"/>
                        </a:rPr>
                        <a:t>Н</a:t>
                      </a:r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latin typeface="Arial Cyr"/>
                          <a:ea typeface="+mn-ea"/>
                          <a:cs typeface="+mn-cs"/>
                        </a:rPr>
                        <a:t>аименование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latin typeface="Arial Cyr"/>
                        <a:ea typeface="+mn-ea"/>
                        <a:cs typeface="+mn-cs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latin typeface="Arial Cyr"/>
                          <a:ea typeface="+mn-ea"/>
                          <a:cs typeface="+mn-cs"/>
                        </a:rPr>
                        <a:t>Количество </a:t>
                      </a:r>
                    </a:p>
                    <a:p>
                      <a:pPr algn="ctr" eaLnBrk="0" font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latin typeface="Arial Cyr"/>
                          <a:ea typeface="+mn-ea"/>
                          <a:cs typeface="+mn-cs"/>
                        </a:rPr>
                        <a:t>объектов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latin typeface="Arial Cyr"/>
                        <a:ea typeface="+mn-ea"/>
                        <a:cs typeface="+mn-cs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latin typeface="Arial Cyr"/>
                          <a:ea typeface="+mn-ea"/>
                          <a:cs typeface="+mn-cs"/>
                        </a:rPr>
                        <a:t>Ведутся работы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latin typeface="Arial Cyr"/>
                        <a:ea typeface="+mn-ea"/>
                        <a:cs typeface="+mn-cs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latin typeface="Arial Cyr"/>
                          <a:ea typeface="+mn-ea"/>
                          <a:cs typeface="+mn-cs"/>
                        </a:rPr>
                        <a:t>Завершены работы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latin typeface="Arial Cyr"/>
                        <a:ea typeface="+mn-ea"/>
                        <a:cs typeface="+mn-cs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latin typeface="Arial Cyr"/>
                          <a:ea typeface="+mn-ea"/>
                          <a:cs typeface="+mn-cs"/>
                        </a:rPr>
                        <a:t>Факт освоения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latin typeface="Arial Cyr"/>
                          <a:ea typeface="+mn-ea"/>
                          <a:cs typeface="+mn-cs"/>
                        </a:rPr>
                        <a:t>СМР (%)</a:t>
                      </a: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174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kern="1200" dirty="0" smtClean="0">
                          <a:solidFill>
                            <a:srgbClr val="000000"/>
                          </a:solidFill>
                          <a:latin typeface="Arial Cyr"/>
                          <a:ea typeface="+mn-ea"/>
                          <a:cs typeface="+mn-cs"/>
                        </a:rPr>
                        <a:t>Кап.</a:t>
                      </a:r>
                      <a:r>
                        <a:rPr lang="ru-RU" sz="2000" b="0" i="0" u="none" strike="noStrike" kern="1200" baseline="0" dirty="0" smtClean="0">
                          <a:solidFill>
                            <a:srgbClr val="000000"/>
                          </a:solidFill>
                          <a:latin typeface="Arial Cyr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i="0" u="none" strike="noStrike" kern="1200" dirty="0" smtClean="0">
                          <a:solidFill>
                            <a:srgbClr val="000000"/>
                          </a:solidFill>
                          <a:latin typeface="Arial Cyr"/>
                          <a:ea typeface="+mn-ea"/>
                          <a:cs typeface="+mn-cs"/>
                        </a:rPr>
                        <a:t>ремонт участковых больниц </a:t>
                      </a:r>
                      <a:endParaRPr lang="ru-RU" sz="2000" b="0" i="0" u="none" strike="noStrike" kern="1200" dirty="0">
                        <a:solidFill>
                          <a:srgbClr val="000000"/>
                        </a:solidFill>
                        <a:latin typeface="Arial Cyr"/>
                        <a:ea typeface="+mn-ea"/>
                        <a:cs typeface="+mn-cs"/>
                      </a:endParaRPr>
                    </a:p>
                  </a:txBody>
                  <a:tcPr marL="6693" marR="6693" marT="669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kern="1200" dirty="0" smtClean="0">
                          <a:solidFill>
                            <a:schemeClr val="tx1"/>
                          </a:solidFill>
                          <a:latin typeface="Arial Cyr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693" marR="216000" marT="669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kern="1200" dirty="0" smtClean="0">
                          <a:solidFill>
                            <a:schemeClr val="tx1"/>
                          </a:solidFill>
                          <a:latin typeface="Arial Cyr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693" marR="216000" marT="669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kern="1200" dirty="0" smtClean="0">
                          <a:solidFill>
                            <a:schemeClr val="tx1"/>
                          </a:solidFill>
                          <a:latin typeface="Arial Cyr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693" marR="216000" marT="669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kern="1200" dirty="0" smtClean="0">
                          <a:solidFill>
                            <a:schemeClr val="tx1"/>
                          </a:solidFill>
                          <a:latin typeface="Arial Cyr"/>
                          <a:ea typeface="+mn-ea"/>
                          <a:cs typeface="+mn-cs"/>
                        </a:rPr>
                        <a:t>30,3</a:t>
                      </a:r>
                    </a:p>
                  </a:txBody>
                  <a:tcPr marL="6693" marR="216000" marT="669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62757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dirty="0" smtClean="0">
                          <a:solidFill>
                            <a:srgbClr val="000000"/>
                          </a:solidFill>
                          <a:latin typeface="Arial Cyr"/>
                          <a:ea typeface="+mn-ea"/>
                          <a:cs typeface="+mn-cs"/>
                        </a:rPr>
                        <a:t>Кап. ремонт врачебных амбулаторий</a:t>
                      </a:r>
                    </a:p>
                  </a:txBody>
                  <a:tcPr marL="6693" marR="6693" marT="669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kern="1200" dirty="0" smtClean="0">
                          <a:solidFill>
                            <a:schemeClr val="tx1"/>
                          </a:solidFill>
                          <a:latin typeface="Arial Cyr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693" marR="216000" marT="669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kern="1200" dirty="0" smtClean="0">
                          <a:solidFill>
                            <a:schemeClr val="tx1"/>
                          </a:solidFill>
                          <a:latin typeface="Arial Cyr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693" marR="216000" marT="669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kern="1200" dirty="0" smtClean="0">
                          <a:solidFill>
                            <a:schemeClr val="tx1"/>
                          </a:solidFill>
                          <a:latin typeface="Arial Cyr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693" marR="216000" marT="669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kern="1200" dirty="0" smtClean="0">
                          <a:solidFill>
                            <a:schemeClr val="tx1"/>
                          </a:solidFill>
                          <a:latin typeface="Arial Cyr"/>
                          <a:ea typeface="+mn-ea"/>
                          <a:cs typeface="+mn-cs"/>
                        </a:rPr>
                        <a:t>42,5</a:t>
                      </a:r>
                    </a:p>
                  </a:txBody>
                  <a:tcPr marL="6693" marR="216000" marT="669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1748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dirty="0" smtClean="0">
                          <a:solidFill>
                            <a:srgbClr val="000000"/>
                          </a:solidFill>
                          <a:latin typeface="Arial Cyr"/>
                          <a:ea typeface="+mn-ea"/>
                          <a:cs typeface="+mn-cs"/>
                        </a:rPr>
                        <a:t>Капитальный и текущий ремонт существующих ФАП</a:t>
                      </a:r>
                    </a:p>
                  </a:txBody>
                  <a:tcPr marL="6693" marR="6693" marT="669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kern="1200" dirty="0" smtClean="0">
                          <a:solidFill>
                            <a:schemeClr val="tx1"/>
                          </a:solidFill>
                          <a:latin typeface="Arial Cyr"/>
                          <a:ea typeface="+mn-ea"/>
                          <a:cs typeface="+mn-cs"/>
                        </a:rPr>
                        <a:t>252</a:t>
                      </a:r>
                    </a:p>
                  </a:txBody>
                  <a:tcPr marL="6693" marR="216000" marT="669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kern="1200" dirty="0" smtClean="0">
                          <a:solidFill>
                            <a:schemeClr val="tx1"/>
                          </a:solidFill>
                          <a:latin typeface="Arial Cyr"/>
                          <a:ea typeface="+mn-ea"/>
                          <a:cs typeface="+mn-cs"/>
                        </a:rPr>
                        <a:t>130</a:t>
                      </a:r>
                    </a:p>
                  </a:txBody>
                  <a:tcPr marL="6693" marR="216000" marT="669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kern="1200" dirty="0" smtClean="0">
                          <a:solidFill>
                            <a:schemeClr val="tx1"/>
                          </a:solidFill>
                          <a:latin typeface="Arial Cyr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6693" marR="216000" marT="669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kern="1200" dirty="0" smtClean="0">
                          <a:solidFill>
                            <a:schemeClr val="tx1"/>
                          </a:solidFill>
                          <a:latin typeface="Arial Cyr"/>
                          <a:ea typeface="+mn-ea"/>
                          <a:cs typeface="+mn-cs"/>
                        </a:rPr>
                        <a:t>61,2</a:t>
                      </a:r>
                    </a:p>
                  </a:txBody>
                  <a:tcPr marL="6693" marR="216000" marT="669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1748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dirty="0" smtClean="0">
                          <a:solidFill>
                            <a:srgbClr val="000000"/>
                          </a:solidFill>
                          <a:latin typeface="Arial Cyr"/>
                          <a:ea typeface="+mn-ea"/>
                          <a:cs typeface="+mn-cs"/>
                        </a:rPr>
                        <a:t>Кап. ремонт ФАП размещенных</a:t>
                      </a:r>
                      <a:r>
                        <a:rPr lang="ru-RU" sz="2000" b="0" i="0" u="none" strike="noStrike" kern="1200" baseline="0" dirty="0" smtClean="0">
                          <a:solidFill>
                            <a:srgbClr val="000000"/>
                          </a:solidFill>
                          <a:latin typeface="Arial Cyr"/>
                          <a:ea typeface="+mn-ea"/>
                          <a:cs typeface="+mn-cs"/>
                        </a:rPr>
                        <a:t> в школах</a:t>
                      </a:r>
                      <a:endParaRPr lang="ru-RU" sz="2000" b="0" i="0" u="none" strike="noStrike" kern="1200" dirty="0" smtClean="0">
                        <a:solidFill>
                          <a:srgbClr val="000000"/>
                        </a:solidFill>
                        <a:latin typeface="Arial Cyr"/>
                        <a:ea typeface="+mn-ea"/>
                        <a:cs typeface="+mn-cs"/>
                      </a:endParaRPr>
                    </a:p>
                  </a:txBody>
                  <a:tcPr marL="6693" marR="6693" marT="669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kern="1200" dirty="0" smtClean="0">
                          <a:solidFill>
                            <a:schemeClr val="tx1"/>
                          </a:solidFill>
                          <a:latin typeface="Arial Cyr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693" marR="216000" marT="669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kern="1200" dirty="0" smtClean="0">
                          <a:solidFill>
                            <a:schemeClr val="tx1"/>
                          </a:solidFill>
                          <a:latin typeface="Arial Cyr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693" marR="216000" marT="669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kern="1200" dirty="0" smtClean="0">
                          <a:solidFill>
                            <a:schemeClr val="tx1"/>
                          </a:solidFill>
                          <a:latin typeface="Arial Cyr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693" marR="216000" marT="669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kern="1200" dirty="0" smtClean="0">
                          <a:solidFill>
                            <a:schemeClr val="tx1"/>
                          </a:solidFill>
                          <a:latin typeface="Arial Cyr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6693" marR="216000" marT="669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1738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dirty="0" smtClean="0">
                          <a:solidFill>
                            <a:srgbClr val="000000"/>
                          </a:solidFill>
                          <a:latin typeface="Arial Cyr"/>
                          <a:ea typeface="+mn-ea"/>
                          <a:cs typeface="+mn-cs"/>
                        </a:rPr>
                        <a:t>Кап. ремонт поликлиник</a:t>
                      </a:r>
                    </a:p>
                  </a:txBody>
                  <a:tcPr marL="6693" marR="6693" marT="669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kern="1200" dirty="0" smtClean="0">
                          <a:solidFill>
                            <a:schemeClr val="tx1"/>
                          </a:solidFill>
                          <a:latin typeface="Arial Cyr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693" marR="216000" marT="669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kern="1200" dirty="0" smtClean="0">
                          <a:solidFill>
                            <a:schemeClr val="tx1"/>
                          </a:solidFill>
                          <a:latin typeface="Arial Cyr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693" marR="216000" marT="669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kern="1200" dirty="0" smtClean="0">
                          <a:solidFill>
                            <a:schemeClr val="tx1"/>
                          </a:solidFill>
                          <a:latin typeface="Arial Cyr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693" marR="216000" marT="669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kern="1200" dirty="0" smtClean="0">
                          <a:solidFill>
                            <a:schemeClr val="tx1"/>
                          </a:solidFill>
                          <a:latin typeface="Arial Cyr"/>
                          <a:ea typeface="+mn-ea"/>
                          <a:cs typeface="+mn-cs"/>
                        </a:rPr>
                        <a:t>32,2</a:t>
                      </a:r>
                    </a:p>
                  </a:txBody>
                  <a:tcPr marL="6693" marR="216000" marT="669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Номер слайда 10"/>
          <p:cNvSpPr txBox="1">
            <a:spLocks/>
          </p:cNvSpPr>
          <p:nvPr/>
        </p:nvSpPr>
        <p:spPr>
          <a:xfrm>
            <a:off x="8749727" y="116632"/>
            <a:ext cx="358775" cy="3603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290B0AC-1095-4A1C-BD1C-6C83E51E764D}" type="slidenum">
              <a:rPr lang="ru-RU" sz="12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50</a:t>
            </a:fld>
            <a:endParaRPr lang="ru-RU" sz="1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7564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36052" y="139898"/>
            <a:ext cx="7993062" cy="624806"/>
          </a:xfrm>
          <a:prstGeom prst="rect">
            <a:avLst/>
          </a:prstGeom>
          <a:noFill/>
          <a:effectLst/>
        </p:spPr>
        <p:txBody>
          <a:bodyPr/>
          <a:lstStyle/>
          <a:p>
            <a:pPr algn="ctr">
              <a:defRPr/>
            </a:pPr>
            <a:r>
              <a:rPr lang="ru-RU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«Сельские клубы» </a:t>
            </a:r>
            <a:r>
              <a:rPr lang="ru-RU" sz="2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года</a:t>
            </a:r>
            <a:endParaRPr lang="ru-RU" sz="28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2000" spc="3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defRPr/>
            </a:pPr>
            <a:endParaRPr lang="ru-RU" sz="2700" b="1" dirty="0"/>
          </a:p>
        </p:txBody>
      </p:sp>
      <p:pic>
        <p:nvPicPr>
          <p:cNvPr id="12294" name="Object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92" y="19149"/>
            <a:ext cx="86360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10"/>
          <p:cNvSpPr txBox="1">
            <a:spLocks/>
          </p:cNvSpPr>
          <p:nvPr/>
        </p:nvSpPr>
        <p:spPr>
          <a:xfrm>
            <a:off x="8749727" y="116632"/>
            <a:ext cx="358775" cy="3603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290B0AC-1095-4A1C-BD1C-6C83E51E764D}" type="slidenum">
              <a:rPr lang="ru-RU" sz="12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51</a:t>
            </a:fld>
            <a:endParaRPr lang="ru-RU" sz="1200" dirty="0">
              <a:latin typeface="+mn-lt"/>
              <a:cs typeface="+mn-cs"/>
            </a:endParaRPr>
          </a:p>
        </p:txBody>
      </p:sp>
      <p:graphicFrame>
        <p:nvGraphicFramePr>
          <p:cNvPr id="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62190501"/>
              </p:ext>
            </p:extLst>
          </p:nvPr>
        </p:nvGraphicFramePr>
        <p:xfrm>
          <a:off x="35496" y="907861"/>
          <a:ext cx="9036497" cy="5622577"/>
        </p:xfrm>
        <a:graphic>
          <a:graphicData uri="http://schemas.openxmlformats.org/drawingml/2006/table">
            <a:tbl>
              <a:tblPr/>
              <a:tblGrid>
                <a:gridCol w="571510"/>
                <a:gridCol w="3286182"/>
                <a:gridCol w="2623028"/>
                <a:gridCol w="1224136"/>
                <a:gridCol w="1331641"/>
              </a:tblGrid>
              <a:tr h="34953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Times New Roman" pitchFamily="18" charset="0"/>
                        </a:rPr>
                        <a:t>№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Times New Roman" pitchFamily="18" charset="0"/>
                        </a:rPr>
                        <a:t>МО РТ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Подрядчик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Готовность СМР (%)</a:t>
                      </a:r>
                    </a:p>
                  </a:txBody>
                  <a:tcPr marL="0" marR="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566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 28.03.14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Динамика (%)</a:t>
                      </a:r>
                    </a:p>
                  </a:txBody>
                  <a:tcPr marL="0" marR="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344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Азнакаевский</a:t>
                      </a: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д.Мяндей</a:t>
                      </a:r>
                      <a:endParaRPr kumimoji="0" lang="ru-RU" sz="16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ООО «РСО»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9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9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</a:tr>
              <a:tr h="20344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Муслюмовский</a:t>
                      </a: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с.Мари-Буляр</a:t>
                      </a:r>
                      <a:endParaRPr kumimoji="0" lang="ru-RU" sz="16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ООО «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Муслюмовская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МСО»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9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9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</a:tr>
              <a:tr h="20344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Тетюшский</a:t>
                      </a: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с.Большое Шемякино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ООО «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Стройград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9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9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</a:tr>
              <a:tr h="20344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Зеленодольский</a:t>
                      </a: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с.Большие Яки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ООО «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Ремстройсервис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9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9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</a:tr>
              <a:tr h="20344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Спасский,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</a:rPr>
                        <a:t>с.Иж-Борискино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ООО «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Стройдорсервис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</a:tr>
              <a:tr h="20344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Чистопольский</a:t>
                      </a: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с.Кутлушкино</a:t>
                      </a:r>
                      <a:endParaRPr kumimoji="0" lang="ru-RU" sz="16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ООО «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Римарк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9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9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</a:tr>
              <a:tr h="20344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г.Казань, пос. Красная Горка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ТПП Радуга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9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9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</a:tr>
              <a:tr h="20344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</a:t>
                      </a:r>
                      <a:endParaRPr lang="ru-RU" sz="1400" dirty="0"/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Сармановский</a:t>
                      </a: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д.Сулы-Саклово</a:t>
                      </a:r>
                      <a:endParaRPr kumimoji="0" lang="ru-RU" sz="16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ООО «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Камстройфон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9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9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</a:tr>
              <a:tr h="24735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</a:t>
                      </a:r>
                      <a:endParaRPr lang="ru-RU" sz="1400" dirty="0"/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Атнинский</a:t>
                      </a: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с.Кубян</a:t>
                      </a:r>
                      <a:endParaRPr kumimoji="0" lang="ru-RU" sz="16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ООО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Атнинское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МСО"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9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9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</a:tr>
              <a:tr h="20344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Черемшанский</a:t>
                      </a: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с.Казанка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ООО «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Строймастер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9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9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</a:tr>
              <a:tr h="28462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</a:t>
                      </a:r>
                      <a:endParaRPr lang="ru-RU" sz="1400" dirty="0"/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Рыбно-Слободский</a:t>
                      </a: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с.Верхний </a:t>
                      </a: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Тимерлек</a:t>
                      </a:r>
                      <a:endParaRPr kumimoji="0" lang="ru-RU" sz="16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ООО «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Рыбно-Слободский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Универсалстрой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</a:tr>
              <a:tr h="20344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</a:t>
                      </a:r>
                      <a:endParaRPr lang="ru-RU" sz="1400" dirty="0"/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Елабужский</a:t>
                      </a: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с.Яковлево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Стройинвест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9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9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</a:tr>
              <a:tr h="20640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</a:t>
                      </a:r>
                      <a:endParaRPr lang="ru-RU" sz="1400" dirty="0"/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Бавлинский</a:t>
                      </a: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с.Николашкино</a:t>
                      </a:r>
                      <a:endParaRPr kumimoji="0" lang="ru-RU" sz="16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ООО "</a:t>
                      </a: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Юлдыз</a:t>
                      </a: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"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</a:tr>
              <a:tr h="20640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</a:rPr>
                        <a:t>Тюлячинский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, д.Нижние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</a:rPr>
                        <a:t>Савруши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ООО «Строй»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8580" marR="68580" marT="0" marB="0" anchor="ctr"/>
                </a:tc>
              </a:tr>
              <a:tr h="20344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г.Набережные Челны, «</a:t>
                      </a: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Замелекесье</a:t>
                      </a: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ОАО "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Камгэсэнергострой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9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9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8580" marR="68580" marT="0" marB="0" anchor="ctr"/>
                </a:tc>
              </a:tr>
              <a:tr h="20344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Дрожжановский</a:t>
                      </a: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с. Новое </a:t>
                      </a: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Ильмово</a:t>
                      </a:r>
                      <a:endParaRPr kumimoji="0" lang="ru-RU" sz="16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ООО "</a:t>
                      </a: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Энки</a:t>
                      </a: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Групп"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9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9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87640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36052" y="139898"/>
            <a:ext cx="7993062" cy="624806"/>
          </a:xfrm>
          <a:prstGeom prst="rect">
            <a:avLst/>
          </a:prstGeom>
          <a:noFill/>
          <a:effectLst/>
        </p:spPr>
        <p:txBody>
          <a:bodyPr/>
          <a:lstStyle/>
          <a:p>
            <a:pPr algn="ctr">
              <a:defRPr/>
            </a:pPr>
            <a:r>
              <a:rPr lang="ru-RU" sz="2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</a:t>
            </a:r>
            <a:r>
              <a:rPr lang="ru-RU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«Сельские клубы» </a:t>
            </a:r>
            <a:r>
              <a:rPr lang="ru-RU" sz="2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года</a:t>
            </a:r>
            <a:endParaRPr lang="ru-RU" sz="28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2000" spc="3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defRPr/>
            </a:pPr>
            <a:endParaRPr lang="ru-RU" sz="2700" b="1" dirty="0"/>
          </a:p>
        </p:txBody>
      </p:sp>
      <p:pic>
        <p:nvPicPr>
          <p:cNvPr id="12294" name="Object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92" y="19149"/>
            <a:ext cx="86360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10"/>
          <p:cNvSpPr txBox="1">
            <a:spLocks/>
          </p:cNvSpPr>
          <p:nvPr/>
        </p:nvSpPr>
        <p:spPr>
          <a:xfrm>
            <a:off x="8749727" y="116632"/>
            <a:ext cx="358775" cy="3603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290B0AC-1095-4A1C-BD1C-6C83E51E764D}" type="slidenum">
              <a:rPr lang="ru-RU" sz="12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52</a:t>
            </a:fld>
            <a:endParaRPr lang="ru-RU" sz="1200" dirty="0">
              <a:latin typeface="+mn-lt"/>
              <a:cs typeface="+mn-cs"/>
            </a:endParaRPr>
          </a:p>
        </p:txBody>
      </p:sp>
      <p:graphicFrame>
        <p:nvGraphicFramePr>
          <p:cNvPr id="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35885488"/>
              </p:ext>
            </p:extLst>
          </p:nvPr>
        </p:nvGraphicFramePr>
        <p:xfrm>
          <a:off x="72008" y="908720"/>
          <a:ext cx="8964488" cy="5698683"/>
        </p:xfrm>
        <a:graphic>
          <a:graphicData uri="http://schemas.openxmlformats.org/drawingml/2006/table">
            <a:tbl>
              <a:tblPr/>
              <a:tblGrid>
                <a:gridCol w="580212"/>
                <a:gridCol w="3139073"/>
                <a:gridCol w="2724923"/>
                <a:gridCol w="1152128"/>
                <a:gridCol w="1368152"/>
              </a:tblGrid>
              <a:tr h="48535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Times New Roman" pitchFamily="18" charset="0"/>
                        </a:rPr>
                        <a:t>№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Times New Roman" pitchFamily="18" charset="0"/>
                        </a:rPr>
                        <a:t>МО РТ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Подрядчик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Готовность (%)</a:t>
                      </a:r>
                    </a:p>
                  </a:txBody>
                  <a:tcPr marL="0" marR="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321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 28.03.14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Динамика (%)</a:t>
                      </a:r>
                    </a:p>
                  </a:txBody>
                  <a:tcPr marL="0" marR="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2946">
                <a:tc>
                  <a:txBody>
                    <a:bodyPr/>
                    <a:lstStyle/>
                    <a:p>
                      <a:pPr algn="ctr"/>
                      <a:r>
                        <a:rPr lang="ru-RU" sz="1750" baseline="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ru-RU" sz="175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Лениногорский</a:t>
                      </a: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с.Шугурово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ООО "ЛИС"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</a:tr>
              <a:tr h="261339">
                <a:tc>
                  <a:txBody>
                    <a:bodyPr/>
                    <a:lstStyle/>
                    <a:p>
                      <a:pPr algn="ctr"/>
                      <a:r>
                        <a:rPr lang="ru-RU" sz="1750" baseline="0" dirty="0" smtClean="0"/>
                        <a:t>18</a:t>
                      </a:r>
                      <a:endParaRPr lang="ru-RU" sz="1750" baseline="0" dirty="0"/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Сабинский</a:t>
                      </a: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с.Верхний </a:t>
                      </a: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Симет</a:t>
                      </a:r>
                      <a:endParaRPr kumimoji="0" lang="ru-RU" sz="16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ООО «</a:t>
                      </a: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Ак</a:t>
                      </a: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Таш</a:t>
                      </a: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</a:tr>
              <a:tr h="263758">
                <a:tc>
                  <a:txBody>
                    <a:bodyPr/>
                    <a:lstStyle/>
                    <a:p>
                      <a:pPr algn="ctr"/>
                      <a:r>
                        <a:rPr lang="ru-RU" sz="1750" baseline="0" dirty="0" smtClean="0"/>
                        <a:t>19</a:t>
                      </a:r>
                      <a:endParaRPr lang="ru-RU" sz="1750" baseline="0" dirty="0"/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Черемшанский</a:t>
                      </a: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д.Старое Сережкино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ООО "Строитель"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</a:tr>
              <a:tr h="263758">
                <a:tc>
                  <a:txBody>
                    <a:bodyPr/>
                    <a:lstStyle/>
                    <a:p>
                      <a:pPr algn="ctr"/>
                      <a:r>
                        <a:rPr lang="ru-RU" sz="1750" baseline="0" dirty="0" smtClean="0"/>
                        <a:t>20</a:t>
                      </a:r>
                      <a:endParaRPr lang="ru-RU" sz="1750" baseline="0" dirty="0"/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Алексеевский, </a:t>
                      </a: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с.Сахаровка</a:t>
                      </a:r>
                      <a:endParaRPr kumimoji="0" lang="ru-RU" sz="16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ООО "</a:t>
                      </a: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Жилстройсервис</a:t>
                      </a: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"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</a:tr>
              <a:tr h="288998">
                <a:tc>
                  <a:txBody>
                    <a:bodyPr/>
                    <a:lstStyle/>
                    <a:p>
                      <a:pPr algn="ctr"/>
                      <a:r>
                        <a:rPr lang="ru-RU" sz="1750" baseline="0" dirty="0" smtClean="0"/>
                        <a:t>21</a:t>
                      </a:r>
                      <a:endParaRPr lang="ru-RU" sz="1750" baseline="0" dirty="0"/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Бугульминский</a:t>
                      </a: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пос.Березовка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ООО "БП" СМП-189"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</a:tr>
              <a:tr h="288998">
                <a:tc>
                  <a:txBody>
                    <a:bodyPr/>
                    <a:lstStyle/>
                    <a:p>
                      <a:pPr algn="ctr"/>
                      <a:r>
                        <a:rPr lang="ru-RU" sz="1750" baseline="0" dirty="0" smtClean="0"/>
                        <a:t>22</a:t>
                      </a:r>
                      <a:endParaRPr lang="ru-RU" sz="1750" baseline="0" dirty="0"/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Кукморский</a:t>
                      </a: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с.Большой Кукмор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ООО «</a:t>
                      </a: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Техстрой</a:t>
                      </a: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16</a:t>
                      </a:r>
                      <a:endParaRPr kumimoji="0" lang="ru-RU" sz="18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</a:tr>
              <a:tr h="288998">
                <a:tc>
                  <a:txBody>
                    <a:bodyPr/>
                    <a:lstStyle/>
                    <a:p>
                      <a:pPr algn="ctr"/>
                      <a:r>
                        <a:rPr lang="ru-RU" sz="1750" baseline="0" dirty="0" smtClean="0"/>
                        <a:t>23</a:t>
                      </a:r>
                      <a:endParaRPr lang="ru-RU" sz="1750" baseline="0" dirty="0"/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Тукаевский</a:t>
                      </a: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д.Биюрган</a:t>
                      </a:r>
                      <a:endParaRPr kumimoji="0" lang="ru-RU" sz="16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ООО "</a:t>
                      </a: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Евростиль</a:t>
                      </a: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"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16</a:t>
                      </a:r>
                      <a:endParaRPr kumimoji="0" lang="ru-RU" sz="18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</a:tr>
              <a:tr h="288998">
                <a:tc>
                  <a:txBody>
                    <a:bodyPr/>
                    <a:lstStyle/>
                    <a:p>
                      <a:pPr algn="ctr"/>
                      <a:r>
                        <a:rPr lang="ru-RU" sz="1750" baseline="0" dirty="0" smtClean="0"/>
                        <a:t>24</a:t>
                      </a:r>
                      <a:endParaRPr lang="ru-RU" sz="1750" baseline="0" dirty="0"/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Альметьевский</a:t>
                      </a: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с.Чупаево</a:t>
                      </a:r>
                      <a:endParaRPr kumimoji="0" lang="ru-RU" sz="16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ООО "Основа С"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17</a:t>
                      </a:r>
                      <a:endParaRPr kumimoji="0" lang="ru-RU" sz="18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</a:tr>
              <a:tr h="289339">
                <a:tc>
                  <a:txBody>
                    <a:bodyPr/>
                    <a:lstStyle/>
                    <a:p>
                      <a:pPr algn="ctr"/>
                      <a:r>
                        <a:rPr lang="ru-RU" sz="1750" baseline="0" dirty="0" smtClean="0"/>
                        <a:t>25</a:t>
                      </a:r>
                      <a:endParaRPr lang="ru-RU" sz="1750" baseline="0" dirty="0"/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Балтасинский</a:t>
                      </a: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д.Нижняя </a:t>
                      </a: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Кня</a:t>
                      </a:r>
                      <a:endParaRPr kumimoji="0" lang="ru-RU" sz="16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ООО «Сельхозтехника»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</a:tr>
              <a:tr h="288998">
                <a:tc>
                  <a:txBody>
                    <a:bodyPr/>
                    <a:lstStyle/>
                    <a:p>
                      <a:pPr algn="ctr"/>
                      <a:r>
                        <a:rPr lang="ru-RU" sz="1750" baseline="0" dirty="0" smtClean="0"/>
                        <a:t>26</a:t>
                      </a:r>
                      <a:endParaRPr lang="ru-RU" sz="1750" baseline="0" dirty="0"/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г.Казань, пос. </a:t>
                      </a: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Кадышево</a:t>
                      </a:r>
                      <a:endParaRPr kumimoji="0" lang="ru-RU" sz="16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Транстрой</a:t>
                      </a:r>
                      <a:endParaRPr kumimoji="0" lang="ru-RU" sz="16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17</a:t>
                      </a:r>
                      <a:endParaRPr kumimoji="0" lang="ru-RU" sz="18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</a:tr>
              <a:tr h="294754">
                <a:tc>
                  <a:txBody>
                    <a:bodyPr/>
                    <a:lstStyle/>
                    <a:p>
                      <a:pPr algn="ctr"/>
                      <a:r>
                        <a:rPr lang="ru-RU" sz="1750" baseline="0" dirty="0" smtClean="0"/>
                        <a:t>27</a:t>
                      </a:r>
                      <a:endParaRPr lang="ru-RU" sz="1750" baseline="0" dirty="0"/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Кайбицкий</a:t>
                      </a: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с.Старое </a:t>
                      </a: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Тябердино</a:t>
                      </a:r>
                      <a:endParaRPr kumimoji="0" lang="ru-RU" sz="16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ООО "Альтаир-1"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17</a:t>
                      </a:r>
                      <a:endParaRPr kumimoji="0" lang="ru-RU" sz="18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</a:tr>
              <a:tr h="273802">
                <a:tc>
                  <a:txBody>
                    <a:bodyPr/>
                    <a:lstStyle/>
                    <a:p>
                      <a:pPr algn="ctr"/>
                      <a:r>
                        <a:rPr lang="ru-RU" sz="1750" baseline="0" dirty="0" smtClean="0"/>
                        <a:t>28</a:t>
                      </a:r>
                      <a:endParaRPr lang="ru-RU" sz="1750" baseline="0" dirty="0"/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Ютазинский</a:t>
                      </a: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с.Малые Уруссу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ООО "</a:t>
                      </a: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Юлдыз</a:t>
                      </a: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"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18</a:t>
                      </a:r>
                      <a:endParaRPr kumimoji="0" lang="ru-RU" sz="18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</a:tr>
              <a:tr h="284862">
                <a:tc>
                  <a:txBody>
                    <a:bodyPr/>
                    <a:lstStyle/>
                    <a:p>
                      <a:pPr algn="ctr"/>
                      <a:r>
                        <a:rPr lang="ru-RU" sz="1750" baseline="0" dirty="0" smtClean="0"/>
                        <a:t>29</a:t>
                      </a:r>
                      <a:endParaRPr lang="ru-RU" sz="1750" baseline="0" dirty="0"/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Апастовский</a:t>
                      </a: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д.Азбаба</a:t>
                      </a:r>
                      <a:endParaRPr kumimoji="0" lang="ru-RU" sz="16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ООО СК "</a:t>
                      </a: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Свияжный</a:t>
                      </a: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"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</a:tr>
              <a:tr h="390757">
                <a:tc>
                  <a:txBody>
                    <a:bodyPr/>
                    <a:lstStyle/>
                    <a:p>
                      <a:pPr algn="ctr"/>
                      <a:r>
                        <a:rPr lang="ru-RU" sz="1750" baseline="0" dirty="0" smtClean="0"/>
                        <a:t>30</a:t>
                      </a:r>
                      <a:endParaRPr lang="ru-RU" sz="1750" baseline="0" dirty="0"/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Новошешминский</a:t>
                      </a: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пос. совхоза «Красный Октябрь»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ООО «Строитель»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21</a:t>
                      </a:r>
                      <a:endParaRPr kumimoji="0" lang="ru-RU" sz="18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</a:tr>
              <a:tr h="284862">
                <a:tc>
                  <a:txBody>
                    <a:bodyPr/>
                    <a:lstStyle/>
                    <a:p>
                      <a:pPr algn="ctr"/>
                      <a:r>
                        <a:rPr lang="ru-RU" sz="1750" baseline="0" dirty="0" smtClean="0"/>
                        <a:t>31</a:t>
                      </a:r>
                      <a:endParaRPr lang="ru-RU" sz="1750" baseline="0" dirty="0"/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Актанышский</a:t>
                      </a: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с.Тюково</a:t>
                      </a:r>
                      <a:endParaRPr kumimoji="0" lang="ru-RU" sz="16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ООО «ПМК-4»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</a:tr>
              <a:tr h="284862">
                <a:tc>
                  <a:txBody>
                    <a:bodyPr/>
                    <a:lstStyle/>
                    <a:p>
                      <a:pPr algn="ctr"/>
                      <a:r>
                        <a:rPr lang="ru-RU" sz="1750" baseline="0" dirty="0" smtClean="0"/>
                        <a:t>32</a:t>
                      </a:r>
                      <a:endParaRPr lang="ru-RU" sz="1750" baseline="0" dirty="0"/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Камско-Устьинский</a:t>
                      </a: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д.Баргузино</a:t>
                      </a:r>
                      <a:endParaRPr kumimoji="0" lang="ru-RU" sz="16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ООО «СФ «ВИКА»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27</a:t>
                      </a:r>
                      <a:endParaRPr kumimoji="0" lang="ru-RU" sz="18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68223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36052" y="139898"/>
            <a:ext cx="7993062" cy="624806"/>
          </a:xfrm>
          <a:prstGeom prst="rect">
            <a:avLst/>
          </a:prstGeom>
          <a:noFill/>
          <a:effectLst/>
        </p:spPr>
        <p:txBody>
          <a:bodyPr/>
          <a:lstStyle/>
          <a:p>
            <a:pPr algn="ctr">
              <a:defRPr/>
            </a:pPr>
            <a:r>
              <a:rPr lang="ru-RU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«Сельские клубы» </a:t>
            </a:r>
            <a:r>
              <a:rPr lang="ru-RU" sz="2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года</a:t>
            </a:r>
            <a:endParaRPr lang="ru-RU" sz="28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2000" spc="3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defRPr/>
            </a:pPr>
            <a:endParaRPr lang="ru-RU" sz="2700" b="1" dirty="0"/>
          </a:p>
        </p:txBody>
      </p:sp>
      <p:pic>
        <p:nvPicPr>
          <p:cNvPr id="12294" name="Object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92" y="19149"/>
            <a:ext cx="86360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10"/>
          <p:cNvSpPr txBox="1">
            <a:spLocks/>
          </p:cNvSpPr>
          <p:nvPr/>
        </p:nvSpPr>
        <p:spPr>
          <a:xfrm>
            <a:off x="8749727" y="116632"/>
            <a:ext cx="358775" cy="3603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290B0AC-1095-4A1C-BD1C-6C83E51E764D}" type="slidenum">
              <a:rPr lang="ru-RU" sz="12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53</a:t>
            </a:fld>
            <a:endParaRPr lang="ru-RU" sz="1200" dirty="0">
              <a:latin typeface="+mn-lt"/>
              <a:cs typeface="+mn-cs"/>
            </a:endParaRPr>
          </a:p>
        </p:txBody>
      </p:sp>
      <p:graphicFrame>
        <p:nvGraphicFramePr>
          <p:cNvPr id="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8493429"/>
              </p:ext>
            </p:extLst>
          </p:nvPr>
        </p:nvGraphicFramePr>
        <p:xfrm>
          <a:off x="35496" y="908721"/>
          <a:ext cx="9071992" cy="5347088"/>
        </p:xfrm>
        <a:graphic>
          <a:graphicData uri="http://schemas.openxmlformats.org/drawingml/2006/table">
            <a:tbl>
              <a:tblPr/>
              <a:tblGrid>
                <a:gridCol w="587170"/>
                <a:gridCol w="3176717"/>
                <a:gridCol w="2611858"/>
                <a:gridCol w="1311688"/>
                <a:gridCol w="1384559"/>
              </a:tblGrid>
              <a:tr h="49332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Times New Roman" pitchFamily="18" charset="0"/>
                        </a:rPr>
                        <a:t>№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Times New Roman" pitchFamily="18" charset="0"/>
                        </a:rPr>
                        <a:t>МО РТ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Подрядчик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Готовность (%)</a:t>
                      </a:r>
                    </a:p>
                  </a:txBody>
                  <a:tcPr marL="0" marR="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737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 28.03.14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Динамика (%)</a:t>
                      </a:r>
                    </a:p>
                  </a:txBody>
                  <a:tcPr marL="0" marR="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959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33</a:t>
                      </a:r>
                      <a:endParaRPr lang="ru-RU" dirty="0"/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Аксубаевский</a:t>
                      </a: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д.Караса</a:t>
                      </a:r>
                      <a:endParaRPr kumimoji="0" lang="ru-RU" sz="16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ООО "</a:t>
                      </a: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Максад</a:t>
                      </a: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"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30</a:t>
                      </a:r>
                      <a:endParaRPr lang="ru-RU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</a:tr>
              <a:tr h="29959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34</a:t>
                      </a:r>
                      <a:endParaRPr lang="ru-RU" dirty="0"/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Мамадышский</a:t>
                      </a: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с.Нижние Яки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ЗАО «</a:t>
                      </a: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Мамадышстрой</a:t>
                      </a: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31</a:t>
                      </a:r>
                      <a:endParaRPr lang="ru-RU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8580" marR="68580" marT="0" marB="0" anchor="ctr"/>
                </a:tc>
              </a:tr>
              <a:tr h="29959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</a:t>
                      </a:r>
                      <a:endParaRPr lang="ru-RU" dirty="0"/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Нижнекамский, с.Прости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ООО "Технология"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</a:tr>
              <a:tr h="29959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36</a:t>
                      </a:r>
                      <a:endParaRPr lang="ru-RU" dirty="0"/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Агрызский</a:t>
                      </a: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с.Пелемеш</a:t>
                      </a:r>
                      <a:endParaRPr kumimoji="0" lang="ru-RU" sz="16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ООО СК "</a:t>
                      </a: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СтройГрад</a:t>
                      </a: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"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34</a:t>
                      </a:r>
                      <a:endParaRPr lang="ru-RU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 anchor="ctr"/>
                </a:tc>
              </a:tr>
              <a:tr h="29374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37</a:t>
                      </a:r>
                      <a:endParaRPr lang="ru-RU" dirty="0"/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Нурлатский</a:t>
                      </a: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д.Светлое Озеро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ООО «Перспектива»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35</a:t>
                      </a:r>
                      <a:endParaRPr lang="ru-RU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14</a:t>
                      </a:r>
                      <a:endParaRPr lang="ru-RU" b="0" dirty="0"/>
                    </a:p>
                  </a:txBody>
                  <a:tcPr marL="68580" marR="68580" marT="0" marB="0" anchor="ctr"/>
                </a:tc>
              </a:tr>
              <a:tr h="29374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38</a:t>
                      </a:r>
                      <a:endParaRPr lang="ru-RU" dirty="0"/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Алькеевский</a:t>
                      </a: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с.Юхмачи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ООО "Строитель и К"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36</a:t>
                      </a:r>
                      <a:endParaRPr lang="ru-RU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 anchor="ctr"/>
                </a:tc>
              </a:tr>
              <a:tr h="29374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39</a:t>
                      </a:r>
                      <a:endParaRPr lang="ru-RU" dirty="0"/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Менделеевский, </a:t>
                      </a: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с.Камаево</a:t>
                      </a:r>
                      <a:endParaRPr kumimoji="0" lang="ru-RU" sz="16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ООО "</a:t>
                      </a: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Камспецстрой</a:t>
                      </a: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"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37</a:t>
                      </a:r>
                      <a:endParaRPr lang="ru-RU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</a:tr>
              <a:tr h="29374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</a:t>
                      </a:r>
                      <a:endParaRPr lang="ru-RU" dirty="0"/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Пестречинский</a:t>
                      </a: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с.Пановка</a:t>
                      </a:r>
                      <a:endParaRPr kumimoji="0" lang="ru-RU" sz="16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ООО "</a:t>
                      </a: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Строитель+</a:t>
                      </a: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"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</a:tr>
              <a:tr h="29374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41</a:t>
                      </a:r>
                      <a:endParaRPr lang="ru-RU" dirty="0"/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Мензелинский</a:t>
                      </a: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д.Новый </a:t>
                      </a:r>
                      <a:r>
                        <a:rPr kumimoji="0" lang="ru-RU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Мелькен</a:t>
                      </a:r>
                      <a:endParaRPr kumimoji="0" lang="ru-RU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ООО «Лига»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39</a:t>
                      </a:r>
                      <a:endParaRPr lang="ru-RU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68580" marR="68580" marT="0" marB="0" anchor="ctr"/>
                </a:tc>
              </a:tr>
              <a:tr h="29374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42</a:t>
                      </a:r>
                      <a:endParaRPr lang="ru-RU" dirty="0"/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Верхнеуслонский</a:t>
                      </a: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с.Кильдеево</a:t>
                      </a:r>
                      <a:endParaRPr kumimoji="0" lang="ru-RU" sz="16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ООО «</a:t>
                      </a: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БарсЭлитСтрой</a:t>
                      </a: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43</a:t>
                      </a:r>
                      <a:endParaRPr lang="ru-RU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</a:tr>
              <a:tr h="27924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43</a:t>
                      </a:r>
                      <a:endParaRPr lang="ru-RU" dirty="0"/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Арский, </a:t>
                      </a: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с.Пшенгер</a:t>
                      </a:r>
                      <a:endParaRPr kumimoji="0" lang="ru-RU" sz="16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ООО «</a:t>
                      </a: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Билдгруп</a:t>
                      </a: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45</a:t>
                      </a:r>
                      <a:endParaRPr lang="ru-RU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</a:tr>
              <a:tr h="28954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44</a:t>
                      </a:r>
                      <a:endParaRPr lang="ru-RU" dirty="0"/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Буинский</a:t>
                      </a: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с.Кошки Шемякино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ООО "Строитель"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45</a:t>
                      </a:r>
                      <a:endParaRPr lang="ru-RU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</a:tr>
              <a:tr h="39717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</a:t>
                      </a:r>
                      <a:endParaRPr lang="ru-RU" dirty="0"/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Высокогорский</a:t>
                      </a: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пос.ж/д.разъезда </a:t>
                      </a: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Куркачи</a:t>
                      </a:r>
                      <a:endParaRPr kumimoji="0" lang="ru-RU" sz="16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ООО «</a:t>
                      </a: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БарсЭлитСтрой</a:t>
                      </a: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48</a:t>
                      </a:r>
                      <a:endParaRPr lang="ru-RU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</a:tr>
              <a:tr h="28954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46</a:t>
                      </a:r>
                      <a:endParaRPr lang="ru-RU" dirty="0"/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Заинский</a:t>
                      </a: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с.Сармашбаш</a:t>
                      </a:r>
                      <a:endParaRPr kumimoji="0" lang="ru-RU" sz="16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ООО "Основа С"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50</a:t>
                      </a:r>
                      <a:endParaRPr lang="ru-RU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</a:tr>
              <a:tr h="28954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47</a:t>
                      </a:r>
                      <a:endParaRPr lang="ru-RU" dirty="0"/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Лаишевский</a:t>
                      </a: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с.Большие Кабаны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ООО "</a:t>
                      </a:r>
                      <a:r>
                        <a:rPr kumimoji="0" lang="ru-RU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Стройком</a:t>
                      </a: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"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50</a:t>
                      </a:r>
                      <a:endParaRPr lang="ru-RU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02705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инар Сагдатуллин\AppData\Local\Microsoft\Windows\Temporary Internet Files\Content.Outlook\SECMVALQ\Многофункциональный центр в с Пшенгер (2).JPG"/>
          <p:cNvPicPr>
            <a:picLocks noChangeAspect="1" noChangeArrowheads="1"/>
          </p:cNvPicPr>
          <p:nvPr/>
        </p:nvPicPr>
        <p:blipFill>
          <a:blip r:embed="rId2" cstate="print"/>
          <a:srcRect t="15740"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</p:spPr>
      </p:pic>
      <p:pic>
        <p:nvPicPr>
          <p:cNvPr id="3079" name="Object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92" y="116632"/>
            <a:ext cx="86360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99592" y="260648"/>
            <a:ext cx="8085345" cy="648072"/>
          </a:xfrm>
          <a:prstGeom prst="rect">
            <a:avLst/>
          </a:prstGeom>
          <a:noFill/>
          <a:effectLst/>
        </p:spPr>
        <p:txBody>
          <a:bodyPr/>
          <a:lstStyle/>
          <a:p>
            <a:pPr algn="ctr">
              <a:defRPr/>
            </a:pPr>
            <a:r>
              <a:rPr lang="ru-RU" sz="2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«Сельские клубы» 2014 года</a:t>
            </a:r>
          </a:p>
          <a:p>
            <a:pPr algn="r">
              <a:defRPr/>
            </a:pPr>
            <a:endParaRPr lang="ru-RU" sz="2600" b="1" dirty="0"/>
          </a:p>
        </p:txBody>
      </p:sp>
      <p:sp>
        <p:nvSpPr>
          <p:cNvPr id="6" name="Номер слайда 10"/>
          <p:cNvSpPr txBox="1">
            <a:spLocks/>
          </p:cNvSpPr>
          <p:nvPr/>
        </p:nvSpPr>
        <p:spPr>
          <a:xfrm>
            <a:off x="8749727" y="116632"/>
            <a:ext cx="358775" cy="3603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290B0AC-1095-4A1C-BD1C-6C83E51E764D}" type="slidenum">
              <a:rPr lang="ru-RU" sz="12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54</a:t>
            </a:fld>
            <a:endParaRPr lang="ru-RU" sz="1200" dirty="0"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72608" y="6239053"/>
            <a:ext cx="370790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ru-RU" b="1" dirty="0"/>
              <a:t>Арский </a:t>
            </a:r>
            <a:r>
              <a:rPr lang="ru-RU" b="1" dirty="0" smtClean="0"/>
              <a:t>район, н.п</a:t>
            </a:r>
            <a:r>
              <a:rPr lang="ru-RU" b="1" dirty="0"/>
              <a:t>. </a:t>
            </a:r>
            <a:r>
              <a:rPr lang="ru-RU" b="1" dirty="0" err="1"/>
              <a:t>Пшенгер</a:t>
            </a:r>
            <a:endParaRPr lang="ru-RU" b="1" dirty="0"/>
          </a:p>
          <a:p>
            <a:r>
              <a:rPr lang="ru-RU" b="1" dirty="0" smtClean="0"/>
              <a:t>Подрядчик </a:t>
            </a:r>
            <a:r>
              <a:rPr lang="ru-RU" b="1" dirty="0"/>
              <a:t>ООО " </a:t>
            </a:r>
            <a:r>
              <a:rPr lang="ru-RU" b="1" dirty="0" err="1"/>
              <a:t>Билдгруп</a:t>
            </a:r>
            <a:r>
              <a:rPr lang="ru-RU" b="1" dirty="0"/>
              <a:t> "</a:t>
            </a:r>
          </a:p>
        </p:txBody>
      </p:sp>
    </p:spTree>
    <p:extLst>
      <p:ext uri="{BB962C8B-B14F-4D97-AF65-F5344CB8AC3E}">
        <p14:creationId xmlns:p14="http://schemas.microsoft.com/office/powerpoint/2010/main" xmlns="" val="2548107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0" name="Picture 2" descr="\\MSAGKH-DATA\Netbox\ОСССКО\ВИДЕОКОНФЕРЕНЦИИ\Видео 2014\29.03.2014\Районы\Лаишевский\Клуб с.Большие Кабаны Лаишевского райо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791153"/>
          </a:xfrm>
          <a:prstGeom prst="rect">
            <a:avLst/>
          </a:prstGeom>
          <a:noFill/>
        </p:spPr>
      </p:pic>
      <p:pic>
        <p:nvPicPr>
          <p:cNvPr id="3079" name="Object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92" y="116632"/>
            <a:ext cx="86360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99592" y="260648"/>
            <a:ext cx="8085345" cy="648072"/>
          </a:xfrm>
          <a:prstGeom prst="rect">
            <a:avLst/>
          </a:prstGeom>
          <a:noFill/>
          <a:effectLst/>
        </p:spPr>
        <p:txBody>
          <a:bodyPr/>
          <a:lstStyle/>
          <a:p>
            <a:pPr algn="ctr">
              <a:defRPr/>
            </a:pPr>
            <a:r>
              <a:rPr lang="ru-RU" sz="2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«Сельские клубы» 2014 года</a:t>
            </a:r>
          </a:p>
          <a:p>
            <a:pPr algn="r">
              <a:defRPr/>
            </a:pPr>
            <a:endParaRPr lang="ru-RU" sz="2600" b="1" dirty="0"/>
          </a:p>
        </p:txBody>
      </p:sp>
      <p:sp>
        <p:nvSpPr>
          <p:cNvPr id="6" name="Номер слайда 10"/>
          <p:cNvSpPr txBox="1">
            <a:spLocks/>
          </p:cNvSpPr>
          <p:nvPr/>
        </p:nvSpPr>
        <p:spPr>
          <a:xfrm>
            <a:off x="8749727" y="116632"/>
            <a:ext cx="358775" cy="3603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290B0AC-1095-4A1C-BD1C-6C83E51E764D}" type="slidenum">
              <a:rPr lang="ru-RU" sz="12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55</a:t>
            </a:fld>
            <a:endParaRPr lang="ru-RU" sz="1200" dirty="0"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040" y="6239053"/>
            <a:ext cx="424847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ru-RU" b="1" dirty="0" err="1" smtClean="0"/>
              <a:t>Лаишевский</a:t>
            </a:r>
            <a:r>
              <a:rPr lang="ru-RU" b="1" dirty="0" smtClean="0"/>
              <a:t> район, с.Б.Кабаны</a:t>
            </a:r>
            <a:endParaRPr lang="ru-RU" b="1" dirty="0"/>
          </a:p>
          <a:p>
            <a:r>
              <a:rPr lang="ru-RU" b="1" dirty="0" smtClean="0"/>
              <a:t>Подрядчик </a:t>
            </a:r>
            <a:r>
              <a:rPr lang="ru-RU" b="1" dirty="0"/>
              <a:t>ООО " </a:t>
            </a:r>
            <a:r>
              <a:rPr lang="ru-RU" b="1" dirty="0" smtClean="0"/>
              <a:t>Компания </a:t>
            </a:r>
            <a:r>
              <a:rPr lang="ru-RU" b="1" dirty="0" err="1" smtClean="0"/>
              <a:t>Стройком</a:t>
            </a:r>
            <a:r>
              <a:rPr lang="ru-RU" b="1" dirty="0" smtClean="0"/>
              <a:t> </a:t>
            </a:r>
            <a:r>
              <a:rPr lang="ru-RU" b="1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xmlns="" val="2548107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2"/>
          <p:cNvSpPr txBox="1">
            <a:spLocks noChangeArrowheads="1"/>
          </p:cNvSpPr>
          <p:nvPr/>
        </p:nvSpPr>
        <p:spPr bwMode="auto">
          <a:xfrm>
            <a:off x="611560" y="476250"/>
            <a:ext cx="85324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000" b="1" dirty="0" smtClean="0"/>
              <a:t>Статистические данные по строительной отрасли РТ</a:t>
            </a:r>
            <a:endParaRPr lang="ru-RU" sz="20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20184196"/>
              </p:ext>
            </p:extLst>
          </p:nvPr>
        </p:nvGraphicFramePr>
        <p:xfrm>
          <a:off x="539552" y="1628800"/>
          <a:ext cx="8164885" cy="4104456"/>
        </p:xfrm>
        <a:graphic>
          <a:graphicData uri="http://schemas.openxmlformats.org/drawingml/2006/table">
            <a:tbl>
              <a:tblPr firstRow="1" firstCol="1" bandRow="1">
                <a:effectLst/>
                <a:tableStyleId>{2D5ABB26-0587-4C30-8999-92F81FD0307C}</a:tableStyleId>
              </a:tblPr>
              <a:tblGrid>
                <a:gridCol w="2836794"/>
                <a:gridCol w="1627702"/>
                <a:gridCol w="1828357"/>
                <a:gridCol w="1872032"/>
              </a:tblGrid>
              <a:tr h="576063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Количество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несчастных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случаев,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26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74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 смертельным исходом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 тяжелым исходом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521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1 кв. 2013г. 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3600" b="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</a:t>
                      </a:r>
                      <a:endParaRPr kumimoji="0" lang="ru-RU" sz="3600" b="0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3600" b="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</a:t>
                      </a:r>
                      <a:endParaRPr kumimoji="0" lang="ru-RU" sz="3600" b="0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3600" b="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  <a:endParaRPr kumimoji="0" lang="ru-RU" sz="3600" b="0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606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кв. 2014г.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3600" b="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  <a:endParaRPr kumimoji="0" lang="ru-RU" sz="3600" b="0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3600" b="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endParaRPr kumimoji="0" lang="ru-RU" sz="3600" b="0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3600" b="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endParaRPr kumimoji="0" lang="ru-RU" sz="3600" b="0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30601053"/>
              </p:ext>
            </p:extLst>
          </p:nvPr>
        </p:nvGraphicFramePr>
        <p:xfrm>
          <a:off x="0" y="50800"/>
          <a:ext cx="827584" cy="777122"/>
        </p:xfrm>
        <a:graphic>
          <a:graphicData uri="http://schemas.openxmlformats.org/presentationml/2006/ole">
            <p:oleObj spid="_x0000_s197691" name="CorelDRAW" r:id="rId3" imgW="6943344" imgH="6943344" progId="">
              <p:embed/>
            </p:oleObj>
          </a:graphicData>
        </a:graphic>
      </p:graphicFrame>
      <p:sp>
        <p:nvSpPr>
          <p:cNvPr id="5" name="Номер слайда 10"/>
          <p:cNvSpPr txBox="1">
            <a:spLocks/>
          </p:cNvSpPr>
          <p:nvPr/>
        </p:nvSpPr>
        <p:spPr>
          <a:xfrm>
            <a:off x="8749729" y="332334"/>
            <a:ext cx="358775" cy="3603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290B0AC-1095-4A1C-BD1C-6C83E51E764D}" type="slidenum">
              <a:rPr lang="ru-RU" sz="12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ru-RU" sz="1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234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96498173"/>
              </p:ext>
            </p:extLst>
          </p:nvPr>
        </p:nvGraphicFramePr>
        <p:xfrm>
          <a:off x="107504" y="908720"/>
          <a:ext cx="8928992" cy="5698932"/>
        </p:xfrm>
        <a:graphic>
          <a:graphicData uri="http://schemas.openxmlformats.org/drawingml/2006/table">
            <a:tbl>
              <a:tblPr firstRow="1" firstCol="1" bandRow="1">
                <a:effectLst/>
                <a:tableStyleId>{2D5ABB26-0587-4C30-8999-92F81FD0307C}</a:tableStyleId>
              </a:tblPr>
              <a:tblGrid>
                <a:gridCol w="818908"/>
                <a:gridCol w="1197316"/>
                <a:gridCol w="3947142"/>
                <a:gridCol w="2965626"/>
              </a:tblGrid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Дата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Причина</a:t>
                      </a:r>
                      <a:endParaRPr lang="ru-RU" sz="1600" kern="1200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Место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происшествия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Организация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2048"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 смертельным исходом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08.01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ДТП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чел.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Следование в командировку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 трассе Чистополь-Нижнекамск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ООО «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Инвент-технострой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»,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Тюлячинский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район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04.02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ДТП 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чел.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Следование в командировку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 трассе Казань-Шемордан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ООО «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Диляра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-Строй», Сабинский район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26.03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падение с высоты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Строительство ж/д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 ул.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Павлюхина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г. Казань 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ООО «Лира»,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г.Казань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48"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 тяжелым исходом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99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14.01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падение 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 высоты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чел.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Монтаж ворот 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Азнакаевском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цехе ООО «Татнефть−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РемСервисТранспорт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»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ООО «СТК «Стандарт»,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г.Казань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7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04.02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ДТП 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чел.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Следование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командировку 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Чувашию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ООО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Камгэсэнергосервис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», 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г.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Н.Челны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30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05.03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падение  высоты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1 чел.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Изоляционный работы 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заводе «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Венербергер-Куркачи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», Высокогорский район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ОАО «КСУ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Термостепс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»,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г.Казань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58734986"/>
              </p:ext>
            </p:extLst>
          </p:nvPr>
        </p:nvGraphicFramePr>
        <p:xfrm>
          <a:off x="-45263" y="24502"/>
          <a:ext cx="827584" cy="777122"/>
        </p:xfrm>
        <a:graphic>
          <a:graphicData uri="http://schemas.openxmlformats.org/presentationml/2006/ole">
            <p:oleObj spid="_x0000_s196668" name="CorelDRAW" r:id="rId3" imgW="6943344" imgH="6943344" progId="">
              <p:embed/>
            </p:oleObj>
          </a:graphicData>
        </a:graphic>
      </p:graphicFrame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622995" y="332656"/>
            <a:ext cx="85324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b="1" dirty="0"/>
              <a:t>Статистические данные </a:t>
            </a:r>
            <a:r>
              <a:rPr lang="ru-RU" b="1" dirty="0" smtClean="0"/>
              <a:t>по </a:t>
            </a:r>
            <a:r>
              <a:rPr lang="ru-RU" b="1" dirty="0"/>
              <a:t>строительной отрасли </a:t>
            </a:r>
            <a:r>
              <a:rPr lang="ru-RU" b="1" dirty="0" smtClean="0">
                <a:ea typeface="Times New Roman"/>
              </a:rPr>
              <a:t>в </a:t>
            </a:r>
            <a:r>
              <a:rPr lang="ru-RU" b="1" dirty="0">
                <a:ea typeface="Times New Roman"/>
              </a:rPr>
              <a:t>2014 году</a:t>
            </a:r>
          </a:p>
        </p:txBody>
      </p:sp>
      <p:sp>
        <p:nvSpPr>
          <p:cNvPr id="6" name="Номер слайда 10"/>
          <p:cNvSpPr txBox="1">
            <a:spLocks/>
          </p:cNvSpPr>
          <p:nvPr/>
        </p:nvSpPr>
        <p:spPr>
          <a:xfrm>
            <a:off x="8749729" y="332334"/>
            <a:ext cx="358775" cy="3603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290B0AC-1095-4A1C-BD1C-6C83E51E764D}" type="slidenum">
              <a:rPr lang="ru-RU" sz="12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ru-RU" sz="1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1364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55698628"/>
              </p:ext>
            </p:extLst>
          </p:nvPr>
        </p:nvGraphicFramePr>
        <p:xfrm>
          <a:off x="211176" y="1124744"/>
          <a:ext cx="8693344" cy="55478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0204"/>
                <a:gridCol w="2246475"/>
                <a:gridCol w="1512168"/>
                <a:gridCol w="1296144"/>
                <a:gridCol w="864096"/>
                <a:gridCol w="1224136"/>
                <a:gridCol w="1080121"/>
              </a:tblGrid>
              <a:tr h="77075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№</a:t>
                      </a:r>
                    </a:p>
                  </a:txBody>
                  <a:tcPr marL="91433" marR="91433" marT="45719" marB="4571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МО РТ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3" marR="91433" marT="45719" marB="4571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План 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3" marR="91433" marT="45719" marB="4571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Факт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3" marR="91433" marT="45719" marB="4571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% от </a:t>
                      </a:r>
                    </a:p>
                    <a:p>
                      <a:pPr algn="ctr"/>
                      <a:r>
                        <a:rPr lang="ru-RU" sz="1800" dirty="0" smtClean="0"/>
                        <a:t>плана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3" marR="91433" marT="45719" marB="4571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Динамика за 2 недели, %</a:t>
                      </a:r>
                    </a:p>
                  </a:txBody>
                  <a:tcPr marL="91433" marR="91433" marT="45719" marB="4571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Остаток</a:t>
                      </a:r>
                    </a:p>
                  </a:txBody>
                  <a:tcPr marL="91433" marR="91433" marT="45719" marB="4571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8299"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latin typeface="+mn-lt"/>
                      </a:endParaRPr>
                    </a:p>
                  </a:txBody>
                  <a:tcPr marL="91433" marR="91433" marT="45719" marB="4571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900" b="1" u="none" strike="noStrike" dirty="0" smtClean="0"/>
                        <a:t>Всего по РТ</a:t>
                      </a:r>
                      <a:endParaRPr lang="ru-RU" sz="1900" b="1" i="0" u="none" strike="noStrike" dirty="0">
                        <a:latin typeface="+mn-lt"/>
                      </a:endParaRPr>
                    </a:p>
                  </a:txBody>
                  <a:tcPr marL="72000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900" b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399 000</a:t>
                      </a:r>
                      <a:endParaRPr lang="ru-RU" sz="1900" b="1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7200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9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620 993</a:t>
                      </a:r>
                    </a:p>
                  </a:txBody>
                  <a:tcPr marL="9525" marR="7200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9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25,9</a:t>
                      </a:r>
                    </a:p>
                  </a:txBody>
                  <a:tcPr marL="9525" marR="7200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9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+3,3</a:t>
                      </a:r>
                    </a:p>
                  </a:txBody>
                  <a:tcPr marL="0" marR="7200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9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1 778 007</a:t>
                      </a:r>
                    </a:p>
                  </a:txBody>
                  <a:tcPr marL="9525" marR="7200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21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/>
                        <a:t>1</a:t>
                      </a:r>
                      <a:endParaRPr lang="ru-RU" sz="1800" b="1" i="0" u="none" strike="noStrike" dirty="0">
                        <a:latin typeface="+mn-lt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 Нижнекамский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130 000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9 505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7,3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2,2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120 495</a:t>
                      </a:r>
                    </a:p>
                  </a:txBody>
                  <a:tcPr marL="9525" marR="72000" marT="9525" marB="0" anchor="ctr"/>
                </a:tc>
              </a:tr>
              <a:tr h="2521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/>
                        <a:t>2</a:t>
                      </a:r>
                      <a:endParaRPr lang="ru-RU" sz="1800" b="1" i="0" u="none" strike="noStrike" dirty="0">
                        <a:latin typeface="+mn-lt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 Буинский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19 000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1 530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8,1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2,1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17 470</a:t>
                      </a:r>
                    </a:p>
                  </a:txBody>
                  <a:tcPr marL="9525" marR="72000" marT="9525" marB="0" anchor="ctr"/>
                </a:tc>
              </a:tr>
              <a:tr h="2521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/>
                        <a:t>3</a:t>
                      </a:r>
                      <a:endParaRPr lang="ru-RU" sz="1800" b="1" i="0" u="none" strike="noStrike" dirty="0">
                        <a:latin typeface="+mn-lt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 Бавлинский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17 000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1 389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8,2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0,7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15 611</a:t>
                      </a:r>
                    </a:p>
                  </a:txBody>
                  <a:tcPr marL="9525" marR="72000" marT="9525" marB="0" anchor="ctr"/>
                </a:tc>
              </a:tr>
              <a:tr h="2938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/>
                        <a:t>4</a:t>
                      </a:r>
                      <a:endParaRPr lang="ru-RU" sz="1800" b="1" i="0" u="none" strike="noStrike" dirty="0">
                        <a:latin typeface="+mn-lt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0" i="0" u="none" strike="noStrike" dirty="0" err="1" smtClean="0">
                          <a:effectLst/>
                          <a:latin typeface="+mn-lt"/>
                        </a:rPr>
                        <a:t>Чистопольский</a:t>
                      </a:r>
                      <a:endParaRPr lang="ru-RU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32 500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3 067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9,4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0,2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29 433</a:t>
                      </a:r>
                    </a:p>
                  </a:txBody>
                  <a:tcPr marL="9525" marR="72000" marT="9525" marB="0" anchor="ctr"/>
                </a:tc>
              </a:tr>
              <a:tr h="2521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/>
                        <a:t>5</a:t>
                      </a:r>
                      <a:endParaRPr lang="ru-RU" sz="1800" b="1" i="0" u="none" strike="noStrike" dirty="0">
                        <a:latin typeface="+mn-lt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 Бугульминский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40 000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5 640</a:t>
                      </a:r>
                    </a:p>
                  </a:txBody>
                  <a:tcPr marL="9525" marR="72000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14,1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2,2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34 360</a:t>
                      </a:r>
                    </a:p>
                  </a:txBody>
                  <a:tcPr marL="9525" marR="72000" marT="9525" marB="0" anchor="ctr"/>
                </a:tc>
              </a:tr>
              <a:tr h="2521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/>
                        <a:t>6</a:t>
                      </a:r>
                      <a:endParaRPr lang="ru-RU" sz="1800" b="1" i="0" u="none" strike="noStrike" dirty="0">
                        <a:latin typeface="+mn-lt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0" i="0" u="none" strike="noStrike" dirty="0" err="1" smtClean="0">
                          <a:effectLst/>
                          <a:latin typeface="+mn-lt"/>
                        </a:rPr>
                        <a:t>Тетюшский</a:t>
                      </a:r>
                      <a:r>
                        <a:rPr lang="ru-RU" sz="1800" b="0" i="0" u="none" strike="noStrike" dirty="0" smtClean="0">
                          <a:effectLst/>
                          <a:latin typeface="+mn-lt"/>
                        </a:rPr>
                        <a:t>  </a:t>
                      </a:r>
                      <a:endParaRPr lang="ru-RU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9 400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1 426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15,2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3,8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7 974</a:t>
                      </a:r>
                    </a:p>
                  </a:txBody>
                  <a:tcPr marL="9525" marR="72000" marT="9525" marB="0" anchor="ctr"/>
                </a:tc>
              </a:tr>
              <a:tr h="2521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/>
                        <a:t>7</a:t>
                      </a:r>
                      <a:endParaRPr lang="ru-RU" sz="1800" b="1" i="0" u="none" strike="noStrike" dirty="0">
                        <a:latin typeface="+mn-lt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effectLst/>
                          <a:latin typeface="+mn-lt"/>
                        </a:rPr>
                        <a:t> Спасский  </a:t>
                      </a:r>
                      <a:endParaRPr lang="ru-RU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9 000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1 395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15,5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7 605</a:t>
                      </a:r>
                    </a:p>
                  </a:txBody>
                  <a:tcPr marL="9525" marR="72000" marT="9525" marB="0" anchor="ctr"/>
                </a:tc>
              </a:tr>
              <a:tr h="2521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/>
                        <a:t>8</a:t>
                      </a:r>
                      <a:endParaRPr lang="ru-RU" sz="1800" b="1" i="0" u="none" strike="noStrike" dirty="0">
                        <a:latin typeface="+mn-lt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 Лениногорский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26 000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5 103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19,6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4,1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20 897</a:t>
                      </a:r>
                    </a:p>
                  </a:txBody>
                  <a:tcPr marL="9525" marR="72000" marT="9525" marB="0" anchor="ctr"/>
                </a:tc>
              </a:tr>
              <a:tr h="2521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/>
                        <a:t>9</a:t>
                      </a:r>
                      <a:endParaRPr lang="ru-RU" sz="1800" b="1" i="0" u="none" strike="noStrike" dirty="0">
                        <a:latin typeface="+mn-lt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effectLst/>
                          <a:latin typeface="+mn-lt"/>
                        </a:rPr>
                        <a:t> г .Казань</a:t>
                      </a:r>
                      <a:endParaRPr lang="ru-RU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850 000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170 488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20,1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1,8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679 512</a:t>
                      </a:r>
                    </a:p>
                  </a:txBody>
                  <a:tcPr marL="9525" marR="72000" marT="9525" marB="0" anchor="ctr"/>
                </a:tc>
              </a:tr>
              <a:tr h="2521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/>
                        <a:t>10</a:t>
                      </a:r>
                      <a:endParaRPr lang="ru-RU" sz="1800" b="1" i="0" u="none" strike="noStrike" dirty="0">
                        <a:latin typeface="+mn-lt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 Атнинский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6 000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1 232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20,5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4 768</a:t>
                      </a:r>
                    </a:p>
                  </a:txBody>
                  <a:tcPr marL="9525" marR="72000" marT="9525" marB="0" anchor="ctr"/>
                </a:tc>
              </a:tr>
              <a:tr h="2521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/>
                        <a:t>11</a:t>
                      </a:r>
                      <a:endParaRPr lang="ru-RU" sz="1800" b="1" i="0" u="none" strike="noStrike" dirty="0">
                        <a:latin typeface="+mn-lt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 Дрожжановский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7 500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1 636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21,8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5 864</a:t>
                      </a:r>
                    </a:p>
                  </a:txBody>
                  <a:tcPr marL="9525" marR="72000" marT="9525" marB="0" anchor="ctr"/>
                </a:tc>
              </a:tr>
              <a:tr h="2521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/>
                        <a:t>12</a:t>
                      </a:r>
                      <a:endParaRPr lang="ru-RU" sz="1800" b="1" i="0" u="none" strike="noStrike" dirty="0">
                        <a:latin typeface="+mn-lt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0" i="0" u="none" strike="noStrike" dirty="0" err="1" smtClean="0">
                          <a:effectLst/>
                          <a:latin typeface="+mn-lt"/>
                        </a:rPr>
                        <a:t>г.Наб.Челны</a:t>
                      </a:r>
                      <a:endParaRPr lang="ru-RU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340 000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75 044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22,1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4,0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264 956</a:t>
                      </a:r>
                    </a:p>
                  </a:txBody>
                  <a:tcPr marL="9525" marR="72000" marT="9525" marB="0" anchor="ctr"/>
                </a:tc>
              </a:tr>
              <a:tr h="2521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/>
                        <a:t>13</a:t>
                      </a:r>
                      <a:endParaRPr lang="ru-RU" sz="1800" b="1" i="0" u="none" strike="noStrike" dirty="0">
                        <a:latin typeface="+mn-lt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 Муслюмовский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8 000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1 802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22,5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7,3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6 198</a:t>
                      </a:r>
                    </a:p>
                  </a:txBody>
                  <a:tcPr marL="9525" marR="72000" marT="9525" marB="0" anchor="ctr"/>
                </a:tc>
              </a:tr>
              <a:tr h="2521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/>
                        <a:t>14</a:t>
                      </a:r>
                      <a:endParaRPr lang="ru-RU" sz="1800" b="1" i="0" u="none" strike="noStrike" dirty="0">
                        <a:latin typeface="+mn-lt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 К.Устьинский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10 000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2 357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23,6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4,3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7 643</a:t>
                      </a:r>
                    </a:p>
                  </a:txBody>
                  <a:tcPr marL="9525" marR="72000" marT="9525" marB="0" anchor="ctr"/>
                </a:tc>
              </a:tr>
              <a:tr h="2521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/>
                        <a:t>15</a:t>
                      </a:r>
                      <a:endParaRPr lang="ru-RU" sz="1800" b="1" i="0" u="none" strike="noStrike" dirty="0">
                        <a:latin typeface="+mn-lt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 Нурлатский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26 000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6 140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23,6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19 860</a:t>
                      </a:r>
                    </a:p>
                  </a:txBody>
                  <a:tcPr marL="9525" marR="72000" marT="9525" marB="0" anchor="ctr"/>
                </a:tc>
              </a:tr>
            </a:tbl>
          </a:graphicData>
        </a:graphic>
      </p:graphicFrame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46100" y="134019"/>
          <a:ext cx="1041524" cy="977429"/>
        </p:xfrm>
        <a:graphic>
          <a:graphicData uri="http://schemas.openxmlformats.org/presentationml/2006/ole">
            <p:oleObj spid="_x0000_s157901" name="CorelDRAW" r:id="rId3" imgW="6943344" imgH="6943344" progId="">
              <p:embed/>
            </p:oleObj>
          </a:graphicData>
        </a:graphic>
      </p:graphicFrame>
      <p:sp>
        <p:nvSpPr>
          <p:cNvPr id="5" name="Text Box 233"/>
          <p:cNvSpPr txBox="1">
            <a:spLocks noChangeArrowheads="1"/>
          </p:cNvSpPr>
          <p:nvPr/>
        </p:nvSpPr>
        <p:spPr bwMode="auto">
          <a:xfrm>
            <a:off x="1259632" y="116632"/>
            <a:ext cx="7704856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Ввод жилья по МО РТ </a:t>
            </a:r>
          </a:p>
          <a:p>
            <a:pPr algn="ctr">
              <a:defRPr/>
            </a:pPr>
            <a:r>
              <a:rPr lang="ru-RU" sz="24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состоянию на 28 марта 2014 года</a:t>
            </a:r>
            <a:endParaRPr lang="ru-RU" sz="24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Номер слайда 10"/>
          <p:cNvSpPr txBox="1">
            <a:spLocks/>
          </p:cNvSpPr>
          <p:nvPr/>
        </p:nvSpPr>
        <p:spPr>
          <a:xfrm>
            <a:off x="8749728" y="540049"/>
            <a:ext cx="358775" cy="3603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290B0AC-1095-4A1C-BD1C-6C83E51E764D}" type="slidenum">
              <a:rPr lang="ru-RU" sz="12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ru-RU" sz="1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8365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15070040"/>
              </p:ext>
            </p:extLst>
          </p:nvPr>
        </p:nvGraphicFramePr>
        <p:xfrm>
          <a:off x="204636" y="1124744"/>
          <a:ext cx="8747399" cy="56197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8054"/>
                <a:gridCol w="2376251"/>
                <a:gridCol w="1674621"/>
                <a:gridCol w="1152128"/>
                <a:gridCol w="792088"/>
                <a:gridCol w="1205699"/>
                <a:gridCol w="1098558"/>
              </a:tblGrid>
              <a:tr h="75629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№</a:t>
                      </a:r>
                    </a:p>
                  </a:txBody>
                  <a:tcPr marL="91433" marR="91433" marT="45719" marB="4571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МО РТ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3" marR="91433" marT="45719" marB="4571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План 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3" marR="91433" marT="45719" marB="4571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Факт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3" marR="91433" marT="45719" marB="4571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% от </a:t>
                      </a:r>
                    </a:p>
                    <a:p>
                      <a:pPr algn="ctr"/>
                      <a:r>
                        <a:rPr lang="ru-RU" sz="1800" dirty="0" smtClean="0"/>
                        <a:t>плана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3" marR="91433" marT="45719" marB="4571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Динамика за 2 недели, %</a:t>
                      </a:r>
                    </a:p>
                  </a:txBody>
                  <a:tcPr marL="91433" marR="91433" marT="45719" marB="4571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Остаток</a:t>
                      </a:r>
                    </a:p>
                  </a:txBody>
                  <a:tcPr marL="91433" marR="91433" marT="45719" marB="4571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2517"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latin typeface="+mn-lt"/>
                      </a:endParaRPr>
                    </a:p>
                  </a:txBody>
                  <a:tcPr marL="91433" marR="91433" marT="45719" marB="4571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900" b="1" u="none" strike="noStrike" dirty="0" smtClean="0"/>
                        <a:t>Всего по РТ</a:t>
                      </a:r>
                      <a:endParaRPr lang="ru-RU" sz="1900" b="1" i="0" u="none" strike="noStrike" dirty="0">
                        <a:latin typeface="+mn-lt"/>
                      </a:endParaRPr>
                    </a:p>
                  </a:txBody>
                  <a:tcPr marL="72000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900" b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399 000</a:t>
                      </a:r>
                      <a:endParaRPr lang="ru-RU" sz="1900" b="1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7200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9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620 993</a:t>
                      </a:r>
                    </a:p>
                  </a:txBody>
                  <a:tcPr marL="9525" marR="7200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9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25,9</a:t>
                      </a:r>
                    </a:p>
                  </a:txBody>
                  <a:tcPr marL="9525" marR="7200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9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+3,3</a:t>
                      </a:r>
                    </a:p>
                  </a:txBody>
                  <a:tcPr marL="0" marR="7200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9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1 778 007</a:t>
                      </a:r>
                    </a:p>
                  </a:txBody>
                  <a:tcPr marL="9525" marR="7200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73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+mn-lt"/>
                        </a:rPr>
                        <a:t>16</a:t>
                      </a:r>
                      <a:endParaRPr lang="ru-RU" sz="1800" b="0" i="0" u="none" strike="noStrike" dirty="0">
                        <a:latin typeface="+mn-lt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Черемшанский</a:t>
                      </a:r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ru-RU" sz="18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10 300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0" i="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2 492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0" i="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24,2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1,5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4 768</a:t>
                      </a:r>
                    </a:p>
                  </a:txBody>
                  <a:tcPr marL="9525" marR="72000" marT="9525" marB="0" anchor="ctr"/>
                </a:tc>
              </a:tr>
              <a:tr h="2473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+mn-lt"/>
                        </a:rPr>
                        <a:t>17</a:t>
                      </a:r>
                      <a:endParaRPr lang="ru-RU" sz="1800" b="0" i="0" u="none" strike="noStrike" dirty="0">
                        <a:latin typeface="+mn-lt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Кайбицкий</a:t>
                      </a: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4 800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1 178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24,5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5 864</a:t>
                      </a:r>
                    </a:p>
                  </a:txBody>
                  <a:tcPr marL="9525" marR="72000" marT="9525" marB="0" anchor="ctr"/>
                </a:tc>
              </a:tr>
              <a:tr h="2473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+mn-lt"/>
                        </a:rPr>
                        <a:t>18</a:t>
                      </a:r>
                      <a:endParaRPr lang="ru-RU" sz="1800" b="0" i="0" u="none" strike="noStrike" dirty="0">
                        <a:latin typeface="+mn-lt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Лаишевский</a:t>
                      </a: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52 000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13 472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25,9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6 198</a:t>
                      </a:r>
                    </a:p>
                  </a:txBody>
                  <a:tcPr marL="9525" marR="72000" marT="9525" marB="0" anchor="ctr"/>
                </a:tc>
              </a:tr>
              <a:tr h="2473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+mn-lt"/>
                        </a:rPr>
                        <a:t>19</a:t>
                      </a:r>
                      <a:endParaRPr lang="ru-RU" sz="1800" b="0" i="0" u="none" strike="noStrike" dirty="0">
                        <a:latin typeface="+mn-lt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Новошешминский</a:t>
                      </a: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0" i="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5 000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1 316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26,3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7 643</a:t>
                      </a:r>
                    </a:p>
                  </a:txBody>
                  <a:tcPr marL="9525" marR="72000" marT="9525" marB="0" anchor="ctr"/>
                </a:tc>
              </a:tr>
              <a:tr h="2473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+mn-lt"/>
                        </a:rPr>
                        <a:t>20</a:t>
                      </a:r>
                      <a:endParaRPr lang="ru-RU" sz="1800" b="0" i="0" u="none" strike="noStrike" dirty="0">
                        <a:latin typeface="+mn-lt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В-</a:t>
                      </a:r>
                      <a:r>
                        <a:rPr lang="ru-RU" sz="1800" b="0" i="0" u="none" strike="noStrike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Услонский</a:t>
                      </a: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0" i="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40 000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0" i="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10 962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27,4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5,4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19 860</a:t>
                      </a:r>
                    </a:p>
                  </a:txBody>
                  <a:tcPr marL="9525" marR="72000" marT="9525" marB="0" anchor="ctr"/>
                </a:tc>
              </a:tr>
              <a:tr h="2473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+mn-lt"/>
                        </a:rPr>
                        <a:t>21</a:t>
                      </a:r>
                      <a:endParaRPr lang="ru-RU" sz="1800" b="0" i="0" u="none" strike="noStrike" dirty="0">
                        <a:latin typeface="+mn-lt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Тюлячинский</a:t>
                      </a:r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ru-RU" sz="18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0" i="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6 500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0" i="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1 859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28,6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1,3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7 808</a:t>
                      </a:r>
                    </a:p>
                  </a:txBody>
                  <a:tcPr marL="9525" marR="72000" marT="9525" marB="0" anchor="ctr"/>
                </a:tc>
              </a:tr>
              <a:tr h="2571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+mn-lt"/>
                        </a:rPr>
                        <a:t>22</a:t>
                      </a:r>
                      <a:endParaRPr lang="ru-RU" sz="1800" b="0" i="0" u="none" strike="noStrike" dirty="0">
                        <a:latin typeface="+mn-lt"/>
                      </a:endParaRPr>
                    </a:p>
                  </a:txBody>
                  <a:tcPr marL="91433" marR="91433" marT="45719" marB="4571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Альметьевский</a:t>
                      </a:r>
                      <a:endParaRPr lang="ru-RU" sz="18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155 000</a:t>
                      </a:r>
                    </a:p>
                  </a:txBody>
                  <a:tcPr marL="9525" marR="7200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44 404</a:t>
                      </a:r>
                    </a:p>
                  </a:txBody>
                  <a:tcPr marL="9525" marR="7200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28,6</a:t>
                      </a:r>
                    </a:p>
                  </a:txBody>
                  <a:tcPr marL="9525" marR="7200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4,2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7200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3 622</a:t>
                      </a:r>
                    </a:p>
                  </a:txBody>
                  <a:tcPr marL="9525" marR="72000" marT="9525" marB="0" anchor="ctr">
                    <a:solidFill>
                      <a:schemeClr val="bg1"/>
                    </a:solidFill>
                  </a:tcPr>
                </a:tc>
              </a:tr>
              <a:tr h="2473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+mn-lt"/>
                        </a:rPr>
                        <a:t>23</a:t>
                      </a:r>
                      <a:endParaRPr lang="ru-RU" sz="1800" b="0" i="0" u="none" strike="noStrike" dirty="0">
                        <a:latin typeface="+mn-lt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Елабужский</a:t>
                      </a: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0" i="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65 000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0" i="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18 674</a:t>
                      </a:r>
                    </a:p>
                  </a:txBody>
                  <a:tcPr marL="9525" marR="72000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28,7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38 528</a:t>
                      </a:r>
                    </a:p>
                  </a:txBody>
                  <a:tcPr marL="9525" marR="72000" marT="9525" marB="0" anchor="ctr"/>
                </a:tc>
              </a:tr>
              <a:tr h="2473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+mn-lt"/>
                        </a:rPr>
                        <a:t>24</a:t>
                      </a:r>
                      <a:endParaRPr lang="ru-RU" sz="1800" b="0" i="0" u="none" strike="noStrike" dirty="0">
                        <a:latin typeface="+mn-lt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Кукморский</a:t>
                      </a: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0" i="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32 000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9 217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28,8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2,8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3 684</a:t>
                      </a:r>
                    </a:p>
                  </a:txBody>
                  <a:tcPr marL="9525" marR="72000" marT="9525" marB="0" anchor="ctr"/>
                </a:tc>
              </a:tr>
              <a:tr h="2473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+mn-lt"/>
                        </a:rPr>
                        <a:t>25</a:t>
                      </a:r>
                      <a:endParaRPr lang="ru-RU" sz="1800" b="0" i="0" u="none" strike="noStrike" dirty="0">
                        <a:latin typeface="+mn-lt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Мамадышский</a:t>
                      </a: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0" i="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25 000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0" i="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7 569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30,3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2,5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29 038</a:t>
                      </a:r>
                    </a:p>
                  </a:txBody>
                  <a:tcPr marL="9525" marR="72000" marT="9525" marB="0" anchor="ctr"/>
                </a:tc>
              </a:tr>
              <a:tr h="2473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+mn-lt"/>
                        </a:rPr>
                        <a:t>26</a:t>
                      </a:r>
                      <a:endParaRPr lang="ru-RU" sz="1800" b="0" i="0" u="none" strike="noStrike" dirty="0">
                        <a:latin typeface="+mn-lt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Азнакаевский</a:t>
                      </a:r>
                      <a:endParaRPr lang="ru-RU" sz="18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0" i="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25 000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0" i="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7 746</a:t>
                      </a:r>
                    </a:p>
                  </a:txBody>
                  <a:tcPr marL="9525" marR="72000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31,0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2,4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4 641</a:t>
                      </a:r>
                    </a:p>
                  </a:txBody>
                  <a:tcPr marL="9525" marR="72000" marT="9525" marB="0" anchor="ctr"/>
                </a:tc>
              </a:tr>
              <a:tr h="2473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+mn-lt"/>
                        </a:rPr>
                        <a:t>27</a:t>
                      </a:r>
                      <a:endParaRPr lang="ru-RU" sz="1800" b="0" i="0" u="none" strike="noStrike" dirty="0">
                        <a:latin typeface="+mn-lt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Р-</a:t>
                      </a:r>
                      <a:r>
                        <a:rPr lang="ru-RU" sz="1800" b="0" i="0" u="none" strike="noStrike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Слободский</a:t>
                      </a: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0" i="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13 000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0" i="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4 287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33,0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3,4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110 596</a:t>
                      </a:r>
                    </a:p>
                  </a:txBody>
                  <a:tcPr marL="9525" marR="72000" marT="9525" marB="0" anchor="ctr"/>
                </a:tc>
              </a:tr>
              <a:tr h="2473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+mn-lt"/>
                        </a:rPr>
                        <a:t>28</a:t>
                      </a:r>
                      <a:endParaRPr lang="ru-RU" sz="1800" b="0" i="0" u="none" strike="noStrike" dirty="0">
                        <a:latin typeface="+mn-lt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Алексеевский  </a:t>
                      </a:r>
                      <a:endParaRPr lang="ru-RU" sz="18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0" i="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14 000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0" i="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4 786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34,2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4,3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46 326</a:t>
                      </a:r>
                    </a:p>
                  </a:txBody>
                  <a:tcPr marL="9525" marR="72000" marT="9525" marB="0" anchor="ctr"/>
                </a:tc>
              </a:tr>
              <a:tr h="2473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+mn-lt"/>
                        </a:rPr>
                        <a:t>29</a:t>
                      </a:r>
                      <a:endParaRPr lang="ru-RU" sz="1800" b="0" i="0" u="none" strike="noStrike" dirty="0">
                        <a:latin typeface="+mn-lt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Зеленодольский</a:t>
                      </a: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0" i="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130 000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0" i="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44 794</a:t>
                      </a:r>
                    </a:p>
                  </a:txBody>
                  <a:tcPr marL="9525" marR="72000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34,5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4,4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22 783</a:t>
                      </a:r>
                    </a:p>
                  </a:txBody>
                  <a:tcPr marL="9525" marR="72000" marT="9525" marB="0" anchor="ctr"/>
                </a:tc>
              </a:tr>
              <a:tr h="2473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+mn-lt"/>
                        </a:rPr>
                        <a:t>30</a:t>
                      </a:r>
                      <a:endParaRPr lang="ru-RU" sz="1800" b="0" i="0" u="none" strike="noStrike" dirty="0">
                        <a:latin typeface="+mn-lt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Сармановский</a:t>
                      </a: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0" i="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9 000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0" i="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3 141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34,9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10,8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17 431</a:t>
                      </a:r>
                    </a:p>
                  </a:txBody>
                  <a:tcPr marL="9525" marR="72000" marT="9525" marB="0" anchor="ctr"/>
                </a:tc>
              </a:tr>
            </a:tbl>
          </a:graphicData>
        </a:graphic>
      </p:graphicFrame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46100" y="134020"/>
          <a:ext cx="1041524" cy="977430"/>
        </p:xfrm>
        <a:graphic>
          <a:graphicData uri="http://schemas.openxmlformats.org/presentationml/2006/ole">
            <p:oleObj spid="_x0000_s158924" name="CorelDRAW" r:id="rId3" imgW="6943344" imgH="6943344" progId="">
              <p:embed/>
            </p:oleObj>
          </a:graphicData>
        </a:graphic>
      </p:graphicFrame>
      <p:sp>
        <p:nvSpPr>
          <p:cNvPr id="5" name="Text Box 233"/>
          <p:cNvSpPr txBox="1">
            <a:spLocks noChangeArrowheads="1"/>
          </p:cNvSpPr>
          <p:nvPr/>
        </p:nvSpPr>
        <p:spPr bwMode="auto">
          <a:xfrm>
            <a:off x="1373341" y="44953"/>
            <a:ext cx="770485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Ввод жилья по МО РТ </a:t>
            </a:r>
          </a:p>
          <a:p>
            <a:pPr algn="ctr">
              <a:defRPr/>
            </a:pPr>
            <a:r>
              <a:rPr lang="ru-RU" sz="24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состоянию на 28 марта </a:t>
            </a:r>
            <a:r>
              <a:rPr lang="ru-RU" sz="24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года</a:t>
            </a:r>
            <a:endParaRPr lang="ru-RU" sz="2400" b="1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2400" b="1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2400" b="1" spc="3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2400" b="1" spc="3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10"/>
          <p:cNvSpPr txBox="1">
            <a:spLocks/>
          </p:cNvSpPr>
          <p:nvPr/>
        </p:nvSpPr>
        <p:spPr>
          <a:xfrm>
            <a:off x="8749728" y="540049"/>
            <a:ext cx="358775" cy="3603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290B0AC-1095-4A1C-BD1C-6C83E51E764D}" type="slidenum">
              <a:rPr lang="ru-RU" sz="12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ru-RU" sz="1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7139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8797</TotalTime>
  <Words>5265</Words>
  <Application>Microsoft Office PowerPoint</Application>
  <PresentationFormat>Экран (4:3)</PresentationFormat>
  <Paragraphs>2696</Paragraphs>
  <Slides>55</Slides>
  <Notes>20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7" baseType="lpstr">
      <vt:lpstr>Тема Office</vt:lpstr>
      <vt:lpstr>CorelDRAW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Фанис Сагдиев</dc:creator>
  <cp:lastModifiedBy>Динар Сагдатуллин</cp:lastModifiedBy>
  <cp:revision>672</cp:revision>
  <cp:lastPrinted>2014-03-28T11:31:32Z</cp:lastPrinted>
  <dcterms:created xsi:type="dcterms:W3CDTF">2013-01-31T07:48:42Z</dcterms:created>
  <dcterms:modified xsi:type="dcterms:W3CDTF">2014-03-28T16:54:22Z</dcterms:modified>
</cp:coreProperties>
</file>