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media/image36.jpg" ContentType="image/jpeg"/>
  <Override PartName="/ppt/media/image37.jpg" ContentType="image/jpeg"/>
  <Override PartName="/ppt/media/image38.jpg" ContentType="image/jpeg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720" r:id="rId2"/>
  </p:sldMasterIdLst>
  <p:notesMasterIdLst>
    <p:notesMasterId r:id="rId61"/>
  </p:notesMasterIdLst>
  <p:handoutMasterIdLst>
    <p:handoutMasterId r:id="rId62"/>
  </p:handoutMasterIdLst>
  <p:sldIdLst>
    <p:sldId id="988" r:id="rId3"/>
    <p:sldId id="4082" r:id="rId4"/>
    <p:sldId id="4086" r:id="rId5"/>
    <p:sldId id="4087" r:id="rId6"/>
    <p:sldId id="4088" r:id="rId7"/>
    <p:sldId id="4089" r:id="rId8"/>
    <p:sldId id="4062" r:id="rId9"/>
    <p:sldId id="4095" r:id="rId10"/>
    <p:sldId id="4064" r:id="rId11"/>
    <p:sldId id="4081" r:id="rId12"/>
    <p:sldId id="4066" r:id="rId13"/>
    <p:sldId id="4038" r:id="rId14"/>
    <p:sldId id="4035" r:id="rId15"/>
    <p:sldId id="4036" r:id="rId16"/>
    <p:sldId id="4039" r:id="rId17"/>
    <p:sldId id="4040" r:id="rId18"/>
    <p:sldId id="4041" r:id="rId19"/>
    <p:sldId id="4042" r:id="rId20"/>
    <p:sldId id="4043" r:id="rId21"/>
    <p:sldId id="4045" r:id="rId22"/>
    <p:sldId id="3911" r:id="rId23"/>
    <p:sldId id="4046" r:id="rId24"/>
    <p:sldId id="4047" r:id="rId25"/>
    <p:sldId id="4049" r:id="rId26"/>
    <p:sldId id="4096" r:id="rId27"/>
    <p:sldId id="4097" r:id="rId28"/>
    <p:sldId id="4098" r:id="rId29"/>
    <p:sldId id="4099" r:id="rId30"/>
    <p:sldId id="4010" r:id="rId31"/>
    <p:sldId id="4080" r:id="rId32"/>
    <p:sldId id="4012" r:id="rId33"/>
    <p:sldId id="4091" r:id="rId34"/>
    <p:sldId id="4067" r:id="rId35"/>
    <p:sldId id="4016" r:id="rId36"/>
    <p:sldId id="4017" r:id="rId37"/>
    <p:sldId id="4018" r:id="rId38"/>
    <p:sldId id="4019" r:id="rId39"/>
    <p:sldId id="4092" r:id="rId40"/>
    <p:sldId id="4050" r:id="rId41"/>
    <p:sldId id="3902" r:id="rId42"/>
    <p:sldId id="4051" r:id="rId43"/>
    <p:sldId id="4052" r:id="rId44"/>
    <p:sldId id="4053" r:id="rId45"/>
    <p:sldId id="4094" r:id="rId46"/>
    <p:sldId id="4054" r:id="rId47"/>
    <p:sldId id="4055" r:id="rId48"/>
    <p:sldId id="4056" r:id="rId49"/>
    <p:sldId id="4070" r:id="rId50"/>
    <p:sldId id="4071" r:id="rId51"/>
    <p:sldId id="4072" r:id="rId52"/>
    <p:sldId id="4073" r:id="rId53"/>
    <p:sldId id="4074" r:id="rId54"/>
    <p:sldId id="4075" r:id="rId55"/>
    <p:sldId id="4076" r:id="rId56"/>
    <p:sldId id="4077" r:id="rId57"/>
    <p:sldId id="4078" r:id="rId58"/>
    <p:sldId id="4079" r:id="rId59"/>
    <p:sldId id="2814" r:id="rId60"/>
  </p:sldIdLst>
  <p:sldSz cx="20104100" cy="11309350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562" userDrawn="1">
          <p15:clr>
            <a:srgbClr val="A4A3A4"/>
          </p15:clr>
        </p15:guide>
        <p15:guide id="2" pos="633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6022"/>
    <a:srgbClr val="DEDFE5"/>
    <a:srgbClr val="212850"/>
    <a:srgbClr val="D7E4BD"/>
    <a:srgbClr val="E9EDF4"/>
    <a:srgbClr val="FFFF99"/>
    <a:srgbClr val="C3D69B"/>
    <a:srgbClr val="F6A967"/>
    <a:srgbClr val="BBBBBB"/>
    <a:srgbClr val="005C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86" autoAdjust="0"/>
    <p:restoredTop sz="96433" autoAdjust="0"/>
  </p:normalViewPr>
  <p:slideViewPr>
    <p:cSldViewPr>
      <p:cViewPr varScale="1">
        <p:scale>
          <a:sx n="75" d="100"/>
          <a:sy n="75" d="100"/>
        </p:scale>
        <p:origin x="96" y="72"/>
      </p:cViewPr>
      <p:guideLst>
        <p:guide orient="horz" pos="3562"/>
        <p:guide pos="6332"/>
      </p:guideLst>
    </p:cSldViewPr>
  </p:slideViewPr>
  <p:outlineViewPr>
    <p:cViewPr>
      <p:scale>
        <a:sx n="33" d="100"/>
        <a:sy n="33" d="100"/>
      </p:scale>
      <p:origin x="0" y="-694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14" d="100"/>
          <a:sy n="114" d="100"/>
        </p:scale>
        <p:origin x="2100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920380765801406"/>
          <c:y val="8.1593732151200804E-2"/>
          <c:w val="0.67694426653606088"/>
          <c:h val="0.811018017674106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Со смертельным исходом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8984-401C-8351-68CF7E88D1BF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8984-401C-8351-68CF7E88D1BF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8984-401C-8351-68CF7E88D1BF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8984-401C-8351-68CF7E88D1BF}"/>
              </c:ext>
            </c:extLst>
          </c:dPt>
          <c:dLbls>
            <c:spPr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4000" b="1">
                    <a:solidFill>
                      <a:srgbClr val="21285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Лист1!$A$2:$A$5</c:f>
              <c:strCache>
                <c:ptCount val="4"/>
                <c:pt idx="0">
                  <c:v>ЯНВАРЬ-МАЙ 2019</c:v>
                </c:pt>
                <c:pt idx="1">
                  <c:v>ЯНВАРЬ-МАЙ 2020</c:v>
                </c:pt>
                <c:pt idx="2">
                  <c:v>ЯНВАРЬ-МАЙ 2021</c:v>
                </c:pt>
                <c:pt idx="3">
                  <c:v>ЯНВАРЬ-МАЙ 2022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1">
                  <c:v>4</c:v>
                </c:pt>
                <c:pt idx="2">
                  <c:v>2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88-4401-80E4-9F831017316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 тяжелым исходом</c:v>
                </c:pt>
              </c:strCache>
            </c:strRef>
          </c:tx>
          <c:spPr>
            <a:solidFill>
              <a:srgbClr val="DEDFE5"/>
            </a:solidFill>
            <a:ln>
              <a:noFill/>
            </a:ln>
            <a:effectLst/>
          </c:spPr>
          <c:invertIfNegative val="0"/>
          <c:dLbls>
            <c:dLbl>
              <c:idx val="1"/>
              <c:spPr>
                <a:solidFill>
                  <a:srgbClr val="DEDFE5"/>
                </a:solidFill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4000" b="1">
                      <a:solidFill>
                        <a:srgbClr val="212850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7D38-492A-9D2F-1C2442D77AE3}"/>
                </c:ext>
              </c:extLst>
            </c:dLbl>
            <c:dLbl>
              <c:idx val="2"/>
              <c:spPr>
                <a:solidFill>
                  <a:srgbClr val="DEDFE5"/>
                </a:solidFill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4000" b="1">
                      <a:solidFill>
                        <a:srgbClr val="212850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7D38-492A-9D2F-1C2442D77AE3}"/>
                </c:ext>
              </c:extLst>
            </c:dLbl>
            <c:dLbl>
              <c:idx val="3"/>
              <c:spPr>
                <a:solidFill>
                  <a:srgbClr val="DEDFE5"/>
                </a:solidFill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4000" b="1">
                      <a:solidFill>
                        <a:srgbClr val="212850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7D38-492A-9D2F-1C2442D77AE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4000" b="1">
                    <a:solidFill>
                      <a:srgbClr val="21285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ЯНВАРЬ-МАЙ 2019</c:v>
                </c:pt>
                <c:pt idx="1">
                  <c:v>ЯНВАРЬ-МАЙ 2020</c:v>
                </c:pt>
                <c:pt idx="2">
                  <c:v>ЯНВАРЬ-МАЙ 2021</c:v>
                </c:pt>
                <c:pt idx="3">
                  <c:v>ЯНВАРЬ-МАЙ 2022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  <c:pt idx="2">
                  <c:v>5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988-4401-80E4-9F83101731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1866148368"/>
        <c:axId val="-1866148912"/>
      </c:barChart>
      <c:catAx>
        <c:axId val="-186614836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marL="0" algn="r" fontAlgn="b">
              <a:defRPr lang="ru-RU" sz="3200" b="1" i="0" u="none" strike="noStrike" kern="1200" spc="0" baseline="0">
                <a:solidFill>
                  <a:srgbClr val="2128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-1866148912"/>
        <c:crosses val="autoZero"/>
        <c:auto val="1"/>
        <c:lblAlgn val="ctr"/>
        <c:lblOffset val="100"/>
        <c:noMultiLvlLbl val="0"/>
      </c:catAx>
      <c:valAx>
        <c:axId val="-1866148912"/>
        <c:scaling>
          <c:orientation val="minMax"/>
          <c:max val="10"/>
          <c:min val="0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2500" b="1" i="0" u="none" strike="noStrike" kern="1200" spc="0" baseline="0">
                <a:solidFill>
                  <a:srgbClr val="2128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-1866148368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9.5806301724246173E-2"/>
          <c:y val="7.0312308918446566E-3"/>
          <c:w val="0.9041936982757538"/>
          <c:h val="0.1042292031979076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algn="r" fontAlgn="b">
            <a:defRPr lang="ru-RU" sz="2500" b="1" i="0" u="none" strike="noStrike" kern="1200" spc="0" baseline="0">
              <a:solidFill>
                <a:srgbClr val="21285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0.30572</cdr:x>
      <cdr:y>0.35533</cdr:y>
    </cdr:from>
    <cdr:to>
      <cdr:x>0.33342</cdr:x>
      <cdr:y>0.4114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868863" y="2803862"/>
          <a:ext cx="441145" cy="4424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 defTabSz="1244600" rtl="0">
            <a:lnSpc>
              <a:spcPct val="80000"/>
            </a:lnSpc>
            <a:spcBef>
              <a:spcPct val="0"/>
            </a:spcBef>
            <a:defRPr lang="ru-RU" sz="4000" b="1" i="0" u="none" strike="noStrike" kern="1200" baseline="0">
              <a:solidFill>
                <a:srgbClr val="494949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 sz="4000" b="1" kern="1200" dirty="0">
            <a:solidFill>
              <a:srgbClr val="494949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0.30572</cdr:x>
      <cdr:y>0.35525</cdr:y>
    </cdr:from>
    <cdr:to>
      <cdr:x>0.33342</cdr:x>
      <cdr:y>0.41132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868863" y="2803227"/>
          <a:ext cx="441145" cy="4424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 defTabSz="1244600" rtl="0">
            <a:lnSpc>
              <a:spcPct val="80000"/>
            </a:lnSpc>
            <a:spcBef>
              <a:spcPct val="0"/>
            </a:spcBef>
            <a:defRPr lang="ru-RU" sz="4000" b="1" i="0" u="none" strike="noStrike" kern="1200" baseline="0">
              <a:solidFill>
                <a:srgbClr val="494949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 sz="4000" b="1" kern="1200" dirty="0">
            <a:solidFill>
              <a:srgbClr val="494949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8" y="3"/>
            <a:ext cx="4302125" cy="339726"/>
          </a:xfrm>
          <a:prstGeom prst="rect">
            <a:avLst/>
          </a:prstGeom>
        </p:spPr>
        <p:txBody>
          <a:bodyPr vert="horz" lIns="91024" tIns="45511" rIns="91024" bIns="4551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2932" y="3"/>
            <a:ext cx="4302125" cy="339726"/>
          </a:xfrm>
          <a:prstGeom prst="rect">
            <a:avLst/>
          </a:prstGeom>
        </p:spPr>
        <p:txBody>
          <a:bodyPr vert="horz" lIns="91024" tIns="45511" rIns="91024" bIns="45511" rtlCol="0"/>
          <a:lstStyle>
            <a:lvl1pPr algn="r">
              <a:defRPr sz="1200"/>
            </a:lvl1pPr>
          </a:lstStyle>
          <a:p>
            <a:fld id="{250C7CB5-59E6-418A-B628-F8C9B94037FF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8" y="6456366"/>
            <a:ext cx="4302125" cy="339726"/>
          </a:xfrm>
          <a:prstGeom prst="rect">
            <a:avLst/>
          </a:prstGeom>
        </p:spPr>
        <p:txBody>
          <a:bodyPr vert="horz" lIns="91024" tIns="45511" rIns="91024" bIns="4551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2932" y="6456366"/>
            <a:ext cx="4302125" cy="339726"/>
          </a:xfrm>
          <a:prstGeom prst="rect">
            <a:avLst/>
          </a:prstGeom>
        </p:spPr>
        <p:txBody>
          <a:bodyPr vert="horz" lIns="91024" tIns="45511" rIns="91024" bIns="45511" rtlCol="0" anchor="b"/>
          <a:lstStyle>
            <a:lvl1pPr algn="r">
              <a:defRPr sz="1200"/>
            </a:lvl1pPr>
          </a:lstStyle>
          <a:p>
            <a:fld id="{421806B0-6340-4917-9EB0-AC012F15AB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03400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5" y="26"/>
            <a:ext cx="4301751" cy="340647"/>
          </a:xfrm>
          <a:prstGeom prst="rect">
            <a:avLst/>
          </a:prstGeom>
        </p:spPr>
        <p:txBody>
          <a:bodyPr vert="horz" lIns="48453" tIns="24226" rIns="48453" bIns="24226" rtlCol="0"/>
          <a:lstStyle>
            <a:lvl1pPr algn="l">
              <a:defRPr sz="6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540" y="26"/>
            <a:ext cx="4301751" cy="340647"/>
          </a:xfrm>
          <a:prstGeom prst="rect">
            <a:avLst/>
          </a:prstGeom>
        </p:spPr>
        <p:txBody>
          <a:bodyPr vert="horz" lIns="48453" tIns="24226" rIns="48453" bIns="24226" rtlCol="0"/>
          <a:lstStyle>
            <a:lvl1pPr algn="r">
              <a:defRPr sz="600"/>
            </a:lvl1pPr>
          </a:lstStyle>
          <a:p>
            <a:fld id="{11415E88-8FDD-49A5-B542-5ED6E1B42B79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48453" tIns="24226" rIns="48453" bIns="24226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376" y="3270997"/>
            <a:ext cx="7941936" cy="2677467"/>
          </a:xfrm>
          <a:prstGeom prst="rect">
            <a:avLst/>
          </a:prstGeom>
        </p:spPr>
        <p:txBody>
          <a:bodyPr vert="horz" lIns="48453" tIns="24226" rIns="48453" bIns="24226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5" y="6457052"/>
            <a:ext cx="4301751" cy="340647"/>
          </a:xfrm>
          <a:prstGeom prst="rect">
            <a:avLst/>
          </a:prstGeom>
        </p:spPr>
        <p:txBody>
          <a:bodyPr vert="horz" lIns="48453" tIns="24226" rIns="48453" bIns="24226" rtlCol="0" anchor="b"/>
          <a:lstStyle>
            <a:lvl1pPr algn="l">
              <a:defRPr sz="6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540" y="6457052"/>
            <a:ext cx="4301751" cy="340647"/>
          </a:xfrm>
          <a:prstGeom prst="rect">
            <a:avLst/>
          </a:prstGeom>
        </p:spPr>
        <p:txBody>
          <a:bodyPr vert="horz" lIns="48453" tIns="24226" rIns="48453" bIns="24226" rtlCol="0" anchor="b"/>
          <a:lstStyle>
            <a:lvl1pPr algn="r">
              <a:defRPr sz="600"/>
            </a:lvl1pPr>
          </a:lstStyle>
          <a:p>
            <a:fld id="{9713E870-A7BB-4D18-A646-869F368C68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6907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3E870-A7BB-4D18-A646-869F368C686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1203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C90C6-F7F8-4114-9A03-AE636CE2E051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6467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C90C6-F7F8-4114-9A03-AE636CE2E051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38541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1715">
              <a:defRPr/>
            </a:pPr>
            <a:fld id="{315C90C6-F7F8-4114-9A03-AE636CE2E051}" type="slidenum">
              <a:rPr lang="ru-RU">
                <a:solidFill>
                  <a:prstClr val="black"/>
                </a:solidFill>
                <a:latin typeface="Calibri"/>
              </a:rPr>
              <a:pPr defTabSz="921715">
                <a:defRPr/>
              </a:pPr>
              <a:t>21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18018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C90C6-F7F8-4114-9A03-AE636CE2E051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6125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C90C6-F7F8-4114-9A03-AE636CE2E051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8656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C90C6-F7F8-4114-9A03-AE636CE2E051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2285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C90C6-F7F8-4114-9A03-AE636CE2E051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79520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C90C6-F7F8-4114-9A03-AE636CE2E051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65332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C90C6-F7F8-4114-9A03-AE636CE2E051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07568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C90C6-F7F8-4114-9A03-AE636CE2E051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4507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3E870-A7BB-4D18-A646-869F368C6860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5290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C90C6-F7F8-4114-9A03-AE636CE2E051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74736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C90C6-F7F8-4114-9A03-AE636CE2E051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98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C90C6-F7F8-4114-9A03-AE636CE2E051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20957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C90C6-F7F8-4114-9A03-AE636CE2E051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86346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3E870-A7BB-4D18-A646-869F368C6860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49602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3E870-A7BB-4D18-A646-869F368C6860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6674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3E870-A7BB-4D18-A646-869F368C6860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39650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3E870-A7BB-4D18-A646-869F368C6860}" type="slidenum">
              <a:rPr lang="ru-RU" smtClean="0">
                <a:solidFill>
                  <a:prstClr val="black"/>
                </a:solidFill>
              </a:rPr>
              <a:pPr/>
              <a:t>58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576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3E870-A7BB-4D18-A646-869F368C686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435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3E870-A7BB-4D18-A646-869F368C6860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6562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DB006-9035-406E-8AE8-F4D3A3801576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6409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DB006-9035-406E-8AE8-F4D3A3801576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9440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3E870-A7BB-4D18-A646-869F368C6860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6535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C90C6-F7F8-4114-9A03-AE636CE2E05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29543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C90C6-F7F8-4114-9A03-AE636CE2E051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2093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50" b="1" i="0">
                <a:solidFill>
                  <a:srgbClr val="494949"/>
                </a:solidFill>
                <a:latin typeface="Calibri"/>
                <a:cs typeface="Calibri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C42E8A-EEA2-41FA-BCE4-96EC8EBF1924}" type="datetime1">
              <a:rPr lang="en-US" smtClean="0"/>
              <a:t>6/6/2022</a:t>
            </a:fld>
            <a:endParaRPr lang="en-US"/>
          </a:p>
        </p:txBody>
      </p:sp>
      <p:sp>
        <p:nvSpPr>
          <p:cNvPr id="6" name="Номер слайда 10"/>
          <p:cNvSpPr txBox="1">
            <a:spLocks/>
          </p:cNvSpPr>
          <p:nvPr userDrawn="1"/>
        </p:nvSpPr>
        <p:spPr>
          <a:xfrm>
            <a:off x="19473545" y="10755417"/>
            <a:ext cx="660648" cy="543304"/>
          </a:xfrm>
          <a:prstGeom prst="roundRect">
            <a:avLst/>
          </a:prstGeom>
          <a:noFill/>
        </p:spPr>
        <p:txBody>
          <a:bodyPr lIns="96000" anchor="ctr"/>
          <a:lstStyle/>
          <a:p>
            <a:pPr algn="ctr">
              <a:defRPr/>
            </a:pPr>
            <a:fld id="{9290B0AC-1095-4A1C-BD1C-6C83E51E764D}" type="slidenum">
              <a:rPr lang="ru-RU" sz="2000" b="1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>
                <a:defRPr/>
              </a:pPr>
              <a:t>‹#›</a:t>
            </a:fld>
            <a:endParaRPr lang="ru-RU" sz="2000" b="1" dirty="0">
              <a:solidFill>
                <a:srgbClr val="2128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3013" y="1851025"/>
            <a:ext cx="15078075" cy="39370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3013" y="5940425"/>
            <a:ext cx="15078075" cy="2730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382713" y="10482263"/>
            <a:ext cx="4522787" cy="601662"/>
          </a:xfrm>
          <a:prstGeom prst="rect">
            <a:avLst/>
          </a:prstGeom>
        </p:spPr>
        <p:txBody>
          <a:bodyPr/>
          <a:lstStyle/>
          <a:p>
            <a:fld id="{9BC0C3F5-89EA-4F41-97DB-C899725A6096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659563" y="10482263"/>
            <a:ext cx="6784975" cy="60166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198600" y="10482263"/>
            <a:ext cx="4522788" cy="601662"/>
          </a:xfrm>
          <a:prstGeom prst="rect">
            <a:avLst/>
          </a:prstGeom>
        </p:spPr>
        <p:txBody>
          <a:bodyPr/>
          <a:lstStyle/>
          <a:p>
            <a:fld id="{8340FFEE-F51D-4B22-BC95-A47521AE58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512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2713" y="601663"/>
            <a:ext cx="17338675" cy="2185987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82713" y="3009900"/>
            <a:ext cx="17338675" cy="71770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382713" y="10482263"/>
            <a:ext cx="4522787" cy="601662"/>
          </a:xfrm>
          <a:prstGeom prst="rect">
            <a:avLst/>
          </a:prstGeom>
        </p:spPr>
        <p:txBody>
          <a:bodyPr/>
          <a:lstStyle/>
          <a:p>
            <a:fld id="{9BC0C3F5-89EA-4F41-97DB-C899725A6096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659563" y="10482263"/>
            <a:ext cx="6784975" cy="60166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198600" y="10482263"/>
            <a:ext cx="4522788" cy="601662"/>
          </a:xfrm>
          <a:prstGeom prst="rect">
            <a:avLst/>
          </a:prstGeom>
        </p:spPr>
        <p:txBody>
          <a:bodyPr/>
          <a:lstStyle/>
          <a:p>
            <a:fld id="{8340FFEE-F51D-4B22-BC95-A47521AE58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14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2819400"/>
            <a:ext cx="17340263" cy="4703763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7567613"/>
            <a:ext cx="17340263" cy="24749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382713" y="10482263"/>
            <a:ext cx="4522787" cy="601662"/>
          </a:xfrm>
          <a:prstGeom prst="rect">
            <a:avLst/>
          </a:prstGeom>
        </p:spPr>
        <p:txBody>
          <a:bodyPr/>
          <a:lstStyle/>
          <a:p>
            <a:fld id="{9BC0C3F5-89EA-4F41-97DB-C899725A6096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659563" y="10482263"/>
            <a:ext cx="6784975" cy="60166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198600" y="10482263"/>
            <a:ext cx="4522788" cy="601662"/>
          </a:xfrm>
          <a:prstGeom prst="rect">
            <a:avLst/>
          </a:prstGeom>
        </p:spPr>
        <p:txBody>
          <a:bodyPr/>
          <a:lstStyle/>
          <a:p>
            <a:fld id="{8340FFEE-F51D-4B22-BC95-A47521AE58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64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2713" y="601663"/>
            <a:ext cx="17338675" cy="2185987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82713" y="3009900"/>
            <a:ext cx="8593137" cy="71770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128250" y="3009900"/>
            <a:ext cx="8593138" cy="71770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382713" y="10482263"/>
            <a:ext cx="4522787" cy="601662"/>
          </a:xfrm>
          <a:prstGeom prst="rect">
            <a:avLst/>
          </a:prstGeom>
        </p:spPr>
        <p:txBody>
          <a:bodyPr/>
          <a:lstStyle/>
          <a:p>
            <a:fld id="{9BC0C3F5-89EA-4F41-97DB-C899725A6096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6659563" y="10482263"/>
            <a:ext cx="6784975" cy="60166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198600" y="10482263"/>
            <a:ext cx="4522788" cy="601662"/>
          </a:xfrm>
          <a:prstGeom prst="rect">
            <a:avLst/>
          </a:prstGeom>
        </p:spPr>
        <p:txBody>
          <a:bodyPr/>
          <a:lstStyle/>
          <a:p>
            <a:fld id="{8340FFEE-F51D-4B22-BC95-A47521AE58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0887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4300" y="601663"/>
            <a:ext cx="17340263" cy="2185987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84300" y="2771775"/>
            <a:ext cx="8505825" cy="13589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384300" y="4130675"/>
            <a:ext cx="8505825" cy="60769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0177463" y="2771775"/>
            <a:ext cx="8547100" cy="13589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10177463" y="4130675"/>
            <a:ext cx="8547100" cy="60769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82713" y="10482263"/>
            <a:ext cx="4522787" cy="601662"/>
          </a:xfrm>
          <a:prstGeom prst="rect">
            <a:avLst/>
          </a:prstGeom>
        </p:spPr>
        <p:txBody>
          <a:bodyPr/>
          <a:lstStyle/>
          <a:p>
            <a:fld id="{9BC0C3F5-89EA-4F41-97DB-C899725A6096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6659563" y="10482263"/>
            <a:ext cx="6784975" cy="60166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14198600" y="10482263"/>
            <a:ext cx="4522788" cy="601662"/>
          </a:xfrm>
          <a:prstGeom prst="rect">
            <a:avLst/>
          </a:prstGeom>
        </p:spPr>
        <p:txBody>
          <a:bodyPr/>
          <a:lstStyle/>
          <a:p>
            <a:fld id="{8340FFEE-F51D-4B22-BC95-A47521AE58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621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2713" y="601663"/>
            <a:ext cx="17338675" cy="2185987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1382713" y="10482263"/>
            <a:ext cx="4522787" cy="601662"/>
          </a:xfrm>
          <a:prstGeom prst="rect">
            <a:avLst/>
          </a:prstGeom>
        </p:spPr>
        <p:txBody>
          <a:bodyPr/>
          <a:lstStyle/>
          <a:p>
            <a:fld id="{9BC0C3F5-89EA-4F41-97DB-C899725A6096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6659563" y="10482263"/>
            <a:ext cx="6784975" cy="60166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4198600" y="10482263"/>
            <a:ext cx="4522788" cy="601662"/>
          </a:xfrm>
          <a:prstGeom prst="rect">
            <a:avLst/>
          </a:prstGeom>
        </p:spPr>
        <p:txBody>
          <a:bodyPr/>
          <a:lstStyle/>
          <a:p>
            <a:fld id="{8340FFEE-F51D-4B22-BC95-A47521AE58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6843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1382713" y="10482263"/>
            <a:ext cx="4522787" cy="601662"/>
          </a:xfrm>
          <a:prstGeom prst="rect">
            <a:avLst/>
          </a:prstGeom>
        </p:spPr>
        <p:txBody>
          <a:bodyPr/>
          <a:lstStyle/>
          <a:p>
            <a:fld id="{9BC0C3F5-89EA-4F41-97DB-C899725A6096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6659563" y="10482263"/>
            <a:ext cx="6784975" cy="60166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4198600" y="10482263"/>
            <a:ext cx="4522788" cy="601662"/>
          </a:xfrm>
          <a:prstGeom prst="rect">
            <a:avLst/>
          </a:prstGeom>
        </p:spPr>
        <p:txBody>
          <a:bodyPr/>
          <a:lstStyle/>
          <a:p>
            <a:fld id="{8340FFEE-F51D-4B22-BC95-A47521AE58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446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4300" y="754063"/>
            <a:ext cx="6484938" cy="2638425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47100" y="1628775"/>
            <a:ext cx="10177463" cy="80359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84300" y="3392488"/>
            <a:ext cx="6484938" cy="6286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382713" y="10482263"/>
            <a:ext cx="4522787" cy="601662"/>
          </a:xfrm>
          <a:prstGeom prst="rect">
            <a:avLst/>
          </a:prstGeom>
        </p:spPr>
        <p:txBody>
          <a:bodyPr/>
          <a:lstStyle/>
          <a:p>
            <a:fld id="{9BC0C3F5-89EA-4F41-97DB-C899725A6096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6659563" y="10482263"/>
            <a:ext cx="6784975" cy="60166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198600" y="10482263"/>
            <a:ext cx="4522788" cy="601662"/>
          </a:xfrm>
          <a:prstGeom prst="rect">
            <a:avLst/>
          </a:prstGeom>
        </p:spPr>
        <p:txBody>
          <a:bodyPr/>
          <a:lstStyle/>
          <a:p>
            <a:fld id="{8340FFEE-F51D-4B22-BC95-A47521AE58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000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4300" y="754063"/>
            <a:ext cx="6484938" cy="2638425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547100" y="1628775"/>
            <a:ext cx="10177463" cy="8035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84300" y="3392488"/>
            <a:ext cx="6484938" cy="6286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382713" y="10482263"/>
            <a:ext cx="4522787" cy="601662"/>
          </a:xfrm>
          <a:prstGeom prst="rect">
            <a:avLst/>
          </a:prstGeom>
        </p:spPr>
        <p:txBody>
          <a:bodyPr/>
          <a:lstStyle/>
          <a:p>
            <a:fld id="{9BC0C3F5-89EA-4F41-97DB-C899725A6096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6659563" y="10482263"/>
            <a:ext cx="6784975" cy="60166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198600" y="10482263"/>
            <a:ext cx="4522788" cy="601662"/>
          </a:xfrm>
          <a:prstGeom prst="rect">
            <a:avLst/>
          </a:prstGeom>
        </p:spPr>
        <p:txBody>
          <a:bodyPr/>
          <a:lstStyle/>
          <a:p>
            <a:fld id="{8340FFEE-F51D-4B22-BC95-A47521AE58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3792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2713" y="601663"/>
            <a:ext cx="17338675" cy="2185987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382713" y="3009900"/>
            <a:ext cx="17338675" cy="71770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382713" y="10482263"/>
            <a:ext cx="4522787" cy="601662"/>
          </a:xfrm>
          <a:prstGeom prst="rect">
            <a:avLst/>
          </a:prstGeom>
        </p:spPr>
        <p:txBody>
          <a:bodyPr/>
          <a:lstStyle/>
          <a:p>
            <a:fld id="{9BC0C3F5-89EA-4F41-97DB-C899725A6096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659563" y="10482263"/>
            <a:ext cx="6784975" cy="60166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198600" y="10482263"/>
            <a:ext cx="4522788" cy="601662"/>
          </a:xfrm>
          <a:prstGeom prst="rect">
            <a:avLst/>
          </a:prstGeom>
        </p:spPr>
        <p:txBody>
          <a:bodyPr/>
          <a:lstStyle/>
          <a:p>
            <a:fld id="{8340FFEE-F51D-4B22-BC95-A47521AE58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053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g object 19"/>
          <p:cNvSpPr/>
          <p:nvPr/>
        </p:nvSpPr>
        <p:spPr>
          <a:xfrm>
            <a:off x="0" y="0"/>
            <a:ext cx="513073" cy="94237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50" b="1" i="0">
                <a:solidFill>
                  <a:srgbClr val="494949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E3617-8399-463F-89E6-35D17BAAF5D6}" type="datetime1">
              <a:rPr lang="en-US" smtClean="0"/>
              <a:t>6/6/2022</a:t>
            </a:fld>
            <a:endParaRPr lang="en-US"/>
          </a:p>
        </p:txBody>
      </p:sp>
      <p:sp>
        <p:nvSpPr>
          <p:cNvPr id="9" name="Номер слайда 10"/>
          <p:cNvSpPr txBox="1">
            <a:spLocks/>
          </p:cNvSpPr>
          <p:nvPr userDrawn="1"/>
        </p:nvSpPr>
        <p:spPr>
          <a:xfrm>
            <a:off x="19473545" y="10768669"/>
            <a:ext cx="660648" cy="543304"/>
          </a:xfrm>
          <a:prstGeom prst="roundRect">
            <a:avLst/>
          </a:prstGeom>
          <a:noFill/>
        </p:spPr>
        <p:txBody>
          <a:bodyPr lIns="96000" anchor="ctr"/>
          <a:lstStyle/>
          <a:p>
            <a:pPr algn="ctr">
              <a:defRPr/>
            </a:pPr>
            <a:fld id="{9290B0AC-1095-4A1C-BD1C-6C83E51E764D}" type="slidenum">
              <a:rPr lang="ru-RU" sz="2000" b="1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>
                <a:defRPr/>
              </a:pPr>
              <a:t>‹#›</a:t>
            </a:fld>
            <a:endParaRPr lang="ru-RU" sz="2000" b="1" dirty="0">
              <a:solidFill>
                <a:srgbClr val="2128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g object 18">
            <a:extLst>
              <a:ext uri="{FF2B5EF4-FFF2-40B4-BE49-F238E27FC236}">
                <a16:creationId xmlns:a16="http://schemas.microsoft.com/office/drawing/2014/main" id="{4846333E-98D9-EA48-9106-2B18CD6BA9EF}"/>
              </a:ext>
            </a:extLst>
          </p:cNvPr>
          <p:cNvSpPr/>
          <p:nvPr userDrawn="1"/>
        </p:nvSpPr>
        <p:spPr>
          <a:xfrm>
            <a:off x="18815050" y="396874"/>
            <a:ext cx="1066800" cy="1023245"/>
          </a:xfrm>
          <a:prstGeom prst="rect">
            <a:avLst/>
          </a:prstGeom>
          <a:blipFill>
            <a:blip r:embed="rId3" cstate="screen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4387513" y="601663"/>
            <a:ext cx="4333875" cy="95853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382713" y="601663"/>
            <a:ext cx="12852400" cy="9585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382713" y="10482263"/>
            <a:ext cx="4522787" cy="601662"/>
          </a:xfrm>
          <a:prstGeom prst="rect">
            <a:avLst/>
          </a:prstGeom>
        </p:spPr>
        <p:txBody>
          <a:bodyPr/>
          <a:lstStyle/>
          <a:p>
            <a:fld id="{9BC0C3F5-89EA-4F41-97DB-C899725A6096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659563" y="10482263"/>
            <a:ext cx="6784975" cy="60166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198600" y="10482263"/>
            <a:ext cx="4522788" cy="601662"/>
          </a:xfrm>
          <a:prstGeom prst="rect">
            <a:avLst/>
          </a:prstGeom>
        </p:spPr>
        <p:txBody>
          <a:bodyPr/>
          <a:lstStyle/>
          <a:p>
            <a:fld id="{8340FFEE-F51D-4B22-BC95-A47521AE58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379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g object 16"/>
          <p:cNvSpPr/>
          <p:nvPr userDrawn="1"/>
        </p:nvSpPr>
        <p:spPr>
          <a:xfrm>
            <a:off x="0" y="0"/>
            <a:ext cx="2061690" cy="11308556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F045C9-726B-4AE1-B1CA-5916335C8C25}" type="datetime1">
              <a:rPr lang="en-US" smtClean="0"/>
              <a:t>6/6/2022</a:t>
            </a:fld>
            <a:endParaRPr lang="en-US"/>
          </a:p>
        </p:txBody>
      </p:sp>
      <p:sp>
        <p:nvSpPr>
          <p:cNvPr id="6" name="Номер слайда 10"/>
          <p:cNvSpPr txBox="1">
            <a:spLocks/>
          </p:cNvSpPr>
          <p:nvPr userDrawn="1"/>
        </p:nvSpPr>
        <p:spPr>
          <a:xfrm>
            <a:off x="19473545" y="10755417"/>
            <a:ext cx="660648" cy="543304"/>
          </a:xfrm>
          <a:prstGeom prst="roundRect">
            <a:avLst/>
          </a:prstGeom>
          <a:noFill/>
        </p:spPr>
        <p:txBody>
          <a:bodyPr lIns="96000" anchor="ctr"/>
          <a:lstStyle/>
          <a:p>
            <a:pPr algn="ctr">
              <a:defRPr/>
            </a:pPr>
            <a:fld id="{9290B0AC-1095-4A1C-BD1C-6C83E51E764D}" type="slidenum">
              <a:rPr lang="ru-RU" sz="2000" b="1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>
                <a:defRPr/>
              </a:pPr>
              <a:t>‹#›</a:t>
            </a:fld>
            <a:endParaRPr lang="ru-RU" sz="2000" b="1" dirty="0">
              <a:solidFill>
                <a:srgbClr val="2128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872333" y="42261"/>
            <a:ext cx="18231767" cy="710516"/>
          </a:xfrm>
          <a:prstGeom prst="rect">
            <a:avLst/>
          </a:prstGeom>
        </p:spPr>
        <p:txBody>
          <a:bodyPr/>
          <a:lstStyle>
            <a:lvl1pPr algn="ctr">
              <a:defRPr lang="ru-RU" altLang="ko-KR" sz="3958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4617" dirty="0" smtClean="0">
                <a:latin typeface="Arial" panose="020B0604020202020204" pitchFamily="34" charset="0"/>
                <a:cs typeface="Arial" panose="020B0604020202020204" pitchFamily="34" charset="0"/>
              </a:rPr>
              <a:t>Образец заголовка</a:t>
            </a:r>
            <a:endParaRPr lang="ru-RU" dirty="0"/>
          </a:p>
        </p:txBody>
      </p:sp>
      <p:sp>
        <p:nvSpPr>
          <p:cNvPr id="6" name="Номер слайда 10"/>
          <p:cNvSpPr txBox="1">
            <a:spLocks/>
          </p:cNvSpPr>
          <p:nvPr userDrawn="1"/>
        </p:nvSpPr>
        <p:spPr>
          <a:xfrm>
            <a:off x="19443452" y="10768669"/>
            <a:ext cx="660648" cy="543304"/>
          </a:xfrm>
          <a:prstGeom prst="roundRect">
            <a:avLst/>
          </a:prstGeom>
          <a:noFill/>
        </p:spPr>
        <p:txBody>
          <a:bodyPr lIns="96000" anchor="ctr"/>
          <a:lstStyle/>
          <a:p>
            <a:pPr algn="ctr">
              <a:defRPr/>
            </a:pPr>
            <a:fld id="{9290B0AC-1095-4A1C-BD1C-6C83E51E764D}" type="slidenum">
              <a:rPr lang="ru-RU" sz="2000" b="1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>
                <a:defRPr/>
              </a:pPr>
              <a:t>‹#›</a:t>
            </a:fld>
            <a:endParaRPr lang="ru-RU" sz="2000" b="1" dirty="0">
              <a:solidFill>
                <a:srgbClr val="2128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776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872333" y="42261"/>
            <a:ext cx="18231767" cy="710516"/>
          </a:xfrm>
          <a:prstGeom prst="rect">
            <a:avLst/>
          </a:prstGeom>
        </p:spPr>
        <p:txBody>
          <a:bodyPr/>
          <a:lstStyle>
            <a:lvl1pPr algn="ctr">
              <a:defRPr lang="ru-RU" altLang="ko-KR" sz="3958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4617" dirty="0">
                <a:latin typeface="Arial" panose="020B0604020202020204" pitchFamily="34" charset="0"/>
                <a:cs typeface="Arial" panose="020B0604020202020204" pitchFamily="34" charset="0"/>
              </a:rPr>
              <a:t>Образец заголовка</a:t>
            </a:r>
            <a:endParaRPr lang="ru-RU" dirty="0"/>
          </a:p>
        </p:txBody>
      </p:sp>
      <p:sp>
        <p:nvSpPr>
          <p:cNvPr id="4" name="Номер слайда 10"/>
          <p:cNvSpPr txBox="1">
            <a:spLocks/>
          </p:cNvSpPr>
          <p:nvPr userDrawn="1"/>
        </p:nvSpPr>
        <p:spPr>
          <a:xfrm>
            <a:off x="19473545" y="10755417"/>
            <a:ext cx="660648" cy="543304"/>
          </a:xfrm>
          <a:prstGeom prst="roundRect">
            <a:avLst/>
          </a:prstGeom>
          <a:noFill/>
        </p:spPr>
        <p:txBody>
          <a:bodyPr lIns="96000" anchor="ctr"/>
          <a:lstStyle/>
          <a:p>
            <a:pPr algn="ctr">
              <a:defRPr/>
            </a:pPr>
            <a:fld id="{9290B0AC-1095-4A1C-BD1C-6C83E51E764D}" type="slidenum">
              <a:rPr lang="ru-RU" sz="2000" b="1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>
                <a:defRPr/>
              </a:pPr>
              <a:t>‹#›</a:t>
            </a:fld>
            <a:endParaRPr lang="ru-RU" sz="2000" b="1" dirty="0">
              <a:solidFill>
                <a:srgbClr val="2128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506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Ввод жиль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25751" y="35595"/>
            <a:ext cx="11847068" cy="746358"/>
          </a:xfrm>
        </p:spPr>
        <p:txBody>
          <a:bodyPr/>
          <a:lstStyle>
            <a:lvl1pPr>
              <a:defRPr>
                <a:solidFill>
                  <a:srgbClr val="21285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8" name="Номер слайда 10"/>
          <p:cNvSpPr txBox="1">
            <a:spLocks/>
          </p:cNvSpPr>
          <p:nvPr userDrawn="1"/>
        </p:nvSpPr>
        <p:spPr>
          <a:xfrm>
            <a:off x="19423850" y="10766046"/>
            <a:ext cx="660648" cy="543304"/>
          </a:xfrm>
          <a:prstGeom prst="roundRect">
            <a:avLst/>
          </a:prstGeom>
          <a:noFill/>
        </p:spPr>
        <p:txBody>
          <a:bodyPr lIns="96000" anchor="ctr"/>
          <a:lstStyle/>
          <a:p>
            <a:pPr algn="ctr">
              <a:defRPr/>
            </a:pPr>
            <a:fld id="{9290B0AC-1095-4A1C-BD1C-6C83E51E764D}" type="slidenum">
              <a:rPr lang="ru-RU" sz="2000" b="1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>
                <a:defRPr/>
              </a:pPr>
              <a:t>‹#›</a:t>
            </a:fld>
            <a:endParaRPr lang="ru-RU" sz="2000" b="1" dirty="0">
              <a:solidFill>
                <a:srgbClr val="2128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407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872333" y="42261"/>
            <a:ext cx="18231767" cy="710516"/>
          </a:xfrm>
          <a:prstGeom prst="rect">
            <a:avLst/>
          </a:prstGeom>
        </p:spPr>
        <p:txBody>
          <a:bodyPr/>
          <a:lstStyle>
            <a:lvl1pPr algn="ctr">
              <a:defRPr lang="ru-RU" altLang="ko-KR" sz="3958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4617" dirty="0" smtClean="0">
                <a:latin typeface="Arial" panose="020B0604020202020204" pitchFamily="34" charset="0"/>
                <a:cs typeface="Arial" panose="020B0604020202020204" pitchFamily="34" charset="0"/>
              </a:rPr>
              <a:t>Образец заголовка</a:t>
            </a:r>
            <a:endParaRPr lang="ru-RU" dirty="0"/>
          </a:p>
        </p:txBody>
      </p:sp>
      <p:sp>
        <p:nvSpPr>
          <p:cNvPr id="6" name="Номер слайда 10"/>
          <p:cNvSpPr txBox="1">
            <a:spLocks/>
          </p:cNvSpPr>
          <p:nvPr userDrawn="1"/>
        </p:nvSpPr>
        <p:spPr>
          <a:xfrm>
            <a:off x="19443452" y="10766046"/>
            <a:ext cx="660648" cy="543304"/>
          </a:xfrm>
          <a:prstGeom prst="roundRect">
            <a:avLst/>
          </a:prstGeom>
          <a:noFill/>
        </p:spPr>
        <p:txBody>
          <a:bodyPr lIns="96000" anchor="ctr"/>
          <a:lstStyle/>
          <a:p>
            <a:pPr algn="ctr">
              <a:defRPr/>
            </a:pPr>
            <a:fld id="{9290B0AC-1095-4A1C-BD1C-6C83E51E764D}" type="slidenum">
              <a:rPr lang="ru-RU" sz="2000" b="1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>
                <a:defRPr/>
              </a:pPr>
              <a:t>‹#›</a:t>
            </a:fld>
            <a:endParaRPr lang="ru-RU" sz="2000" b="1" dirty="0">
              <a:solidFill>
                <a:srgbClr val="2128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183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17291" y="653059"/>
            <a:ext cx="10502899" cy="845911"/>
          </a:xfrm>
        </p:spPr>
        <p:txBody>
          <a:bodyPr lIns="0" tIns="0" rIns="0" bIns="0"/>
          <a:lstStyle>
            <a:lvl1pPr>
              <a:defRPr sz="5497" b="1" i="0">
                <a:solidFill>
                  <a:srgbClr val="494949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276999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276999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C42E8A-EEA2-41FA-BCE4-96EC8EBF192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10"/>
          <p:cNvSpPr txBox="1">
            <a:spLocks/>
          </p:cNvSpPr>
          <p:nvPr userDrawn="1"/>
        </p:nvSpPr>
        <p:spPr>
          <a:xfrm>
            <a:off x="19423850" y="10766046"/>
            <a:ext cx="660648" cy="543304"/>
          </a:xfrm>
          <a:prstGeom prst="roundRect">
            <a:avLst/>
          </a:prstGeom>
          <a:noFill/>
        </p:spPr>
        <p:txBody>
          <a:bodyPr lIns="96000" anchor="ctr"/>
          <a:lstStyle/>
          <a:p>
            <a:pPr algn="ctr">
              <a:defRPr/>
            </a:pPr>
            <a:fld id="{9290B0AC-1095-4A1C-BD1C-6C83E51E764D}" type="slidenum">
              <a:rPr lang="ru-RU" sz="2000" b="1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>
                <a:defRPr/>
              </a:pPr>
              <a:t>‹#›</a:t>
            </a:fld>
            <a:endParaRPr lang="ru-RU" sz="2000" b="1" dirty="0">
              <a:solidFill>
                <a:srgbClr val="2128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5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05205" y="10517696"/>
            <a:ext cx="4623943" cy="276999"/>
          </a:xfrm>
        </p:spPr>
        <p:txBody>
          <a:bodyPr/>
          <a:lstStyle/>
          <a:p>
            <a:fld id="{0E0E3E66-AFED-BE41-AF03-30A5999574E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835394" y="10517696"/>
            <a:ext cx="6433312" cy="276999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10"/>
          <p:cNvSpPr txBox="1">
            <a:spLocks/>
          </p:cNvSpPr>
          <p:nvPr userDrawn="1"/>
        </p:nvSpPr>
        <p:spPr>
          <a:xfrm>
            <a:off x="19456980" y="10766046"/>
            <a:ext cx="660648" cy="543304"/>
          </a:xfrm>
          <a:prstGeom prst="roundRect">
            <a:avLst/>
          </a:prstGeom>
          <a:noFill/>
        </p:spPr>
        <p:txBody>
          <a:bodyPr lIns="96000" anchor="ctr"/>
          <a:lstStyle/>
          <a:p>
            <a:pPr algn="ctr">
              <a:defRPr/>
            </a:pPr>
            <a:fld id="{9290B0AC-1095-4A1C-BD1C-6C83E51E764D}" type="slidenum">
              <a:rPr lang="ru-RU" sz="2000" b="1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>
                <a:defRPr/>
              </a:pPr>
              <a:t>‹#›</a:t>
            </a:fld>
            <a:endParaRPr lang="ru-RU" sz="2000" b="1" dirty="0">
              <a:solidFill>
                <a:srgbClr val="2128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72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g object 16"/>
          <p:cNvSpPr/>
          <p:nvPr userDrawn="1"/>
        </p:nvSpPr>
        <p:spPr>
          <a:xfrm>
            <a:off x="0" y="0"/>
            <a:ext cx="2061690" cy="11308556"/>
          </a:xfrm>
          <a:prstGeom prst="rect">
            <a:avLst/>
          </a:prstGeom>
          <a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0" y="0"/>
            <a:ext cx="513073" cy="94237"/>
          </a:xfrm>
          <a:prstGeom prst="rect">
            <a:avLst/>
          </a:prstGeom>
          <a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17266" y="653040"/>
            <a:ext cx="10502900" cy="7670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50" b="1" i="0">
                <a:solidFill>
                  <a:srgbClr val="494949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643468" y="3078440"/>
            <a:ext cx="17969230" cy="73717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C03B4-FACE-4539-B0B8-A721E3BBC526}" type="datetime1">
              <a:rPr lang="en-US" smtClean="0"/>
              <a:t>6/6/2022</a:t>
            </a:fld>
            <a:endParaRPr lang="en-US"/>
          </a:p>
        </p:txBody>
      </p:sp>
      <p:sp>
        <p:nvSpPr>
          <p:cNvPr id="9" name="bg object 18">
            <a:extLst>
              <a:ext uri="{FF2B5EF4-FFF2-40B4-BE49-F238E27FC236}">
                <a16:creationId xmlns:a16="http://schemas.microsoft.com/office/drawing/2014/main" id="{4846333E-98D9-EA48-9106-2B18CD6BA9EF}"/>
              </a:ext>
            </a:extLst>
          </p:cNvPr>
          <p:cNvSpPr/>
          <p:nvPr userDrawn="1"/>
        </p:nvSpPr>
        <p:spPr>
          <a:xfrm>
            <a:off x="18815050" y="396874"/>
            <a:ext cx="1066800" cy="1023245"/>
          </a:xfrm>
          <a:prstGeom prst="rect">
            <a:avLst/>
          </a:prstGeom>
          <a:blipFill>
            <a:blip r:embed="rId13" cstate="screen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5" r:id="rId3"/>
    <p:sldLayoutId id="2147483667" r:id="rId4"/>
    <p:sldLayoutId id="2147483668" r:id="rId5"/>
    <p:sldLayoutId id="2147483717" r:id="rId6"/>
    <p:sldLayoutId id="2147483734" r:id="rId7"/>
    <p:sldLayoutId id="2147483739" r:id="rId8"/>
    <p:sldLayoutId id="2147483740" r:id="rId9"/>
  </p:sldLayoutIdLst>
  <p:timing>
    <p:tnLst>
      <p:par>
        <p:cTn id="1" dur="indefinite" restart="never" nodeType="tmRoot"/>
      </p:par>
    </p:tnLst>
  </p:timing>
  <p:hf hd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g object 16"/>
          <p:cNvSpPr/>
          <p:nvPr userDrawn="1"/>
        </p:nvSpPr>
        <p:spPr>
          <a:xfrm>
            <a:off x="0" y="0"/>
            <a:ext cx="2061690" cy="11308556"/>
          </a:xfrm>
          <a:prstGeom prst="rect">
            <a:avLst/>
          </a:prstGeom>
          <a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bg object 19"/>
          <p:cNvSpPr/>
          <p:nvPr userDrawn="1"/>
        </p:nvSpPr>
        <p:spPr>
          <a:xfrm>
            <a:off x="0" y="0"/>
            <a:ext cx="513073" cy="94237"/>
          </a:xfrm>
          <a:prstGeom prst="rect">
            <a:avLst/>
          </a:prstGeom>
          <a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Holder 2"/>
          <p:cNvSpPr>
            <a:spLocks noGrp="1"/>
          </p:cNvSpPr>
          <p:nvPr>
            <p:ph type="title"/>
          </p:nvPr>
        </p:nvSpPr>
        <p:spPr>
          <a:xfrm>
            <a:off x="1617266" y="653040"/>
            <a:ext cx="10502900" cy="671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50" b="1" i="0">
                <a:solidFill>
                  <a:srgbClr val="494949"/>
                </a:solidFill>
                <a:latin typeface="Calibri"/>
                <a:cs typeface="Calibri"/>
              </a:defRPr>
            </a:lvl1pPr>
          </a:lstStyle>
          <a:p>
            <a:endParaRPr dirty="0"/>
          </a:p>
        </p:txBody>
      </p:sp>
      <p:sp>
        <p:nvSpPr>
          <p:cNvPr id="13" name="Holder 3"/>
          <p:cNvSpPr>
            <a:spLocks noGrp="1"/>
          </p:cNvSpPr>
          <p:nvPr>
            <p:ph type="body" idx="1"/>
          </p:nvPr>
        </p:nvSpPr>
        <p:spPr>
          <a:xfrm>
            <a:off x="1643468" y="3078440"/>
            <a:ext cx="17969230" cy="73717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14" name="Holder 4"/>
          <p:cNvSpPr>
            <a:spLocks noGrp="1"/>
          </p:cNvSpPr>
          <p:nvPr>
            <p:ph type="ftr" sz="quarter" idx="3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5" name="Holder 5"/>
          <p:cNvSpPr>
            <a:spLocks noGrp="1"/>
          </p:cNvSpPr>
          <p:nvPr>
            <p:ph type="dt" sz="half" idx="2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C03B4-FACE-4539-B0B8-A721E3BBC526}" type="datetime1">
              <a:rPr lang="en-US" smtClean="0"/>
              <a:t>6/6/2022</a:t>
            </a:fld>
            <a:endParaRPr lang="en-US"/>
          </a:p>
        </p:txBody>
      </p:sp>
      <p:sp>
        <p:nvSpPr>
          <p:cNvPr id="18" name="Номер слайда 10"/>
          <p:cNvSpPr txBox="1">
            <a:spLocks/>
          </p:cNvSpPr>
          <p:nvPr userDrawn="1"/>
        </p:nvSpPr>
        <p:spPr>
          <a:xfrm>
            <a:off x="19443452" y="10765252"/>
            <a:ext cx="660648" cy="543304"/>
          </a:xfrm>
          <a:prstGeom prst="roundRect">
            <a:avLst/>
          </a:prstGeom>
          <a:noFill/>
        </p:spPr>
        <p:txBody>
          <a:bodyPr lIns="96000" anchor="ctr"/>
          <a:lstStyle/>
          <a:p>
            <a:pPr algn="ctr">
              <a:defRPr/>
            </a:pPr>
            <a:fld id="{9290B0AC-1095-4A1C-BD1C-6C83E51E764D}" type="slidenum">
              <a:rPr lang="ru-RU" sz="2000" b="1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>
                <a:defRPr/>
              </a:pPr>
              <a:t>‹#›</a:t>
            </a:fld>
            <a:endParaRPr lang="ru-RU" sz="2000" b="1" dirty="0">
              <a:solidFill>
                <a:srgbClr val="2128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g object 18">
            <a:extLst>
              <a:ext uri="{FF2B5EF4-FFF2-40B4-BE49-F238E27FC236}">
                <a16:creationId xmlns:a16="http://schemas.microsoft.com/office/drawing/2014/main" id="{4846333E-98D9-EA48-9106-2B18CD6BA9EF}"/>
              </a:ext>
            </a:extLst>
          </p:cNvPr>
          <p:cNvSpPr/>
          <p:nvPr userDrawn="1"/>
        </p:nvSpPr>
        <p:spPr>
          <a:xfrm>
            <a:off x="18815050" y="396874"/>
            <a:ext cx="1066800" cy="1023245"/>
          </a:xfrm>
          <a:prstGeom prst="rect">
            <a:avLst/>
          </a:prstGeom>
          <a:blipFill>
            <a:blip r:embed="rId15" cstate="screen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1419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1285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jpeg"/><Relationship Id="rId5" Type="http://schemas.microsoft.com/office/2007/relationships/hdphoto" Target="../media/hdphoto2.wdp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73261" y="3766869"/>
            <a:ext cx="11468735" cy="29794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500"/>
              </a:lnSpc>
              <a:spcBef>
                <a:spcPts val="100"/>
              </a:spcBef>
            </a:pPr>
            <a:r>
              <a:rPr sz="4249" b="1" dirty="0">
                <a:solidFill>
                  <a:srgbClr val="20284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МИНИСТЕРСТВО СТРОИТЕЛЬСТВА,  АРХИТЕКТУРЫ И ЖИЛИЩНО-  КОММУНАЛЬНОГО ХОЗЯЙСТВА  РЕСПУБЛИКИ ТАТАРСТАН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5767050" y="8203485"/>
            <a:ext cx="3623730" cy="56553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90"/>
              </a:spcBef>
            </a:pPr>
            <a:r>
              <a:rPr lang="ru-RU" sz="3600" i="1" dirty="0" smtClean="0">
                <a:solidFill>
                  <a:srgbClr val="20284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04 июня </a:t>
            </a:r>
            <a:r>
              <a:rPr sz="3600" i="1" dirty="0">
                <a:solidFill>
                  <a:srgbClr val="20284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202</a:t>
            </a:r>
            <a:r>
              <a:rPr lang="ru-RU" sz="3600" i="1" dirty="0">
                <a:solidFill>
                  <a:srgbClr val="20284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 </a:t>
            </a:r>
            <a:r>
              <a:rPr sz="3600" i="1" dirty="0">
                <a:solidFill>
                  <a:srgbClr val="20284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г</a:t>
            </a:r>
            <a:r>
              <a:rPr sz="3600" b="1" i="1" dirty="0">
                <a:solidFill>
                  <a:srgbClr val="20284F"/>
                </a:solidFill>
                <a:latin typeface="TT Norms Bold" panose="02000803040000020004" pitchFamily="2" charset="-52"/>
                <a:ea typeface="+mj-ea"/>
                <a:cs typeface="Calibri"/>
              </a:rPr>
              <a:t>.</a:t>
            </a:r>
          </a:p>
        </p:txBody>
      </p:sp>
      <p:sp>
        <p:nvSpPr>
          <p:cNvPr id="7" name="bg object 18">
            <a:extLst>
              <a:ext uri="{FF2B5EF4-FFF2-40B4-BE49-F238E27FC236}">
                <a16:creationId xmlns:a16="http://schemas.microsoft.com/office/drawing/2014/main" id="{4846333E-98D9-EA48-9106-2B18CD6BA9EF}"/>
              </a:ext>
            </a:extLst>
          </p:cNvPr>
          <p:cNvSpPr/>
          <p:nvPr/>
        </p:nvSpPr>
        <p:spPr>
          <a:xfrm>
            <a:off x="2279650" y="3444875"/>
            <a:ext cx="4114800" cy="3913015"/>
          </a:xfrm>
          <a:prstGeom prst="rect">
            <a:avLst/>
          </a:prstGeom>
          <a:blipFill>
            <a:blip r:embed="rId3" cstate="screen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7077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513073" cy="942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6029587"/>
              </p:ext>
            </p:extLst>
          </p:nvPr>
        </p:nvGraphicFramePr>
        <p:xfrm>
          <a:off x="1822450" y="2378075"/>
          <a:ext cx="8646617" cy="76365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451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091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923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40954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32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№</a:t>
                      </a:r>
                      <a:endParaRPr sz="32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3200" b="1" kern="1200" dirty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МО РТ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3200" b="1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</a:t>
                      </a:r>
                      <a:r>
                        <a:rPr lang="ru-RU" sz="32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л-во</a:t>
                      </a:r>
                    </a:p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32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семей</a:t>
                      </a:r>
                      <a:endParaRPr sz="32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5099">
                <a:tc>
                  <a:txBody>
                    <a:bodyPr/>
                    <a:lstStyle/>
                    <a:p>
                      <a:pPr marL="50165" algn="ctr">
                        <a:lnSpc>
                          <a:spcPts val="2805"/>
                        </a:lnSpc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9865" lvl="0" algn="l">
                        <a:lnSpc>
                          <a:spcPct val="100000"/>
                        </a:lnSpc>
                        <a:spcBef>
                          <a:spcPts val="1215"/>
                        </a:spcBef>
                      </a:pPr>
                      <a:r>
                        <a:rPr lang="en-US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80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Азнакаевский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T="3600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83820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5099">
                <a:tc>
                  <a:txBody>
                    <a:bodyPr/>
                    <a:lstStyle/>
                    <a:p>
                      <a:pPr marL="50800" algn="ctr">
                        <a:lnSpc>
                          <a:spcPts val="2805"/>
                        </a:lnSpc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Алексеевский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T="3600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83820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5099">
                <a:tc>
                  <a:txBody>
                    <a:bodyPr/>
                    <a:lstStyle/>
                    <a:p>
                      <a:pPr marL="50165" algn="ctr">
                        <a:lnSpc>
                          <a:spcPts val="2820"/>
                        </a:lnSpc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endParaRPr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ru-RU" sz="280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Апастовский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T="3600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8318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5099">
                <a:tc>
                  <a:txBody>
                    <a:bodyPr/>
                    <a:lstStyle/>
                    <a:p>
                      <a:pPr marL="50800" algn="ctr">
                        <a:lnSpc>
                          <a:spcPts val="2835"/>
                        </a:lnSpc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endParaRPr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9865" lvl="0" algn="l"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r>
                        <a:rPr lang="en-US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Арский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T="3600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8382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55099">
                <a:tc>
                  <a:txBody>
                    <a:bodyPr/>
                    <a:lstStyle/>
                    <a:p>
                      <a:pPr marL="51435" algn="ctr">
                        <a:lnSpc>
                          <a:spcPts val="2850"/>
                        </a:lnSpc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  <a:endParaRPr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9865" lvl="0" algn="l">
                        <a:lnSpc>
                          <a:spcPct val="100000"/>
                        </a:lnSpc>
                        <a:spcBef>
                          <a:spcPts val="1150"/>
                        </a:spcBef>
                      </a:pPr>
                      <a:r>
                        <a:rPr lang="en-US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80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Бавлинский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T="3600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83820" algn="ctr">
                        <a:lnSpc>
                          <a:spcPct val="100000"/>
                        </a:lnSpc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endParaRPr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55099">
                <a:tc>
                  <a:txBody>
                    <a:bodyPr/>
                    <a:lstStyle/>
                    <a:p>
                      <a:pPr marL="51435" algn="ctr">
                        <a:lnSpc>
                          <a:spcPts val="2850"/>
                        </a:lnSpc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  <a:endParaRPr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ru-RU" sz="280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Балтасинский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T="3600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83185" algn="ctr">
                        <a:lnSpc>
                          <a:spcPct val="100000"/>
                        </a:lnSpc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55099">
                <a:tc>
                  <a:txBody>
                    <a:bodyPr/>
                    <a:lstStyle/>
                    <a:p>
                      <a:pPr marL="51435" algn="ctr">
                        <a:lnSpc>
                          <a:spcPts val="2865"/>
                        </a:lnSpc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</a:t>
                      </a:r>
                      <a:endParaRPr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9865" lvl="0" algn="l">
                        <a:lnSpc>
                          <a:spcPct val="100000"/>
                        </a:lnSpc>
                        <a:spcBef>
                          <a:spcPts val="1150"/>
                        </a:spcBef>
                      </a:pPr>
                      <a:r>
                        <a:rPr lang="en-US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80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Бугульминский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T="3600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83185" algn="ctr">
                        <a:lnSpc>
                          <a:spcPct val="100000"/>
                        </a:lnSpc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55099">
                <a:tc>
                  <a:txBody>
                    <a:bodyPr/>
                    <a:lstStyle/>
                    <a:p>
                      <a:pPr marL="51435" algn="ctr">
                        <a:lnSpc>
                          <a:spcPts val="2860"/>
                        </a:lnSpc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</a:t>
                      </a:r>
                      <a:endParaRPr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9865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1019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800" kern="1200" noProof="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Буинский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T="3600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82550" algn="ctr">
                        <a:lnSpc>
                          <a:spcPct val="100000"/>
                        </a:lnSpc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555099">
                <a:tc>
                  <a:txBody>
                    <a:bodyPr/>
                    <a:lstStyle/>
                    <a:p>
                      <a:pPr marL="51435" algn="ctr">
                        <a:lnSpc>
                          <a:spcPts val="2860"/>
                        </a:lnSpc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</a:t>
                      </a:r>
                      <a:endParaRPr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9865" lvl="0" algn="l">
                        <a:lnSpc>
                          <a:spcPct val="100000"/>
                        </a:lnSpc>
                        <a:spcBef>
                          <a:spcPts val="1019"/>
                        </a:spcBef>
                      </a:pPr>
                      <a:r>
                        <a:rPr lang="en-US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Высокогорский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T="3600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82550" algn="ctr">
                        <a:lnSpc>
                          <a:spcPct val="100000"/>
                        </a:lnSpc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55099">
                <a:tc>
                  <a:txBody>
                    <a:bodyPr/>
                    <a:lstStyle/>
                    <a:p>
                      <a:pPr marL="51435" algn="ctr">
                        <a:lnSpc>
                          <a:spcPts val="2860"/>
                        </a:lnSpc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</a:t>
                      </a:r>
                      <a:endParaRPr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ru-RU" sz="280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Дрожжановский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T="3600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82550" algn="ctr">
                        <a:lnSpc>
                          <a:spcPct val="100000"/>
                        </a:lnSpc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555099">
                <a:tc>
                  <a:txBody>
                    <a:bodyPr/>
                    <a:lstStyle/>
                    <a:p>
                      <a:pPr marL="51435" algn="ctr">
                        <a:lnSpc>
                          <a:spcPts val="2860"/>
                        </a:lnSpc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</a:t>
                      </a:r>
                      <a:endParaRPr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ru-RU" sz="280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Елабужский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T="3600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82550" algn="ctr">
                        <a:lnSpc>
                          <a:spcPct val="100000"/>
                        </a:lnSpc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555099">
                <a:tc>
                  <a:txBody>
                    <a:bodyPr/>
                    <a:lstStyle/>
                    <a:p>
                      <a:pPr marL="51435" algn="ctr">
                        <a:lnSpc>
                          <a:spcPts val="2860"/>
                        </a:lnSpc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</a:t>
                      </a:r>
                      <a:endParaRPr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80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Зеленодольский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T="3600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82550" algn="ctr">
                        <a:lnSpc>
                          <a:spcPct val="100000"/>
                        </a:lnSpc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endParaRPr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9" name="object 2"/>
          <p:cNvSpPr txBox="1">
            <a:spLocks noGrp="1"/>
          </p:cNvSpPr>
          <p:nvPr>
            <p:ph type="title"/>
          </p:nvPr>
        </p:nvSpPr>
        <p:spPr>
          <a:xfrm>
            <a:off x="1440000" y="360000"/>
            <a:ext cx="7456170" cy="1432956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4400" kern="1200" dirty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</a:t>
            </a:r>
            <a:r>
              <a:rPr lang="ru-RU" sz="4400" kern="1200" dirty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sz="4400" kern="1200" dirty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4400" kern="1200" dirty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ДЫЕ СЕМЬИ</a:t>
            </a:r>
            <a:endParaRPr sz="4400" kern="1200" dirty="0">
              <a:solidFill>
                <a:srgbClr val="2128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lang="ru-RU" sz="4400" kern="1200" dirty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</a:t>
            </a:r>
            <a:r>
              <a:rPr sz="4400" kern="1200" dirty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ЖИЛЬЕ</a:t>
            </a:r>
            <a:r>
              <a:rPr lang="ru-RU" sz="4400" kern="1200" dirty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endParaRPr sz="4400" kern="1200" dirty="0">
              <a:solidFill>
                <a:srgbClr val="EB60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objec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5721472"/>
              </p:ext>
            </p:extLst>
          </p:nvPr>
        </p:nvGraphicFramePr>
        <p:xfrm>
          <a:off x="10814050" y="2378075"/>
          <a:ext cx="8646617" cy="757820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451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091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923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40954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32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№</a:t>
                      </a:r>
                      <a:endParaRPr sz="32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3200" b="1" kern="1200" dirty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МО РТ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3200" b="1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</a:t>
                      </a:r>
                      <a:r>
                        <a:rPr lang="ru-RU" sz="32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л-во</a:t>
                      </a:r>
                    </a:p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32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семей</a:t>
                      </a:r>
                      <a:endParaRPr sz="32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5099">
                <a:tc>
                  <a:txBody>
                    <a:bodyPr/>
                    <a:lstStyle/>
                    <a:p>
                      <a:pPr marL="0" marR="8255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 </a:t>
                      </a:r>
                      <a:endParaRPr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2550" algn="l">
                        <a:lnSpc>
                          <a:spcPct val="100000"/>
                        </a:lnSpc>
                        <a:spcBef>
                          <a:spcPts val="955"/>
                        </a:spcBef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280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Мамадышский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2550" algn="ctr">
                        <a:lnSpc>
                          <a:spcPct val="100000"/>
                        </a:lnSpc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5099">
                <a:tc>
                  <a:txBody>
                    <a:bodyPr/>
                    <a:lstStyle/>
                    <a:p>
                      <a:pPr marL="0" marR="8255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</a:t>
                      </a:r>
                      <a:endParaRPr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2550" algn="l">
                        <a:lnSpc>
                          <a:spcPct val="100000"/>
                        </a:lnSpc>
                        <a:spcBef>
                          <a:spcPts val="825"/>
                        </a:spcBef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Нижнекамский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2550" algn="ctr">
                        <a:lnSpc>
                          <a:spcPct val="100000"/>
                        </a:lnSpc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endParaRPr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5099">
                <a:tc>
                  <a:txBody>
                    <a:bodyPr/>
                    <a:lstStyle/>
                    <a:p>
                      <a:pPr marL="0" marR="8255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</a:t>
                      </a:r>
                      <a:endParaRPr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2550" algn="l">
                        <a:lnSpc>
                          <a:spcPct val="100000"/>
                        </a:lnSpc>
                        <a:spcBef>
                          <a:spcPts val="825"/>
                        </a:spcBef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280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Нурлатский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2550" algn="ctr">
                        <a:lnSpc>
                          <a:spcPct val="100000"/>
                        </a:lnSpc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5099">
                <a:tc>
                  <a:txBody>
                    <a:bodyPr/>
                    <a:lstStyle/>
                    <a:p>
                      <a:pPr marL="0" marR="8255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</a:t>
                      </a:r>
                      <a:endParaRPr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2550" algn="l">
                        <a:lnSpc>
                          <a:spcPct val="100000"/>
                        </a:lnSpc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280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Пестречинский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2550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55099">
                <a:tc>
                  <a:txBody>
                    <a:bodyPr/>
                    <a:lstStyle/>
                    <a:p>
                      <a:pPr marL="0" marR="8255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</a:t>
                      </a:r>
                      <a:endParaRPr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255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82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Сабинский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2550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</a:t>
                      </a:r>
                      <a:endParaRPr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55099">
                <a:tc>
                  <a:txBody>
                    <a:bodyPr/>
                    <a:lstStyle/>
                    <a:p>
                      <a:pPr marL="0" marR="8255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</a:t>
                      </a:r>
                      <a:endParaRPr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2550" algn="l">
                        <a:lnSpc>
                          <a:spcPct val="100000"/>
                        </a:lnSpc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280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Черемшанский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2550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55099">
                <a:tc>
                  <a:txBody>
                    <a:bodyPr/>
                    <a:lstStyle/>
                    <a:p>
                      <a:pPr marL="0" marR="8255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</a:t>
                      </a:r>
                      <a:endParaRPr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255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82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280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Чистопольский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2550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55099">
                <a:tc>
                  <a:txBody>
                    <a:bodyPr/>
                    <a:lstStyle/>
                    <a:p>
                      <a:pPr marL="0" marR="8255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</a:t>
                      </a:r>
                      <a:endParaRPr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255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82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280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Ютазинский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2550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555099">
                <a:tc>
                  <a:txBody>
                    <a:bodyPr/>
                    <a:lstStyle/>
                    <a:p>
                      <a:pPr marL="0" marR="8255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</a:t>
                      </a:r>
                      <a:endParaRPr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255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82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280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г.Набережные</a:t>
                      </a: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Челны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2550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  <a:endParaRPr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55099">
                <a:tc>
                  <a:txBody>
                    <a:bodyPr/>
                    <a:lstStyle/>
                    <a:p>
                      <a:pPr marL="0" marR="8255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</a:t>
                      </a:r>
                      <a:endParaRPr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255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82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280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г.Казань</a:t>
                      </a:r>
                      <a:endParaRPr lang="ru-RU" sz="2800" kern="1200" dirty="0" smtClean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2550" algn="ctr">
                        <a:lnSpc>
                          <a:spcPct val="100000"/>
                        </a:lnSpc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</a:t>
                      </a:r>
                      <a:endParaRPr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051856">
                <a:tc gridSpan="2">
                  <a:txBody>
                    <a:bodyPr/>
                    <a:lstStyle/>
                    <a:p>
                      <a:pPr marL="796290" algn="l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3600" b="1" spc="0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ИТОГО</a:t>
                      </a:r>
                      <a:r>
                        <a:rPr lang="ru-RU" sz="3600" b="1" spc="0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ПО РТ</a:t>
                      </a:r>
                      <a:r>
                        <a:rPr sz="3600" b="1" spc="0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</a:t>
                      </a:r>
                      <a:endParaRPr sz="3600" b="1" spc="0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lang="ru-RU" sz="4400" b="1" spc="0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50</a:t>
                      </a:r>
                      <a:endParaRPr sz="4400" b="1" spc="0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651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141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40000" y="360000"/>
            <a:ext cx="14554200" cy="691856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lang="ru-RU" sz="4400" kern="1200" dirty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ОТДЕЛЬНЫЕ КАТЕГОРИИ </a:t>
            </a:r>
            <a:r>
              <a:rPr lang="ru-RU" sz="4400" kern="1200" dirty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ГРАЖДАН</a:t>
            </a:r>
            <a:endParaRPr sz="4400" kern="1200" dirty="0">
              <a:solidFill>
                <a:srgbClr val="EB60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3532860"/>
              </p:ext>
            </p:extLst>
          </p:nvPr>
        </p:nvGraphicFramePr>
        <p:xfrm>
          <a:off x="1517650" y="1997075"/>
          <a:ext cx="18288001" cy="80771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487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716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81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862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610268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32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№</a:t>
                      </a:r>
                      <a:endParaRPr lang="ru-RU" sz="32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25146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32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МО РТ</a:t>
                      </a:r>
                      <a:endParaRPr lang="ru-RU" sz="32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30175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32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КОЛИЧЕСТВО ПОЛУЧАТЕЛЕЙ</a:t>
                      </a:r>
                      <a:endParaRPr lang="ru-RU" sz="32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30175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32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ОФОРМЛЕНО СЕРТИФИКАТОВ</a:t>
                      </a:r>
                      <a:endParaRPr lang="ru-RU" sz="32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69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2968" b="1" kern="1200" dirty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2968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УЧАСТНИКИ ЛИКВИДАЦИИ АВАРИИ НА ЧАЭС</a:t>
                      </a:r>
                      <a:endParaRPr lang="ru-RU" sz="2968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2968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endParaRPr lang="ru-RU" sz="2968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2968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endParaRPr lang="ru-RU" sz="2968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7908"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1.1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280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Г.Казань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7908"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1.2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Кукморский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7908"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1.3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280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Пестречинский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80272">
                <a:tc>
                  <a:txBody>
                    <a:bodyPr/>
                    <a:lstStyle/>
                    <a:p>
                      <a:pPr algn="ctr" fontAlgn="b"/>
                      <a:r>
                        <a:rPr lang="ru-RU" sz="2968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ru-RU" sz="2968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2968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ВЫНУЖДЕННЫЕ ПЕРЕСЕЛЕНЦЫ</a:t>
                      </a:r>
                      <a:endParaRPr lang="ru-RU" sz="2968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2968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ru-RU" sz="2968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2968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ru-RU" sz="2968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07908"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2.1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280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г.Казань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880070"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2968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endParaRPr lang="ru-RU" sz="2968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2968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ВЫЕХАВШИЕ ИЗ РАЙОНОВ КРАЙНЕГО СЕВЕРА</a:t>
                      </a:r>
                      <a:endParaRPr lang="ru-RU" sz="2968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2968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ru-RU" sz="2968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2968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ru-RU" sz="2968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07908"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3.1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г.Казань</a:t>
                      </a:r>
                      <a:endParaRPr lang="ru-RU" sz="2800" kern="1200" dirty="0" smtClean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76010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3050" b="1" spc="0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marL="189865" algn="l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ru-RU" sz="3600" b="1" spc="0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ВСЕГО</a:t>
                      </a:r>
                      <a:r>
                        <a:rPr sz="3600" b="1" spc="0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3600" b="1" spc="0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</a:t>
                      </a:r>
                      <a:r>
                        <a:rPr sz="3600" b="1" spc="0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РТ</a:t>
                      </a:r>
                      <a:endParaRPr sz="3600" b="1" spc="0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5778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3600" b="1" spc="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  <a:endParaRPr lang="ru-RU" sz="3600" b="1" spc="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3600" b="1" spc="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endParaRPr lang="ru-RU" sz="3600" b="1" spc="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22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40000" y="360000"/>
            <a:ext cx="17754600" cy="2047794"/>
          </a:xfrm>
          <a:prstGeom prst="rect">
            <a:avLst/>
          </a:prstGeom>
        </p:spPr>
        <p:txBody>
          <a:bodyPr vert="horz" wrap="square" lIns="0" tIns="16309" rIns="0" bIns="0" rtlCol="0">
            <a:spAutoFit/>
          </a:bodyPr>
          <a:lstStyle/>
          <a:p>
            <a:r>
              <a:rPr lang="ru-RU" sz="4400" kern="1200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ОБЪЕКТОВ</a:t>
            </a:r>
            <a:br>
              <a:rPr lang="ru-RU" sz="4400" kern="1200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kern="1200" dirty="0" smtClean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МИНИСТЕРСТВА ОБРАЗОВАНИЯ И НАУКИ </a:t>
            </a:r>
            <a:br>
              <a:rPr lang="ru-RU" sz="4400" kern="1200" dirty="0" smtClean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kern="1200" dirty="0" smtClean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РЕСПУБЛИКИ ТАТАРСТАН</a:t>
            </a:r>
            <a:endParaRPr lang="ru-RU" sz="4400" kern="1200" dirty="0">
              <a:solidFill>
                <a:srgbClr val="EB60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0706562"/>
              </p:ext>
            </p:extLst>
          </p:nvPr>
        </p:nvGraphicFramePr>
        <p:xfrm>
          <a:off x="1593850" y="3140075"/>
          <a:ext cx="18391331" cy="494181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277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28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889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7690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251460" lvl="0" indent="2921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№</a:t>
                      </a:r>
                    </a:p>
                  </a:txBody>
                  <a:tcPr marL="158300" marR="31660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25146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НАИМЕНОВАНИЕ ПРОГРАММЫ</a:t>
                      </a:r>
                    </a:p>
                  </a:txBody>
                  <a:tcPr marL="0" marR="31660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251460" lvl="0" indent="0" algn="ctr" fontAlgn="base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КОЛИЧЕСТВО</a:t>
                      </a:r>
                      <a:r>
                        <a:rPr lang="ru-RU" sz="2800" b="1" kern="1200" baseline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251460" lvl="0" indent="0" algn="ctr" fontAlgn="base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2800" b="1" kern="1200" baseline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ОБЪЕКТОВ</a:t>
                      </a:r>
                      <a:endParaRPr lang="ru-RU" sz="2800" b="1" kern="1200" dirty="0" smtClean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251460" lvl="0" indent="0" algn="ctr" fontAlgn="base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СУММА</a:t>
                      </a:r>
                      <a:r>
                        <a:rPr lang="ru-RU" sz="2800" b="1" kern="1200" baseline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ПО ГК</a:t>
                      </a:r>
                      <a:endParaRPr lang="ru-RU" sz="2800" b="1" kern="1200" dirty="0" smtClean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251460" lvl="0" indent="0" algn="ctr" fontAlgn="base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ТЫС. РУБЛЕЙ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2408">
                <a:tc>
                  <a:txBody>
                    <a:bodyPr/>
                    <a:lstStyle/>
                    <a:p>
                      <a:pPr algn="ctr" fontAlgn="b"/>
                      <a:r>
                        <a:rPr lang="ru-RU" sz="32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ru-RU" sz="32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108000" marR="83185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ГП «Комплексное развитие сельских территорий»</a:t>
                      </a:r>
                      <a:r>
                        <a:rPr lang="ru-RU" sz="32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108000" marR="83185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ФП «Современный облик сельских территорий»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200" b="1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</a:t>
                      </a:r>
                      <a:endParaRPr lang="ru-RU" sz="3200" b="1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557 389,09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2408">
                <a:tc>
                  <a:txBody>
                    <a:bodyPr/>
                    <a:lstStyle/>
                    <a:p>
                      <a:pPr algn="ctr" fontAlgn="b"/>
                      <a:r>
                        <a:rPr lang="ru-RU" sz="32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ru-RU" sz="32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НП «Образование»</a:t>
                      </a:r>
                      <a:r>
                        <a:rPr kumimoji="0" lang="ru-RU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B602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br>
                        <a:rPr kumimoji="0" lang="ru-RU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B602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kumimoji="0" lang="ru-RU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1285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ФП «Современная школа»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200" b="1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  <a:endParaRPr lang="ru-RU" sz="3200" b="1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u="none" strike="noStrike" kern="1200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71 626,37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2408">
                <a:tc>
                  <a:txBody>
                    <a:bodyPr/>
                    <a:lstStyle/>
                    <a:p>
                      <a:pPr algn="ctr" fontAlgn="b"/>
                      <a:r>
                        <a:rPr lang="ru-RU" sz="32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endParaRPr lang="ru-RU" sz="32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10800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НП «Демография»</a:t>
                      </a:r>
                      <a:r>
                        <a:rPr kumimoji="0" lang="ru-RU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B602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br>
                        <a:rPr kumimoji="0" lang="ru-RU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B602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kumimoji="0" lang="ru-RU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1285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ФП «Содействия занятости»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200" b="1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  <a:endParaRPr lang="ru-RU" sz="3200" b="1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123 347,17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489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3200" b="1" spc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3200" b="1" spc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ИТОГО</a:t>
                      </a:r>
                      <a:endParaRPr sz="3200" b="1" spc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3200" b="1" spc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118725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3200" b="1" spc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672 073,58</a:t>
                      </a:r>
                    </a:p>
                  </a:txBody>
                  <a:tcPr marL="0" marR="118725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" name="Правая фигурная скобка 3"/>
          <p:cNvSpPr/>
          <p:nvPr/>
        </p:nvSpPr>
        <p:spPr>
          <a:xfrm>
            <a:off x="14733731" y="4405923"/>
            <a:ext cx="838200" cy="16764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5590981" y="4844757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sz="3600" b="1" dirty="0">
              <a:solidFill>
                <a:srgbClr val="2128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60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6"/>
          <p:cNvSpPr txBox="1">
            <a:spLocks/>
          </p:cNvSpPr>
          <p:nvPr/>
        </p:nvSpPr>
        <p:spPr>
          <a:xfrm>
            <a:off x="1440000" y="360000"/>
            <a:ext cx="18159352" cy="1368961"/>
          </a:xfrm>
          <a:prstGeom prst="rect">
            <a:avLst/>
          </a:prstGeom>
        </p:spPr>
        <p:txBody>
          <a:bodyPr vert="horz" wrap="square" lIns="0" tIns="14602" rIns="0" bIns="0" rtlCol="0">
            <a:spAutoFit/>
          </a:bodyPr>
          <a:lstStyle>
            <a:lvl1pPr>
              <a:defRPr sz="4850" b="1" i="0">
                <a:solidFill>
                  <a:srgbClr val="494949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ru-RU" sz="4400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</a:t>
            </a:r>
            <a:r>
              <a:rPr lang="ru-RU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dirty="0" smtClean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ОБЩЕОБРАЗОВАТЕЛЬНЫХ УЧРЕЖДЕНИЙ</a:t>
            </a:r>
            <a:endParaRPr lang="ru-RU" sz="4400" dirty="0">
              <a:solidFill>
                <a:srgbClr val="EB60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7292619"/>
              </p:ext>
            </p:extLst>
          </p:nvPr>
        </p:nvGraphicFramePr>
        <p:xfrm>
          <a:off x="1405981" y="2911475"/>
          <a:ext cx="18475868" cy="77723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019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493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148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38867">
                  <a:extLst>
                    <a:ext uri="{9D8B030D-6E8A-4147-A177-3AD203B41FA5}">
                      <a16:colId xmlns:a16="http://schemas.microsoft.com/office/drawing/2014/main" val="3447304372"/>
                    </a:ext>
                  </a:extLst>
                </a:gridCol>
                <a:gridCol w="37709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96294">
                <a:tc rowSpan="2"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№</a:t>
                      </a:r>
                    </a:p>
                  </a:txBody>
                  <a:tcPr marL="0" marR="0" marT="11110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НАИМЕНОВАНИЕ ОБЪЕКТА</a:t>
                      </a:r>
                      <a:endParaRPr lang="ru-RU" sz="28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1110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СУММА ПО ГК,</a:t>
                      </a:r>
                    </a:p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ТЫС.РУБЛЕЙ</a:t>
                      </a:r>
                    </a:p>
                  </a:txBody>
                  <a:tcPr marL="0" marR="0" marT="9078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25146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СМР, %</a:t>
                      </a:r>
                      <a:endParaRPr sz="28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62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25146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ФАКТ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25146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ДИНАМИКА ЗА</a:t>
                      </a:r>
                    </a:p>
                    <a:p>
                      <a:pPr marL="0" marR="25146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НЕДЕЛИ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5842381"/>
                  </a:ext>
                </a:extLst>
              </a:tr>
              <a:tr h="1345448"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Строительство общеобразовательной </a:t>
                      </a:r>
                    </a:p>
                    <a:p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организации на 100 мест в </a:t>
                      </a:r>
                      <a:r>
                        <a:rPr lang="ru-RU" sz="2800" b="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с.Шильнебаш</a:t>
                      </a: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2800" b="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Тукаевский</a:t>
                      </a: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район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123 347,17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</a:t>
                      </a:r>
                      <a:r>
                        <a:rPr lang="en-US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,00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45448"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kern="1200" dirty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Строительство школы на 500 мест в </a:t>
                      </a:r>
                      <a:r>
                        <a:rPr lang="ru-RU" sz="2800" b="0" kern="1200" dirty="0" err="1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н.п.Богатые</a:t>
                      </a:r>
                      <a:r>
                        <a:rPr lang="ru-RU" sz="2800" b="0" kern="1200" dirty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Сабы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291 636,88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29,00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2,00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45448"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0" lvl="0" indent="0" algn="l" defTabSz="91440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Строительство начальной школы на 15 мест в </a:t>
                      </a:r>
                      <a:r>
                        <a:rPr lang="ru-RU" sz="2800" b="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н.п.Балыклы</a:t>
                      </a: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2800" b="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Кукморский</a:t>
                      </a: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район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kern="1200" dirty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41 843,07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48,00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8,00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45448"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kern="1200" dirty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Строительство школы-сада на 240/120 мест </a:t>
                      </a:r>
                      <a:r>
                        <a:rPr lang="ru-RU" sz="2800" b="0" kern="1200" dirty="0" err="1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г.Мамадыш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223 909,14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52,00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19,00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8018">
                <a:tc gridSpan="2">
                  <a:txBody>
                    <a:bodyPr/>
                    <a:lstStyle/>
                    <a:p>
                      <a:pPr marL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ИТОГО:</a:t>
                      </a:r>
                    </a:p>
                  </a:txBody>
                  <a:tcPr marL="7199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i="0" u="none" strike="noStrike" dirty="0" smtClean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1990" marR="0" marT="0" marB="0" anchor="ctr">
                    <a:lnL w="1270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EDBC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3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680 736,26</a:t>
                      </a:r>
                      <a:endParaRPr lang="ru-RU" sz="3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5706" marR="15706" marT="15706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32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37,24</a:t>
                      </a:r>
                      <a:endParaRPr lang="ru-RU" sz="3200" b="1" i="0" u="none" strike="noStrike" baseline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5706" marR="15706" marT="15706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8,75</a:t>
                      </a:r>
                      <a:endParaRPr lang="ru-RU" sz="3200" b="1" i="0" u="none" strike="noStrike" baseline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5706" marR="15706" marT="15706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371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40000" y="360000"/>
            <a:ext cx="17678400" cy="2047794"/>
          </a:xfrm>
          <a:prstGeom prst="rect">
            <a:avLst/>
          </a:prstGeom>
        </p:spPr>
        <p:txBody>
          <a:bodyPr vert="horz" wrap="square" lIns="0" tIns="16309" rIns="0" bIns="0" rtlCol="0">
            <a:spAutoFit/>
          </a:bodyPr>
          <a:lstStyle/>
          <a:p>
            <a:r>
              <a:rPr lang="ru-RU" sz="4400" dirty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ГОСУДАРСТВЕННАЯ ПРОГРАММА </a:t>
            </a:r>
            <a:r>
              <a:rPr lang="ru-RU" sz="4400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400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4400" dirty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КОМПЛЕКСНОЕ РАЗВИТИЕ СЕЛЬСКИХ ТЕРРИТОРИЙ» </a:t>
            </a:r>
            <a:r>
              <a:rPr lang="ru-RU" sz="4400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400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kern="1200" dirty="0" smtClean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ШКОЛЫ НА 500 МЕСТ В Н.П.БОГАТЫЕ САБЫ </a:t>
            </a:r>
            <a:endParaRPr lang="ru-RU" sz="4400" kern="1200" dirty="0">
              <a:solidFill>
                <a:srgbClr val="EB60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D:\Downloads\WhatsApp Image 2022-06-01 at 10.04.1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850" y="2811081"/>
            <a:ext cx="6858000" cy="3857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Downloads\WhatsApp Image 2022-06-01 at 10.04.15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849" y="6873495"/>
            <a:ext cx="6858001" cy="40624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Downloads\WhatsApp Image 2022-06-01 at 10.04.16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0050" y="2811082"/>
            <a:ext cx="6705600" cy="38576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D:\Downloads\WhatsApp Image 2022-06-01 at 10.04.13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8"/>
          <a:stretch/>
        </p:blipFill>
        <p:spPr bwMode="auto">
          <a:xfrm>
            <a:off x="8223250" y="2811082"/>
            <a:ext cx="4719247" cy="81248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D:\Downloads\WhatsApp Image 2022-06-01 at 10.04.14 (1)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0050" y="6873495"/>
            <a:ext cx="6705600" cy="40624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346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40000" y="360000"/>
            <a:ext cx="20194450" cy="2047794"/>
          </a:xfrm>
          <a:prstGeom prst="rect">
            <a:avLst/>
          </a:prstGeom>
        </p:spPr>
        <p:txBody>
          <a:bodyPr vert="horz" wrap="square" lIns="0" tIns="16309" rIns="0" bIns="0" rtlCol="0">
            <a:spAutoFit/>
          </a:bodyPr>
          <a:lstStyle/>
          <a:p>
            <a:r>
              <a:rPr lang="ru-RU" sz="4400" kern="1200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ОБЪЕКТОВ</a:t>
            </a:r>
            <a:br>
              <a:rPr lang="ru-RU" sz="4400" kern="1200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kern="1200" dirty="0" smtClean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МИНИСТЕРСТВА ЗДРАВООХРАНЕНИЯ </a:t>
            </a:r>
            <a:r>
              <a:rPr lang="ru-RU" sz="4400" kern="1200" dirty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400" kern="1200" dirty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kern="1200" dirty="0" smtClean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РЕСПУБЛИКИ ТАТАРСТАН</a:t>
            </a:r>
            <a:endParaRPr lang="ru-RU" sz="4400" kern="1200" dirty="0">
              <a:solidFill>
                <a:srgbClr val="EB60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9474342"/>
              </p:ext>
            </p:extLst>
          </p:nvPr>
        </p:nvGraphicFramePr>
        <p:xfrm>
          <a:off x="1440000" y="2606675"/>
          <a:ext cx="18391331" cy="81651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277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15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51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305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727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251460" lvl="0" indent="2921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№</a:t>
                      </a:r>
                    </a:p>
                  </a:txBody>
                  <a:tcPr marL="158300" marR="31660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25146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НАИМЕНОВАНИЕ ПРОГРАММЫ</a:t>
                      </a:r>
                    </a:p>
                  </a:txBody>
                  <a:tcPr marL="0" marR="31660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251460" lvl="0" indent="0" algn="ctr" fontAlgn="base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КОЛИЧЕСТВО</a:t>
                      </a:r>
                      <a:r>
                        <a:rPr lang="ru-RU" sz="2800" b="1" kern="1200" baseline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251460" lvl="0" indent="0" algn="ctr" fontAlgn="base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2800" b="1" kern="1200" baseline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ОБЪЕКТОВ</a:t>
                      </a:r>
                      <a:endParaRPr lang="ru-RU" sz="2800" b="1" kern="1200" dirty="0" smtClean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251460" lvl="0" indent="0" algn="ctr" fontAlgn="base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СУММА</a:t>
                      </a:r>
                      <a:r>
                        <a:rPr lang="ru-RU" sz="2800" b="1" kern="1200" baseline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ПО ГК</a:t>
                      </a:r>
                      <a:endParaRPr lang="ru-RU" sz="2800" b="1" kern="1200" dirty="0" smtClean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251460" lvl="0" indent="0" algn="ctr" fontAlgn="base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ТЫС. РУБЛЕЙ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9910">
                <a:tc>
                  <a:txBody>
                    <a:bodyPr/>
                    <a:lstStyle/>
                    <a:p>
                      <a:pPr algn="ctr" fontAlgn="b"/>
                      <a:r>
                        <a:rPr lang="ru-RU" sz="32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ru-RU" sz="32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10800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НП «Здравоохранение»</a:t>
                      </a:r>
                      <a:r>
                        <a:rPr kumimoji="0" lang="ru-RU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B602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br>
                        <a:rPr kumimoji="0" lang="ru-RU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B602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kumimoji="0" lang="ru-RU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1285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ФП «Модернизация первичного звена здравоохранения»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200" b="1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34</a:t>
                      </a:r>
                      <a:endParaRPr lang="ru-RU" sz="3200" b="1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u="none" strike="noStrike" kern="1200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1 093 954,43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977">
                <a:tc>
                  <a:txBody>
                    <a:bodyPr/>
                    <a:lstStyle/>
                    <a:p>
                      <a:pPr algn="ctr" fontAlgn="b"/>
                      <a:endParaRPr lang="ru-RU" sz="32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10800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1285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ЦРБ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2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</a:t>
                      </a:r>
                      <a:endParaRPr lang="ru-RU" sz="32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0" u="none" strike="noStrike" kern="1200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458 481,56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8977">
                <a:tc>
                  <a:txBody>
                    <a:bodyPr/>
                    <a:lstStyle/>
                    <a:p>
                      <a:pPr algn="ctr" fontAlgn="b"/>
                      <a:endParaRPr lang="ru-RU" sz="32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10800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1285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Детская поликлиника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2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  <a:endParaRPr lang="ru-RU" sz="32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0" u="none" strike="noStrike" kern="1200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382 759,74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8977">
                <a:tc>
                  <a:txBody>
                    <a:bodyPr/>
                    <a:lstStyle/>
                    <a:p>
                      <a:pPr algn="ctr" fontAlgn="b"/>
                      <a:endParaRPr lang="ru-RU" sz="32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10800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1285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ОВОП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2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  <a:endParaRPr lang="ru-RU" sz="32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0" u="none" strike="noStrike" kern="1200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49 671,05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8977">
                <a:tc>
                  <a:txBody>
                    <a:bodyPr/>
                    <a:lstStyle/>
                    <a:p>
                      <a:pPr algn="ctr" fontAlgn="b"/>
                      <a:endParaRPr lang="ru-RU" sz="32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10800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1285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ФАП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2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29</a:t>
                      </a:r>
                      <a:endParaRPr lang="ru-RU" sz="32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0" u="none" strike="noStrike" kern="1200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203 042,08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256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32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</a:t>
                      </a:r>
                      <a:endParaRPr lang="ru-RU" sz="32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l" fontAlgn="b"/>
                      <a:r>
                        <a:rPr lang="ru-RU" sz="32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«Строительство </a:t>
                      </a:r>
                      <a:r>
                        <a:rPr lang="ru-RU" sz="3200" b="0" i="0" u="none" strike="noStrike" baseline="0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ФАП, ПАО, ОВОП»</a:t>
                      </a:r>
                      <a:endParaRPr lang="ru-RU" sz="32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200" b="1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25</a:t>
                      </a:r>
                      <a:endParaRPr lang="ru-RU" sz="3200" b="1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200" b="1" spc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219 003,37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3649">
                <a:tc>
                  <a:txBody>
                    <a:bodyPr/>
                    <a:lstStyle/>
                    <a:p>
                      <a:pPr algn="ctr" fontAlgn="b"/>
                      <a:endParaRPr lang="ru-RU" sz="32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l" fontAlgn="b"/>
                      <a:r>
                        <a:rPr lang="ru-RU" sz="32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ФАП</a:t>
                      </a:r>
                      <a:endParaRPr lang="ru-RU" sz="32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2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23</a:t>
                      </a:r>
                      <a:endParaRPr lang="ru-RU" sz="32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0" spc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142 771,87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93649">
                <a:tc>
                  <a:txBody>
                    <a:bodyPr/>
                    <a:lstStyle/>
                    <a:p>
                      <a:pPr algn="ctr" fontAlgn="b"/>
                      <a:endParaRPr lang="ru-RU" sz="32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l" fontAlgn="b"/>
                      <a:r>
                        <a:rPr lang="ru-RU" sz="32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ПАО </a:t>
                      </a:r>
                      <a:endParaRPr lang="ru-RU" sz="32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2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  <a:endParaRPr lang="ru-RU" sz="32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0" spc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15 710,69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93649">
                <a:tc>
                  <a:txBody>
                    <a:bodyPr/>
                    <a:lstStyle/>
                    <a:p>
                      <a:pPr algn="ctr" fontAlgn="b"/>
                      <a:endParaRPr lang="ru-RU" sz="32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l" fontAlgn="b"/>
                      <a:r>
                        <a:rPr lang="ru-RU" sz="32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ОВОП</a:t>
                      </a:r>
                      <a:endParaRPr lang="ru-RU" sz="32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2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  <a:endParaRPr lang="ru-RU" sz="32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200" b="0" spc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60 520,81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833464">
                <a:tc>
                  <a:txBody>
                    <a:bodyPr/>
                    <a:lstStyle/>
                    <a:p>
                      <a:pPr algn="ctr" fontAlgn="b"/>
                      <a:r>
                        <a:rPr lang="ru-RU" sz="32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endParaRPr lang="ru-RU" sz="32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b"/>
                      <a:r>
                        <a:rPr lang="ru-RU" sz="32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«Строительство </a:t>
                      </a:r>
                      <a:r>
                        <a:rPr lang="ru-RU" sz="3200" b="0" i="0" u="none" strike="noStrike" baseline="0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стационаров»</a:t>
                      </a:r>
                      <a:endParaRPr lang="ru-RU" sz="32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200" b="1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</a:t>
                      </a:r>
                      <a:endParaRPr lang="ru-RU" sz="3200" b="1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93 182,51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374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3200" b="1" spc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3200" b="1" spc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ИТОГО</a:t>
                      </a:r>
                      <a:endParaRPr sz="3200" b="1" spc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3200" b="1" spc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61</a:t>
                      </a:r>
                    </a:p>
                  </a:txBody>
                  <a:tcPr marL="0" marR="118725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3200" b="1" spc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1 406 140,31</a:t>
                      </a:r>
                    </a:p>
                  </a:txBody>
                  <a:tcPr marL="0" marR="118725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" name="Правая фигурная скобка 3"/>
          <p:cNvSpPr/>
          <p:nvPr/>
        </p:nvSpPr>
        <p:spPr>
          <a:xfrm>
            <a:off x="13180208" y="6988785"/>
            <a:ext cx="838200" cy="1248039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4018408" y="7351418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  <a:endParaRPr lang="ru-RU" sz="3600" b="1" dirty="0">
              <a:solidFill>
                <a:srgbClr val="2128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авая фигурная скобка 5"/>
          <p:cNvSpPr/>
          <p:nvPr/>
        </p:nvSpPr>
        <p:spPr>
          <a:xfrm rot="10800000">
            <a:off x="10551308" y="5083784"/>
            <a:ext cx="838200" cy="1386712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авая фигурная скобка 6"/>
          <p:cNvSpPr/>
          <p:nvPr/>
        </p:nvSpPr>
        <p:spPr>
          <a:xfrm rot="10800000">
            <a:off x="10529859" y="8549065"/>
            <a:ext cx="838200" cy="797082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0056008" y="8624440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3600" b="1" dirty="0">
              <a:solidFill>
                <a:srgbClr val="2128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056008" y="5522618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ru-RU" sz="3600" b="1" dirty="0">
              <a:solidFill>
                <a:srgbClr val="2128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0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4397204"/>
              </p:ext>
            </p:extLst>
          </p:nvPr>
        </p:nvGraphicFramePr>
        <p:xfrm>
          <a:off x="1405983" y="1844675"/>
          <a:ext cx="18159352" cy="87629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29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59594">
                  <a:extLst>
                    <a:ext uri="{9D8B030D-6E8A-4147-A177-3AD203B41FA5}">
                      <a16:colId xmlns:a16="http://schemas.microsoft.com/office/drawing/2014/main" val="1779262284"/>
                    </a:ext>
                  </a:extLst>
                </a:gridCol>
                <a:gridCol w="27825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866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842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0833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7495">
                <a:tc rowSpan="2"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№</a:t>
                      </a:r>
                    </a:p>
                  </a:txBody>
                  <a:tcPr marL="0" marR="0" marT="11110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МО</a:t>
                      </a:r>
                      <a:endParaRPr lang="ru-RU" sz="28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1110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КОЛИЧЕСТВО ОБЪЕКТОВ</a:t>
                      </a:r>
                      <a:endParaRPr lang="ru-RU" sz="28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1110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СУММА ПО ГК,</a:t>
                      </a:r>
                    </a:p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ТЫС.РУБЛЕЙ</a:t>
                      </a:r>
                    </a:p>
                  </a:txBody>
                  <a:tcPr marL="0" marR="0" marT="9078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25146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СМР, 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25146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900" b="1" kern="1200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42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25146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ФАКТ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25146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ДИНАМИКА ЗА</a:t>
                      </a:r>
                    </a:p>
                    <a:p>
                      <a:pPr marL="0" marR="25146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НЕДЕЛИ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5032"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 dirty="0" err="1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Агрызский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5 006,48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5032"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 dirty="0" err="1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Азнакаевский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6 766,74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5032"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 dirty="0" err="1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Аксубаевский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6 732,91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5098"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 dirty="0" err="1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Алькеевский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6 732,91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6404415"/>
                  </a:ext>
                </a:extLst>
              </a:tr>
              <a:tr h="475032"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 dirty="0" err="1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Альметьевский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8 190,36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2167211"/>
                  </a:ext>
                </a:extLst>
              </a:tr>
              <a:tr h="475032"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 dirty="0" err="1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Апастовский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11 773,22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5032"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 dirty="0" err="1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Верхнеуслонский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6 766,74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5032"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 dirty="0" err="1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Дрожжановский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5 006,48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75032"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 dirty="0" err="1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Елабужский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5 006,48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75032"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 dirty="0" err="1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Заинский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1285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13 499,65</a:t>
                      </a:r>
                      <a:endParaRPr kumimoji="0" lang="ru-RU" sz="2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21285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75032"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11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 dirty="0" err="1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Зеленодольский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1285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13 499,65</a:t>
                      </a:r>
                      <a:endParaRPr kumimoji="0" lang="ru-RU" sz="2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21285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75032"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12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Камско-</a:t>
                      </a:r>
                      <a:r>
                        <a:rPr lang="ru-RU" sz="2800" b="0" i="0" u="none" strike="noStrike" dirty="0" err="1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Устиньский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6 766,74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475032"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13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 dirty="0" err="1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Лаишевский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5 006,48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475032"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14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Менделеевский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6 732,91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610697">
                <a:tc gridSpan="2">
                  <a:txBody>
                    <a:bodyPr/>
                    <a:lstStyle/>
                    <a:p>
                      <a:pPr marL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ИТОГО</a:t>
                      </a:r>
                      <a:r>
                        <a:rPr lang="ru-RU" sz="3200" b="1" u="none" strike="noStrike" kern="1200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</a:t>
                      </a:r>
                      <a:endParaRPr lang="ru-RU" sz="3200" b="1" u="none" strike="noStrike" kern="1200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199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52</a:t>
                      </a:r>
                      <a:endParaRPr lang="ru-RU" sz="3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199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345 813,95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30,15</a:t>
                      </a:r>
                      <a:endParaRPr lang="ru-RU" sz="3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6,34</a:t>
                      </a:r>
                      <a:endParaRPr lang="ru-RU" sz="3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4" name="object 2"/>
          <p:cNvSpPr txBox="1">
            <a:spLocks noGrp="1"/>
          </p:cNvSpPr>
          <p:nvPr>
            <p:ph type="title"/>
          </p:nvPr>
        </p:nvSpPr>
        <p:spPr>
          <a:xfrm>
            <a:off x="1441449" y="359809"/>
            <a:ext cx="14554201" cy="1370685"/>
          </a:xfrm>
          <a:prstGeom prst="rect">
            <a:avLst/>
          </a:prstGeom>
        </p:spPr>
        <p:txBody>
          <a:bodyPr vert="horz" wrap="square" lIns="0" tIns="16309" rIns="0" bIns="0" rtlCol="0">
            <a:spAutoFit/>
          </a:bodyPr>
          <a:lstStyle/>
          <a:p>
            <a:r>
              <a:rPr lang="ru-RU" sz="4400" kern="1200" dirty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</a:t>
            </a:r>
            <a:r>
              <a:rPr lang="ru-RU" sz="4400" kern="1200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400" kern="1200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kern="1200" dirty="0" smtClean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ФЕЛЬДШЕРСКО-АКУШЕРСКИХ </a:t>
            </a:r>
            <a:r>
              <a:rPr lang="ru-RU" sz="4400" kern="1200" dirty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ПУНКТОВ</a:t>
            </a:r>
          </a:p>
        </p:txBody>
      </p:sp>
    </p:spTree>
    <p:extLst>
      <p:ext uri="{BB962C8B-B14F-4D97-AF65-F5344CB8AC3E}">
        <p14:creationId xmlns:p14="http://schemas.microsoft.com/office/powerpoint/2010/main" val="385877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7378541"/>
              </p:ext>
            </p:extLst>
          </p:nvPr>
        </p:nvGraphicFramePr>
        <p:xfrm>
          <a:off x="1405983" y="1844675"/>
          <a:ext cx="18159352" cy="857586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29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59594">
                  <a:extLst>
                    <a:ext uri="{9D8B030D-6E8A-4147-A177-3AD203B41FA5}">
                      <a16:colId xmlns:a16="http://schemas.microsoft.com/office/drawing/2014/main" val="1779262284"/>
                    </a:ext>
                  </a:extLst>
                </a:gridCol>
                <a:gridCol w="27825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866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842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0833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6057">
                <a:tc rowSpan="2"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№</a:t>
                      </a:r>
                    </a:p>
                  </a:txBody>
                  <a:tcPr marL="0" marR="0" marT="11110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МО</a:t>
                      </a:r>
                      <a:endParaRPr lang="ru-RU" sz="28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1110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КОЛИЧЕСТВО ОБЪЕКТОВ</a:t>
                      </a:r>
                      <a:endParaRPr lang="ru-RU" sz="28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1110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СУММА ПО ГК,</a:t>
                      </a:r>
                    </a:p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ТЫС.РУБЛЕЙ</a:t>
                      </a:r>
                    </a:p>
                  </a:txBody>
                  <a:tcPr marL="0" marR="0" marT="9078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25146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СМР, 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25146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900" b="1" kern="1200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47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25146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ФАКТ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25146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ДИНАМИКА ЗА</a:t>
                      </a:r>
                    </a:p>
                    <a:p>
                      <a:pPr marL="0" marR="25146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НЕДЕЛИ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0618"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 dirty="0" err="1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Мензелинский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6 766,74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3866"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16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Набережные </a:t>
                      </a:r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Челны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8 190,36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4742"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17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Нижнекамский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8 190,36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4672"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18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 dirty="0" err="1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Пестречинский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6 732,91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445644"/>
                  </a:ext>
                </a:extLst>
              </a:tr>
              <a:tr h="454672"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19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Рыбно-</a:t>
                      </a:r>
                      <a:r>
                        <a:rPr lang="ru-RU" sz="2800" b="0" i="0" u="none" strike="noStrike" dirty="0" err="1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Слободский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1285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13 499,65</a:t>
                      </a:r>
                      <a:endParaRPr kumimoji="0" lang="ru-RU" sz="2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21285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9784914"/>
                  </a:ext>
                </a:extLst>
              </a:tr>
              <a:tr h="454672"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 dirty="0" err="1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Сармановский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11 764,55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0095527"/>
                  </a:ext>
                </a:extLst>
              </a:tr>
              <a:tr h="454672"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21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Спасский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6 732,91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039078"/>
                  </a:ext>
                </a:extLst>
              </a:tr>
              <a:tr h="454672"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22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 dirty="0" err="1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Тетюшский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5 006,48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2553240"/>
                  </a:ext>
                </a:extLst>
              </a:tr>
              <a:tr h="454672"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23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 dirty="0" err="1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Черемшанский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6 732,91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6404415"/>
                  </a:ext>
                </a:extLst>
              </a:tr>
              <a:tr h="343866"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24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 dirty="0" err="1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Чистопольский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6 766,74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2167211"/>
                  </a:ext>
                </a:extLst>
              </a:tr>
              <a:tr h="392989"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25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 dirty="0" err="1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Ютазинский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5 006,48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7175845"/>
                  </a:ext>
                </a:extLst>
              </a:tr>
              <a:tr h="392989"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26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 dirty="0" err="1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Актанышский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6 766,74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15,20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0,10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2989"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27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 dirty="0" err="1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Кукморский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6 732,91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20,00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2989"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28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Алексеевский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13 499,65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30,00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2989"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29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 dirty="0" err="1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Новошешминский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13 533,48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30,00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24576">
                <a:tc gridSpan="2">
                  <a:txBody>
                    <a:bodyPr/>
                    <a:lstStyle/>
                    <a:p>
                      <a:pPr marL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ИТОГО</a:t>
                      </a:r>
                      <a:r>
                        <a:rPr lang="ru-RU" sz="3200" b="1" u="none" strike="noStrike" kern="1200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</a:t>
                      </a:r>
                      <a:endParaRPr lang="ru-RU" sz="3200" b="1" u="none" strike="noStrike" kern="1200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199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52</a:t>
                      </a:r>
                      <a:endParaRPr lang="ru-RU" sz="3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199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345 813,95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30,15</a:t>
                      </a:r>
                      <a:endParaRPr lang="ru-RU" sz="3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6,34</a:t>
                      </a:r>
                      <a:endParaRPr lang="ru-RU" sz="3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5" name="object 2"/>
          <p:cNvSpPr txBox="1">
            <a:spLocks noGrp="1"/>
          </p:cNvSpPr>
          <p:nvPr>
            <p:ph type="title"/>
          </p:nvPr>
        </p:nvSpPr>
        <p:spPr>
          <a:xfrm>
            <a:off x="1441449" y="359809"/>
            <a:ext cx="14554201" cy="1370685"/>
          </a:xfrm>
          <a:prstGeom prst="rect">
            <a:avLst/>
          </a:prstGeom>
        </p:spPr>
        <p:txBody>
          <a:bodyPr vert="horz" wrap="square" lIns="0" tIns="16309" rIns="0" bIns="0" rtlCol="0">
            <a:spAutoFit/>
          </a:bodyPr>
          <a:lstStyle/>
          <a:p>
            <a:r>
              <a:rPr lang="ru-RU" sz="4400" kern="1200" dirty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</a:t>
            </a:r>
            <a:r>
              <a:rPr lang="ru-RU" sz="4400" kern="1200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400" kern="1200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kern="1200" dirty="0" smtClean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ФЕЛЬДШЕРСКО-АКУШЕРСКИХ </a:t>
            </a:r>
            <a:r>
              <a:rPr lang="ru-RU" sz="4400" kern="1200" dirty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ПУНКТОВ</a:t>
            </a:r>
          </a:p>
        </p:txBody>
      </p:sp>
    </p:spTree>
    <p:extLst>
      <p:ext uri="{BB962C8B-B14F-4D97-AF65-F5344CB8AC3E}">
        <p14:creationId xmlns:p14="http://schemas.microsoft.com/office/powerpoint/2010/main" val="373489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748200"/>
              </p:ext>
            </p:extLst>
          </p:nvPr>
        </p:nvGraphicFramePr>
        <p:xfrm>
          <a:off x="1424213" y="2301875"/>
          <a:ext cx="18159352" cy="81630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29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59594">
                  <a:extLst>
                    <a:ext uri="{9D8B030D-6E8A-4147-A177-3AD203B41FA5}">
                      <a16:colId xmlns:a16="http://schemas.microsoft.com/office/drawing/2014/main" val="1779262284"/>
                    </a:ext>
                  </a:extLst>
                </a:gridCol>
                <a:gridCol w="27825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866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842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0833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6057">
                <a:tc rowSpan="2"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№</a:t>
                      </a:r>
                    </a:p>
                  </a:txBody>
                  <a:tcPr marL="0" marR="0" marT="11110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МО</a:t>
                      </a:r>
                      <a:endParaRPr lang="ru-RU" sz="28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1110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КОЛИЧЕСТВО ОБЪЕКТОВ</a:t>
                      </a:r>
                      <a:endParaRPr lang="ru-RU" sz="28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1110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СУММА ПО ГК,</a:t>
                      </a:r>
                    </a:p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ТЫС.РУБЛЕЙ</a:t>
                      </a:r>
                    </a:p>
                  </a:txBody>
                  <a:tcPr marL="0" marR="0" marT="9078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25146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СМР, 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25146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900" b="1" kern="1200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47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25146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ФАКТ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25146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ДИНАМИКА ЗА</a:t>
                      </a:r>
                    </a:p>
                    <a:p>
                      <a:pPr marL="0" marR="25146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НЕДЕЛИ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0618"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 dirty="0" err="1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Бавлинский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6 766,74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37,50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22,50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3866"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31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Высокогорский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13 499,65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40,50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10,38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4742"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32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Сабинский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1285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13 499,65</a:t>
                      </a:r>
                      <a:endParaRPr kumimoji="0" lang="ru-RU" sz="2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21285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44,00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10,75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4672"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33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 dirty="0" err="1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Кайбицкий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6 766,74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45,00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30,00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4672"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34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 dirty="0" err="1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Бугульминский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6 766,74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45,00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30,00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6404415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35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 dirty="0" err="1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Мамадышский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6 766,74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48,00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33,00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2167211"/>
                  </a:ext>
                </a:extLst>
              </a:tr>
              <a:tr h="392989"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36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 dirty="0" err="1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Нурлатский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6 766,74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48,20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15,20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2989"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37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 dirty="0" err="1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Балтасинский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6 766,74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49,25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49,25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2989"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38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 dirty="0" err="1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Буинский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6 732,91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51,50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30,50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2989"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39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 dirty="0" err="1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Тукаевский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8 190,36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52,00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37,00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2989"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Арский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8 190,36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73,00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10,50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4330"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41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 dirty="0" err="1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Атнинский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6 732,91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90,75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19,75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92989"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42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 dirty="0" err="1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Тюлячинский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6 766,74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99,60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0,60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3003331"/>
                  </a:ext>
                </a:extLst>
              </a:tr>
              <a:tr h="392989"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43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 dirty="0" err="1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Лениногорский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8 190,36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100,00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524576">
                <a:tc gridSpan="2">
                  <a:txBody>
                    <a:bodyPr/>
                    <a:lstStyle/>
                    <a:p>
                      <a:pPr marL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ИТОГО</a:t>
                      </a:r>
                      <a:r>
                        <a:rPr lang="ru-RU" sz="3200" b="1" u="none" strike="noStrike" kern="1200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</a:t>
                      </a:r>
                      <a:endParaRPr lang="ru-RU" sz="3200" b="1" u="none" strike="noStrike" kern="1200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199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52</a:t>
                      </a:r>
                      <a:endParaRPr lang="ru-RU" sz="3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199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345 813,95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30,15</a:t>
                      </a:r>
                      <a:endParaRPr lang="ru-RU" sz="3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6,34</a:t>
                      </a:r>
                      <a:endParaRPr lang="ru-RU" sz="3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5" name="object 2"/>
          <p:cNvSpPr txBox="1">
            <a:spLocks noGrp="1"/>
          </p:cNvSpPr>
          <p:nvPr>
            <p:ph type="title"/>
          </p:nvPr>
        </p:nvSpPr>
        <p:spPr>
          <a:xfrm>
            <a:off x="1441449" y="359809"/>
            <a:ext cx="14554201" cy="1370685"/>
          </a:xfrm>
          <a:prstGeom prst="rect">
            <a:avLst/>
          </a:prstGeom>
        </p:spPr>
        <p:txBody>
          <a:bodyPr vert="horz" wrap="square" lIns="0" tIns="16309" rIns="0" bIns="0" rtlCol="0">
            <a:spAutoFit/>
          </a:bodyPr>
          <a:lstStyle/>
          <a:p>
            <a:r>
              <a:rPr lang="ru-RU" sz="4400" kern="1200" dirty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</a:t>
            </a:r>
            <a:r>
              <a:rPr lang="ru-RU" sz="4400" kern="1200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400" kern="1200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kern="1200" dirty="0" smtClean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ФЕЛЬДШЕРСКО-АКУШЕРСКИХ </a:t>
            </a:r>
            <a:r>
              <a:rPr lang="ru-RU" sz="4400" kern="1200" dirty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ПУНКТОВ</a:t>
            </a:r>
          </a:p>
        </p:txBody>
      </p:sp>
    </p:spTree>
    <p:extLst>
      <p:ext uri="{BB962C8B-B14F-4D97-AF65-F5344CB8AC3E}">
        <p14:creationId xmlns:p14="http://schemas.microsoft.com/office/powerpoint/2010/main" val="154999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40000" y="360000"/>
            <a:ext cx="17221200" cy="1370685"/>
          </a:xfrm>
          <a:prstGeom prst="rect">
            <a:avLst/>
          </a:prstGeom>
        </p:spPr>
        <p:txBody>
          <a:bodyPr vert="horz" wrap="square" lIns="0" tIns="16309" rIns="0" bIns="0" rtlCol="0">
            <a:spAutoFit/>
          </a:bodyPr>
          <a:lstStyle/>
          <a:p>
            <a:r>
              <a:rPr lang="ru-RU" sz="4400" kern="1200" dirty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</a:t>
            </a:r>
            <a:r>
              <a:rPr lang="ru-RU" sz="4400" kern="1200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ФЕЛЬДШЕРСКО-АКУШЕРСКИХ </a:t>
            </a:r>
            <a:r>
              <a:rPr lang="ru-RU" sz="4400" kern="1200" dirty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ПУНКТОВ</a:t>
            </a:r>
            <a:r>
              <a:rPr lang="ru-RU" sz="4400" kern="1200" dirty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400" kern="1200" dirty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kern="1200" dirty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ГАУЗ «</a:t>
            </a:r>
            <a:r>
              <a:rPr lang="ru-RU" sz="4400" kern="1200" dirty="0" smtClean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БУИНСКАЯ </a:t>
            </a:r>
            <a:r>
              <a:rPr lang="ru-RU" sz="4400" kern="1200" dirty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ЦРБ</a:t>
            </a:r>
            <a:r>
              <a:rPr lang="ru-RU" sz="4400" kern="1200" dirty="0" smtClean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4800" kern="1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D:\Downloads\WhatsApp Image 2022-06-01 at 15.30.54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17" b="28765"/>
          <a:stretch/>
        </p:blipFill>
        <p:spPr bwMode="auto">
          <a:xfrm>
            <a:off x="3117850" y="1997075"/>
            <a:ext cx="13335000" cy="8377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20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Рисунок 36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0693" y="-1431925"/>
            <a:ext cx="20204793" cy="11308954"/>
          </a:xfrm>
          <a:prstGeom prst="rect">
            <a:avLst/>
          </a:prstGeom>
        </p:spPr>
      </p:pic>
      <p:sp>
        <p:nvSpPr>
          <p:cNvPr id="366" name="object 366"/>
          <p:cNvSpPr/>
          <p:nvPr/>
        </p:nvSpPr>
        <p:spPr>
          <a:xfrm>
            <a:off x="10237046" y="5121115"/>
            <a:ext cx="7265542" cy="1316917"/>
          </a:xfrm>
          <a:custGeom>
            <a:avLst/>
            <a:gdLst/>
            <a:ahLst/>
            <a:cxnLst/>
            <a:rect l="l" t="t" r="r" b="b"/>
            <a:pathLst>
              <a:path w="13736319">
                <a:moveTo>
                  <a:pt x="0" y="0"/>
                </a:moveTo>
                <a:lnTo>
                  <a:pt x="13735874" y="0"/>
                </a:lnTo>
              </a:path>
            </a:pathLst>
          </a:custGeom>
          <a:ln w="20941">
            <a:solidFill>
              <a:srgbClr val="212850"/>
            </a:solidFill>
            <a:prstDash val="lgDash"/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Montserrat" panose="00000500000000000000" pitchFamily="2" charset="-52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0" y="-746125"/>
            <a:ext cx="513073" cy="94237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1440000" y="360000"/>
            <a:ext cx="13844984" cy="69442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400" kern="1200" dirty="0">
                <a:solidFill>
                  <a:srgbClr val="2028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ВВОД ЖИЛЬЯ</a:t>
            </a:r>
            <a:r>
              <a:rPr lang="ru-RU" sz="4400" kern="1200" dirty="0">
                <a:solidFill>
                  <a:srgbClr val="2028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400" kern="1200" dirty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РЕСПУБЛИКЕ</a:t>
            </a:r>
            <a:r>
              <a:rPr lang="ru-RU" sz="4400" kern="1200" dirty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400" kern="1200" dirty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ТАТАРСТАН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10954766" y="1243115"/>
            <a:ext cx="5830103" cy="100796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8100">
              <a:spcBef>
                <a:spcPts val="120"/>
              </a:spcBef>
              <a:tabLst>
                <a:tab pos="5602605" algn="l"/>
              </a:tabLst>
            </a:pPr>
            <a:r>
              <a:rPr sz="6450" b="1" dirty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ru-RU" sz="6450" b="1" dirty="0" smtClean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755</a:t>
            </a:r>
            <a:r>
              <a:rPr sz="6450" b="1" dirty="0" smtClean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6450" b="1" dirty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 </a:t>
            </a:r>
            <a:r>
              <a:rPr sz="5550" baseline="39789" dirty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кв.м</a:t>
            </a:r>
            <a:r>
              <a:rPr sz="5550" baseline="39789" dirty="0">
                <a:solidFill>
                  <a:srgbClr val="EB6022"/>
                </a:solidFill>
                <a:latin typeface="Montserrat" panose="00000500000000000000" pitchFamily="2" charset="-52"/>
                <a:cs typeface="Calibri"/>
              </a:rPr>
              <a:t>	</a:t>
            </a:r>
            <a:endParaRPr sz="6450" b="1" dirty="0">
              <a:solidFill>
                <a:srgbClr val="EB60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2605325" y="3944432"/>
            <a:ext cx="4896356" cy="100796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8100">
              <a:spcBef>
                <a:spcPts val="120"/>
              </a:spcBef>
              <a:tabLst>
                <a:tab pos="4660265" algn="l"/>
              </a:tabLst>
            </a:pPr>
            <a:r>
              <a:rPr lang="ru-RU" sz="6450" b="1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1 663 311 </a:t>
            </a:r>
            <a:r>
              <a:rPr sz="5550" baseline="39789" dirty="0" err="1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кв.м</a:t>
            </a:r>
            <a:endParaRPr sz="6450" b="1" dirty="0">
              <a:solidFill>
                <a:srgbClr val="2128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3" name="object 363"/>
          <p:cNvSpPr/>
          <p:nvPr/>
        </p:nvSpPr>
        <p:spPr>
          <a:xfrm>
            <a:off x="8042299" y="1157707"/>
            <a:ext cx="8620125" cy="0"/>
          </a:xfrm>
          <a:custGeom>
            <a:avLst/>
            <a:gdLst/>
            <a:ahLst/>
            <a:cxnLst/>
            <a:rect l="l" t="t" r="r" b="b"/>
            <a:pathLst>
              <a:path w="8620125">
                <a:moveTo>
                  <a:pt x="0" y="0"/>
                </a:moveTo>
                <a:lnTo>
                  <a:pt x="8619967" y="0"/>
                </a:lnTo>
              </a:path>
            </a:pathLst>
          </a:custGeom>
          <a:ln w="20941">
            <a:solidFill>
              <a:srgbClr val="212850"/>
            </a:solidFill>
            <a:prstDash val="lgDash"/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Montserrat" panose="00000500000000000000" pitchFamily="2" charset="-52"/>
            </a:endParaRPr>
          </a:p>
        </p:txBody>
      </p:sp>
      <p:sp>
        <p:nvSpPr>
          <p:cNvPr id="364" name="object 364"/>
          <p:cNvSpPr/>
          <p:nvPr/>
        </p:nvSpPr>
        <p:spPr>
          <a:xfrm>
            <a:off x="16722004" y="1923950"/>
            <a:ext cx="62865" cy="0"/>
          </a:xfrm>
          <a:custGeom>
            <a:avLst/>
            <a:gdLst/>
            <a:ahLst/>
            <a:cxnLst/>
            <a:rect l="l" t="t" r="r" b="b"/>
            <a:pathLst>
              <a:path w="62865">
                <a:moveTo>
                  <a:pt x="0" y="0"/>
                </a:moveTo>
                <a:lnTo>
                  <a:pt x="62825" y="0"/>
                </a:lnTo>
              </a:path>
            </a:pathLst>
          </a:custGeom>
          <a:ln w="20941">
            <a:solidFill>
              <a:srgbClr val="928953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Montserrat" panose="00000500000000000000" pitchFamily="2" charset="-52"/>
            </a:endParaRPr>
          </a:p>
        </p:txBody>
      </p:sp>
      <p:sp>
        <p:nvSpPr>
          <p:cNvPr id="369" name="object 369"/>
          <p:cNvSpPr/>
          <p:nvPr/>
        </p:nvSpPr>
        <p:spPr>
          <a:xfrm>
            <a:off x="9794553" y="5045075"/>
            <a:ext cx="208915" cy="170815"/>
          </a:xfrm>
          <a:custGeom>
            <a:avLst/>
            <a:gdLst/>
            <a:ahLst/>
            <a:cxnLst/>
            <a:rect l="l" t="t" r="r" b="b"/>
            <a:pathLst>
              <a:path w="208915" h="170815">
                <a:moveTo>
                  <a:pt x="208349" y="0"/>
                </a:moveTo>
                <a:lnTo>
                  <a:pt x="0" y="85117"/>
                </a:lnTo>
                <a:lnTo>
                  <a:pt x="208349" y="170256"/>
                </a:lnTo>
                <a:lnTo>
                  <a:pt x="158916" y="85117"/>
                </a:lnTo>
                <a:lnTo>
                  <a:pt x="208349" y="0"/>
                </a:lnTo>
                <a:close/>
              </a:path>
            </a:pathLst>
          </a:custGeom>
          <a:solidFill>
            <a:srgbClr val="21285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Montserrat" panose="00000500000000000000" pitchFamily="2" charset="-52"/>
            </a:endParaRPr>
          </a:p>
        </p:txBody>
      </p:sp>
      <p:sp>
        <p:nvSpPr>
          <p:cNvPr id="371" name="object 371"/>
          <p:cNvSpPr/>
          <p:nvPr/>
        </p:nvSpPr>
        <p:spPr>
          <a:xfrm>
            <a:off x="7710252" y="1072300"/>
            <a:ext cx="208915" cy="170815"/>
          </a:xfrm>
          <a:custGeom>
            <a:avLst/>
            <a:gdLst/>
            <a:ahLst/>
            <a:cxnLst/>
            <a:rect l="l" t="t" r="r" b="b"/>
            <a:pathLst>
              <a:path w="208915" h="170814">
                <a:moveTo>
                  <a:pt x="208349" y="0"/>
                </a:moveTo>
                <a:lnTo>
                  <a:pt x="0" y="85117"/>
                </a:lnTo>
                <a:lnTo>
                  <a:pt x="208349" y="170256"/>
                </a:lnTo>
                <a:lnTo>
                  <a:pt x="158916" y="85117"/>
                </a:lnTo>
                <a:lnTo>
                  <a:pt x="208349" y="0"/>
                </a:lnTo>
                <a:close/>
              </a:path>
            </a:pathLst>
          </a:custGeom>
          <a:solidFill>
            <a:srgbClr val="21285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Montserrat" panose="00000500000000000000" pitchFamily="2" charset="-52"/>
            </a:endParaRPr>
          </a:p>
        </p:txBody>
      </p:sp>
      <p:sp>
        <p:nvSpPr>
          <p:cNvPr id="15" name="object 20"/>
          <p:cNvSpPr txBox="1"/>
          <p:nvPr/>
        </p:nvSpPr>
        <p:spPr>
          <a:xfrm>
            <a:off x="16529050" y="705046"/>
            <a:ext cx="2422859" cy="100796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6450" b="1" dirty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100 %</a:t>
            </a:r>
          </a:p>
        </p:txBody>
      </p:sp>
      <p:sp>
        <p:nvSpPr>
          <p:cNvPr id="16" name="object 20"/>
          <p:cNvSpPr txBox="1"/>
          <p:nvPr/>
        </p:nvSpPr>
        <p:spPr>
          <a:xfrm>
            <a:off x="17596086" y="4427098"/>
            <a:ext cx="2508014" cy="100796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lang="ru-RU" sz="6450" b="1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60,4</a:t>
            </a:r>
            <a:r>
              <a:rPr sz="4400" b="1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6450" b="1" dirty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sz="6450" dirty="0">
              <a:solidFill>
                <a:srgbClr val="2128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93" r="12251" b="-3"/>
          <a:stretch/>
        </p:blipFill>
        <p:spPr>
          <a:xfrm>
            <a:off x="-76200" y="5045075"/>
            <a:ext cx="17672286" cy="483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06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40000" y="360000"/>
            <a:ext cx="17221200" cy="2047794"/>
          </a:xfrm>
          <a:prstGeom prst="rect">
            <a:avLst/>
          </a:prstGeom>
        </p:spPr>
        <p:txBody>
          <a:bodyPr vert="horz" wrap="square" lIns="0" tIns="16309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МЕДЕЦИНСКИХ УЧРЕЖДЕНИЙ </a:t>
            </a:r>
            <a:br>
              <a:rPr lang="ru-RU" sz="4400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kern="1200" dirty="0" smtClean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ФИЛИАЛ </a:t>
            </a:r>
            <a:r>
              <a:rPr lang="ru-RU" sz="4400" kern="1200" dirty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ДЕТСКОЙ ПОЛИКЛИНИКИ ГАУЗ </a:t>
            </a:r>
            <a:r>
              <a:rPr lang="ru-RU" sz="4400" kern="1200" dirty="0" smtClean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«ГОРОДСКАЯ ДЕТСКАЯ </a:t>
            </a:r>
            <a:r>
              <a:rPr lang="ru-RU" sz="4400" kern="1200" dirty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ПОЛИКЛИНИКА №</a:t>
            </a:r>
            <a:r>
              <a:rPr lang="ru-RU" sz="4400" kern="1200" dirty="0" smtClean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6» </a:t>
            </a:r>
            <a:r>
              <a:rPr lang="ru-RU" sz="4400" kern="1200" dirty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</a:t>
            </a:r>
            <a:r>
              <a:rPr lang="ru-RU" sz="4400" kern="1200" dirty="0" smtClean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КАЗАНЬ</a:t>
            </a:r>
            <a:endParaRPr lang="ru-RU" sz="4400" kern="1200" dirty="0">
              <a:solidFill>
                <a:srgbClr val="EB60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D:\Downloads\WhatsApp Image 2022-06-01 at 16.59.50 (1)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3" b="5625"/>
          <a:stretch/>
        </p:blipFill>
        <p:spPr bwMode="auto">
          <a:xfrm>
            <a:off x="2947858" y="2587844"/>
            <a:ext cx="6835648" cy="43080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Downloads\WhatsApp Image 2022-06-01 at 16.59.51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4" t="23331" b="6217"/>
          <a:stretch/>
        </p:blipFill>
        <p:spPr bwMode="auto">
          <a:xfrm>
            <a:off x="10356850" y="2587844"/>
            <a:ext cx="6847441" cy="42981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Downloads\WhatsApp Image 2022-06-01 at 16.59.51 (1)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222"/>
          <a:stretch/>
        </p:blipFill>
        <p:spPr bwMode="auto">
          <a:xfrm>
            <a:off x="2916108" y="7075984"/>
            <a:ext cx="6808790" cy="40739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Downloads\WhatsApp Image 2022-06-01 at 16.59.52.jpe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" t="3809" r="8175" b="20222"/>
          <a:stretch/>
        </p:blipFill>
        <p:spPr bwMode="auto">
          <a:xfrm>
            <a:off x="10345057" y="6885955"/>
            <a:ext cx="6774058" cy="42644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685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6"/>
          <p:cNvSpPr txBox="1">
            <a:spLocks/>
          </p:cNvSpPr>
          <p:nvPr/>
        </p:nvSpPr>
        <p:spPr>
          <a:xfrm>
            <a:off x="1440000" y="360000"/>
            <a:ext cx="16875667" cy="1368961"/>
          </a:xfrm>
          <a:prstGeom prst="rect">
            <a:avLst/>
          </a:prstGeom>
        </p:spPr>
        <p:txBody>
          <a:bodyPr vert="horz" wrap="square" lIns="0" tIns="14602" rIns="0" bIns="0" rtlCol="0">
            <a:spAutoFit/>
          </a:bodyPr>
          <a:lstStyle>
            <a:lvl1pPr>
              <a:defRPr sz="4850" b="1" i="0">
                <a:solidFill>
                  <a:srgbClr val="494949"/>
                </a:solidFill>
                <a:latin typeface="Calibri"/>
                <a:ea typeface="+mj-ea"/>
                <a:cs typeface="Calibri"/>
              </a:defRPr>
            </a:lvl1pPr>
          </a:lstStyle>
          <a:p>
            <a:pPr lvl="0"/>
            <a:r>
              <a:rPr lang="ru-RU" sz="4400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СТАЦИОНАРНЫХ </a:t>
            </a:r>
          </a:p>
          <a:p>
            <a:pPr lvl="0"/>
            <a:r>
              <a:rPr lang="ru-RU" sz="44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ОБЪЕКТОВ ЗДРАВООХРАНЕНИЯ</a:t>
            </a:r>
            <a:endParaRPr lang="ru-RU" sz="44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8132075"/>
              </p:ext>
            </p:extLst>
          </p:nvPr>
        </p:nvGraphicFramePr>
        <p:xfrm>
          <a:off x="1440000" y="1756258"/>
          <a:ext cx="18247269" cy="315584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33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120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170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47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40300">
                  <a:extLst>
                    <a:ext uri="{9D8B030D-6E8A-4147-A177-3AD203B41FA5}">
                      <a16:colId xmlns:a16="http://schemas.microsoft.com/office/drawing/2014/main" val="1088601582"/>
                    </a:ext>
                  </a:extLst>
                </a:gridCol>
              </a:tblGrid>
              <a:tr h="685800">
                <a:tc rowSpan="2"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№</a:t>
                      </a:r>
                    </a:p>
                  </a:txBody>
                  <a:tcPr marL="0" marR="0" marT="11110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НАИМЕНОВАНИЕ ОБЪЕКТА</a:t>
                      </a:r>
                      <a:endParaRPr lang="ru-RU" sz="24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1110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251460" lvl="0" indent="0" algn="ctr" fontAlgn="base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СУММА ПО ГК,</a:t>
                      </a:r>
                    </a:p>
                    <a:p>
                      <a:pPr marL="0" marR="251460" lvl="0" indent="0" algn="ctr" fontAlgn="base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ТЫС. РУБЛЕЙ</a:t>
                      </a:r>
                    </a:p>
                  </a:txBody>
                  <a:tcPr marL="0" marR="0" marT="9078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СМР,%</a:t>
                      </a:r>
                    </a:p>
                  </a:txBody>
                  <a:tcPr marL="0" marR="0" marT="9078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25146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kern="1200" dirty="0" smtClean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078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0600">
                <a:tc vMerge="1"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kern="1200" dirty="0" smtClean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1110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1110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251460" lvl="0" indent="0" algn="ctr" fontAlgn="base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lang="ru-RU" sz="2400" b="1" kern="1200" dirty="0" smtClean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078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ФАКТ</a:t>
                      </a:r>
                    </a:p>
                  </a:txBody>
                  <a:tcPr marL="0" marR="0" marT="9078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25146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ДИНАМИКА ЗА</a:t>
                      </a:r>
                    </a:p>
                    <a:p>
                      <a:pPr marL="0" marR="25146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НЕДЕЛИ</a:t>
                      </a:r>
                    </a:p>
                  </a:txBody>
                  <a:tcPr marL="0" marR="0" marT="9078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794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7199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Строительство приемно-диагностического отделения  </a:t>
                      </a:r>
                    </a:p>
                    <a:p>
                      <a:pPr marL="0" algn="l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ГАУЗ «</a:t>
                      </a:r>
                      <a:r>
                        <a:rPr lang="ru-RU" sz="2400" b="0" i="0" u="none" strike="noStrike" dirty="0" err="1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Чистопольская</a:t>
                      </a:r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центральная районная больница» </a:t>
                      </a:r>
                    </a:p>
                    <a:p>
                      <a:pPr marL="0" algn="l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400" b="0" i="0" u="none" strike="noStrike" dirty="0" err="1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г.Чистополь</a:t>
                      </a:r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2400" b="0" i="0" u="none" strike="noStrike" dirty="0" err="1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ул.Вишневского</a:t>
                      </a:r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, д.1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84 328,70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83185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83185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Picture 2" descr="D:\Downloads\WhatsApp Image 2022-06-02 at 10.40.08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62"/>
          <a:stretch/>
        </p:blipFill>
        <p:spPr bwMode="auto">
          <a:xfrm>
            <a:off x="13982395" y="5067239"/>
            <a:ext cx="5556250" cy="46260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Downloads\WhatsApp Image 2022-06-02 at 10.40.08 (1)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62" b="6499"/>
          <a:stretch/>
        </p:blipFill>
        <p:spPr bwMode="auto">
          <a:xfrm>
            <a:off x="7461250" y="5067241"/>
            <a:ext cx="6521145" cy="47784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D:\Downloads\WhatsApp Image 2022-06-02 at 10.40.10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3" r="17103" b="9162"/>
          <a:stretch/>
        </p:blipFill>
        <p:spPr bwMode="auto">
          <a:xfrm>
            <a:off x="1439999" y="5067242"/>
            <a:ext cx="6021251" cy="47784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57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40000" y="360000"/>
            <a:ext cx="17754600" cy="1370685"/>
          </a:xfrm>
          <a:prstGeom prst="rect">
            <a:avLst/>
          </a:prstGeom>
        </p:spPr>
        <p:txBody>
          <a:bodyPr vert="horz" wrap="square" lIns="0" tIns="16309" rIns="0" bIns="0" rtlCol="0">
            <a:spAutoFit/>
          </a:bodyPr>
          <a:lstStyle/>
          <a:p>
            <a:r>
              <a:rPr lang="ru-RU" sz="4400" kern="1200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ОБЪЕКТОВ</a:t>
            </a:r>
            <a:br>
              <a:rPr lang="ru-RU" sz="4400" kern="1200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kern="1200" dirty="0" smtClean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МИНИСТЕРСТВА КУЛЬТУРЫ РЕСПУБЛИКИ ТАТАРСТАН</a:t>
            </a:r>
            <a:endParaRPr lang="ru-RU" sz="4400" kern="1200" dirty="0">
              <a:solidFill>
                <a:srgbClr val="EB60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0754415"/>
              </p:ext>
            </p:extLst>
          </p:nvPr>
        </p:nvGraphicFramePr>
        <p:xfrm>
          <a:off x="1444536" y="2454275"/>
          <a:ext cx="17984650" cy="355522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984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707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148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916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251460" lvl="0" indent="2921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№</a:t>
                      </a:r>
                    </a:p>
                  </a:txBody>
                  <a:tcPr marL="158300" marR="31660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25146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НАИМЕНОВАНИЕ ПРОГРАММЫ</a:t>
                      </a:r>
                    </a:p>
                  </a:txBody>
                  <a:tcPr marL="0" marR="31660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251460" lvl="0" indent="0" algn="ctr" fontAlgn="base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КОЛИЧЕСТВО</a:t>
                      </a:r>
                      <a:r>
                        <a:rPr lang="ru-RU" sz="2800" b="1" kern="1200" baseline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251460" lvl="0" indent="0" algn="ctr" fontAlgn="base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2800" b="1" kern="1200" baseline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ОБЪЕКТОВ</a:t>
                      </a:r>
                      <a:endParaRPr lang="ru-RU" sz="2800" b="1" kern="1200" dirty="0" smtClean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251460" lvl="0" indent="0" algn="ctr" fontAlgn="base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СУММА</a:t>
                      </a:r>
                      <a:r>
                        <a:rPr lang="ru-RU" sz="2800" b="1" kern="1200" baseline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ПО ГК</a:t>
                      </a:r>
                      <a:endParaRPr lang="ru-RU" sz="2800" b="1" kern="1200" dirty="0" smtClean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251460" lvl="0" indent="0" algn="ctr" fontAlgn="base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ТЫС. РУБЛЕЙ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2408">
                <a:tc>
                  <a:txBody>
                    <a:bodyPr/>
                    <a:lstStyle/>
                    <a:p>
                      <a:pPr algn="ctr" fontAlgn="b"/>
                      <a:r>
                        <a:rPr lang="ru-RU" sz="32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ru-RU" sz="32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108000"/>
                      <a:r>
                        <a:rPr lang="ru-RU" sz="3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НП «Культура»</a:t>
                      </a:r>
                      <a:br>
                        <a:rPr lang="ru-RU" sz="3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3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ФП «Культурная среда»</a:t>
                      </a:r>
                      <a:endParaRPr lang="ru-RU" sz="3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200" b="1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</a:t>
                      </a:r>
                      <a:endParaRPr lang="ru-RU" sz="3200" b="1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u="none" strike="noStrike" kern="1200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861 271,70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5979">
                <a:tc>
                  <a:txBody>
                    <a:bodyPr/>
                    <a:lstStyle/>
                    <a:p>
                      <a:pPr algn="ctr" fontAlgn="b"/>
                      <a:r>
                        <a:rPr lang="ru-RU" sz="32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ru-RU" sz="32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/>
                      <a:r>
                        <a:rPr lang="ru-RU" sz="3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ГП «Развитие культуры»</a:t>
                      </a:r>
                      <a:endParaRPr lang="ru-RU" sz="3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200" b="1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  <a:endParaRPr lang="ru-RU" sz="3200" b="1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1 794 536,50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489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3200" b="1" spc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3200" b="1" spc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ИТОГО</a:t>
                      </a:r>
                      <a:endParaRPr sz="3200" b="1" spc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3200" b="1" spc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0" marR="118725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3200" b="1" spc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2 655 275,47</a:t>
                      </a:r>
                    </a:p>
                  </a:txBody>
                  <a:tcPr marL="0" marR="118725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255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6"/>
          <p:cNvSpPr txBox="1">
            <a:spLocks/>
          </p:cNvSpPr>
          <p:nvPr/>
        </p:nvSpPr>
        <p:spPr>
          <a:xfrm>
            <a:off x="1440000" y="360000"/>
            <a:ext cx="18159352" cy="1368961"/>
          </a:xfrm>
          <a:prstGeom prst="rect">
            <a:avLst/>
          </a:prstGeom>
        </p:spPr>
        <p:txBody>
          <a:bodyPr vert="horz" wrap="square" lIns="0" tIns="14602" rIns="0" bIns="0" rtlCol="0">
            <a:spAutoFit/>
          </a:bodyPr>
          <a:lstStyle>
            <a:lvl1pPr>
              <a:defRPr sz="4850" b="1" i="0">
                <a:solidFill>
                  <a:srgbClr val="494949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ru-RU" sz="4400" dirty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НАЦИОНАЛЬНЫЙ ПРОЕКТ «КУЛЬТУРА»</a:t>
            </a:r>
            <a:br>
              <a:rPr lang="ru-RU" sz="4400" dirty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dirty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ФЕДЕРАЛЬНЫЙ ПРОЕКТ «КУЛЬТУРНАЯ СРЕДА»</a:t>
            </a:r>
          </a:p>
        </p:txBody>
      </p:sp>
      <p:graphicFrame>
        <p:nvGraphicFramePr>
          <p:cNvPr id="8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4576444"/>
              </p:ext>
            </p:extLst>
          </p:nvPr>
        </p:nvGraphicFramePr>
        <p:xfrm>
          <a:off x="1405983" y="2169354"/>
          <a:ext cx="18399666" cy="789372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0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263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276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27654">
                  <a:extLst>
                    <a:ext uri="{9D8B030D-6E8A-4147-A177-3AD203B41FA5}">
                      <a16:colId xmlns:a16="http://schemas.microsoft.com/office/drawing/2014/main" val="2160799635"/>
                    </a:ext>
                  </a:extLst>
                </a:gridCol>
                <a:gridCol w="3027654">
                  <a:extLst>
                    <a:ext uri="{9D8B030D-6E8A-4147-A177-3AD203B41FA5}">
                      <a16:colId xmlns:a16="http://schemas.microsoft.com/office/drawing/2014/main" val="3180437136"/>
                    </a:ext>
                  </a:extLst>
                </a:gridCol>
              </a:tblGrid>
              <a:tr h="905803">
                <a:tc rowSpan="2"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№</a:t>
                      </a:r>
                    </a:p>
                  </a:txBody>
                  <a:tcPr marL="0" marR="0" marT="11110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НАИМЕНОВАНИЕ ОБЪЕКТА</a:t>
                      </a:r>
                      <a:endParaRPr lang="ru-RU" sz="28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1110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СУММА ПО ГК,</a:t>
                      </a:r>
                    </a:p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ТЫС.РУБЛЕЙ</a:t>
                      </a:r>
                    </a:p>
                  </a:txBody>
                  <a:tcPr marL="0" marR="0" marT="9078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25146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СМР, %</a:t>
                      </a:r>
                      <a:endParaRPr sz="28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58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25146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ФАКТ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25146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ДИНАМИКА ЗА</a:t>
                      </a:r>
                    </a:p>
                    <a:p>
                      <a:pPr marL="0" marR="25146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НЕДЕЛИ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0633304"/>
                  </a:ext>
                </a:extLst>
              </a:tr>
              <a:tr h="786512">
                <a:tc>
                  <a:txBody>
                    <a:bodyPr/>
                    <a:lstStyle/>
                    <a:p>
                      <a:pPr marL="0" marR="83185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ru-RU" sz="24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fontAlgn="ctr"/>
                      <a:r>
                        <a:rPr lang="ru-RU" sz="24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Реконструкция Районного дома культуры в </a:t>
                      </a:r>
                      <a:r>
                        <a:rPr lang="ru-RU" sz="2400" b="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г.Буинск</a:t>
                      </a:r>
                      <a:endParaRPr lang="ru-RU" sz="2400" b="0" kern="1200" dirty="0" smtClean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403 522,25</a:t>
                      </a:r>
                      <a:endParaRPr lang="ru-RU" sz="24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83185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83185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775383"/>
                  </a:ext>
                </a:extLst>
              </a:tr>
              <a:tr h="786512">
                <a:tc>
                  <a:txBody>
                    <a:bodyPr/>
                    <a:lstStyle/>
                    <a:p>
                      <a:pPr marL="0" marR="83185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ru-RU" sz="24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3185" lvl="0" indent="0" algn="l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Строительство </a:t>
                      </a:r>
                      <a:r>
                        <a:rPr lang="ru-RU" sz="2400" b="0" kern="1200" dirty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сельского дома культуры в </a:t>
                      </a:r>
                      <a:r>
                        <a:rPr lang="ru-RU" sz="2400" b="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д.Уба</a:t>
                      </a:r>
                      <a:r>
                        <a:rPr lang="ru-RU" sz="24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</a:p>
                    <a:p>
                      <a:pPr marL="0" marR="83185" lvl="0" indent="0" algn="l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b="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Бавлинский</a:t>
                      </a:r>
                      <a:r>
                        <a:rPr lang="ru-RU" sz="2400" b="0" kern="1200" baseline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район</a:t>
                      </a:r>
                      <a:endParaRPr lang="ru-RU" sz="24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3185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kern="1200" dirty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 </a:t>
                      </a:r>
                      <a:r>
                        <a:rPr lang="ru-RU" sz="24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385,66</a:t>
                      </a:r>
                      <a:endParaRPr lang="ru-RU" sz="24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3185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8,00</a:t>
                      </a:r>
                      <a:endParaRPr lang="ru-RU" sz="24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3185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4,00</a:t>
                      </a:r>
                      <a:endParaRPr lang="ru-RU" sz="24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86512">
                <a:tc>
                  <a:txBody>
                    <a:bodyPr/>
                    <a:lstStyle/>
                    <a:p>
                      <a:pPr marL="0" marR="83185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kern="1200" dirty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83185" lvl="0" indent="0" algn="l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Строительство </a:t>
                      </a:r>
                      <a:r>
                        <a:rPr lang="ru-RU" sz="2400" b="0" kern="1200" dirty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культурно-досугового центра </a:t>
                      </a:r>
                      <a:endParaRPr lang="ru-RU" sz="2400" b="0" kern="1200" dirty="0" smtClean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83185" lvl="0" indent="0" algn="l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b="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с.Катмыш</a:t>
                      </a:r>
                      <a:r>
                        <a:rPr lang="ru-RU" sz="24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2400" b="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Мамадышский</a:t>
                      </a:r>
                      <a:r>
                        <a:rPr lang="ru-RU" sz="24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район</a:t>
                      </a:r>
                      <a:endParaRPr lang="ru-RU" sz="24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83185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kern="1200" dirty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34 </a:t>
                      </a:r>
                      <a:r>
                        <a:rPr lang="ru-RU" sz="24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693,86</a:t>
                      </a:r>
                      <a:endParaRPr lang="ru-RU" sz="24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83185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14,00</a:t>
                      </a:r>
                      <a:endParaRPr lang="ru-RU" sz="24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83185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8,00</a:t>
                      </a:r>
                      <a:endParaRPr lang="ru-RU" sz="24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2168519"/>
                  </a:ext>
                </a:extLst>
              </a:tr>
              <a:tr h="786512">
                <a:tc>
                  <a:txBody>
                    <a:bodyPr/>
                    <a:lstStyle/>
                    <a:p>
                      <a:pPr marL="0" marR="83185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endParaRPr lang="ru-RU" sz="24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3185" lvl="0" indent="0" algn="l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Строительство </a:t>
                      </a:r>
                      <a:r>
                        <a:rPr lang="ru-RU" sz="2400" b="0" kern="1200" dirty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сельского дома культуры в </a:t>
                      </a:r>
                      <a:endParaRPr lang="ru-RU" sz="2400" b="0" kern="1200" dirty="0" smtClean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83185" lvl="0" indent="0" algn="l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b="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п.Октябрьский</a:t>
                      </a:r>
                      <a:r>
                        <a:rPr lang="ru-RU" sz="24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2400" b="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Зеленодольский</a:t>
                      </a:r>
                      <a:r>
                        <a:rPr lang="ru-RU" sz="24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район</a:t>
                      </a:r>
                      <a:endParaRPr lang="ru-RU" sz="24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3185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kern="1200" dirty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34 </a:t>
                      </a:r>
                      <a:r>
                        <a:rPr lang="ru-RU" sz="24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693,86</a:t>
                      </a:r>
                      <a:endParaRPr lang="ru-RU" sz="24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3185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15,00</a:t>
                      </a:r>
                      <a:endParaRPr lang="ru-RU" sz="24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3185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3,00</a:t>
                      </a:r>
                      <a:endParaRPr lang="ru-RU" sz="24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86512">
                <a:tc>
                  <a:txBody>
                    <a:bodyPr/>
                    <a:lstStyle/>
                    <a:p>
                      <a:pPr marL="0" marR="83185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  <a:endParaRPr lang="ru-RU" sz="24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fontAlgn="ctr"/>
                      <a:r>
                        <a:rPr lang="ru-RU" sz="24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Реконструкция муниципального бюджетного учреждения </a:t>
                      </a:r>
                      <a:br>
                        <a:rPr lang="ru-RU" sz="24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ru-RU" sz="24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Театр юного зрителя города Нижнекамска</a:t>
                      </a:r>
                      <a:endParaRPr lang="ru-RU" sz="24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351 204,75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83185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83185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808437"/>
                  </a:ext>
                </a:extLst>
              </a:tr>
              <a:tr h="786512">
                <a:tc>
                  <a:txBody>
                    <a:bodyPr/>
                    <a:lstStyle/>
                    <a:p>
                      <a:pPr marL="0" marR="83185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  <a:endParaRPr lang="ru-RU" sz="24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3185" lvl="0" indent="0" algn="l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Строительство </a:t>
                      </a:r>
                      <a:r>
                        <a:rPr lang="ru-RU" sz="2400" b="0" kern="1200" dirty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сельского дома культуры в </a:t>
                      </a:r>
                      <a:r>
                        <a:rPr lang="ru-RU" sz="2400" b="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с.Штырь</a:t>
                      </a:r>
                      <a:r>
                        <a:rPr lang="ru-RU" sz="24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</a:p>
                    <a:p>
                      <a:pPr marL="0" marR="83185" lvl="0" indent="0" algn="l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Арский</a:t>
                      </a:r>
                      <a:r>
                        <a:rPr lang="ru-RU" sz="2400" b="0" kern="1200" baseline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район</a:t>
                      </a:r>
                      <a:endParaRPr lang="ru-RU" sz="24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3185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12 385,66</a:t>
                      </a:r>
                      <a:endParaRPr lang="ru-RU" sz="24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3185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28,00</a:t>
                      </a:r>
                      <a:endParaRPr lang="ru-RU" sz="24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3185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4,00</a:t>
                      </a:r>
                      <a:endParaRPr lang="ru-RU" sz="24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6400859"/>
                  </a:ext>
                </a:extLst>
              </a:tr>
              <a:tr h="786512">
                <a:tc>
                  <a:txBody>
                    <a:bodyPr/>
                    <a:lstStyle/>
                    <a:p>
                      <a:pPr marL="0" marR="83185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</a:t>
                      </a:r>
                      <a:endParaRPr lang="ru-RU" sz="24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83185" lvl="0" indent="0" algn="l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Строительство многофункционального центра в </a:t>
                      </a:r>
                      <a:r>
                        <a:rPr lang="ru-RU" sz="2400" b="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д.Старая</a:t>
                      </a:r>
                      <a:r>
                        <a:rPr lang="ru-RU" sz="24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</a:t>
                      </a:r>
                    </a:p>
                    <a:p>
                      <a:pPr marL="0" marR="83185" lvl="0" indent="0" algn="l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b="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Задоровка</a:t>
                      </a:r>
                      <a:r>
                        <a:rPr lang="ru-RU" sz="24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RU" sz="2400" b="0" kern="1200" baseline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b="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Дрожжановский</a:t>
                      </a:r>
                      <a:r>
                        <a:rPr lang="ru-RU" sz="2400" b="0" kern="1200" baseline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район</a:t>
                      </a:r>
                      <a:endParaRPr lang="ru-RU" sz="2400" b="0" kern="1200" dirty="0" smtClean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83185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12 385,66</a:t>
                      </a:r>
                      <a:endParaRPr lang="ru-RU" sz="24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83185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35,00</a:t>
                      </a:r>
                      <a:endParaRPr lang="ru-RU" sz="24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83185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15,00</a:t>
                      </a:r>
                      <a:endParaRPr lang="ru-RU" sz="24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7738603"/>
                  </a:ext>
                </a:extLst>
              </a:tr>
              <a:tr h="367815">
                <a:tc gridSpan="2">
                  <a:txBody>
                    <a:bodyPr/>
                    <a:lstStyle/>
                    <a:p>
                      <a:pPr marL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ИТОГО :</a:t>
                      </a:r>
                    </a:p>
                  </a:txBody>
                  <a:tcPr marL="7199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861 271,70</a:t>
                      </a:r>
                    </a:p>
                  </a:txBody>
                  <a:tcPr marL="15706" marR="15706" marT="15706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11,87</a:t>
                      </a:r>
                    </a:p>
                  </a:txBody>
                  <a:tcPr marL="15706" marR="15706" marT="15706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5,86</a:t>
                      </a:r>
                    </a:p>
                  </a:txBody>
                  <a:tcPr marL="15706" marR="15706" marT="15706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528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6"/>
          <p:cNvSpPr txBox="1">
            <a:spLocks/>
          </p:cNvSpPr>
          <p:nvPr/>
        </p:nvSpPr>
        <p:spPr>
          <a:xfrm>
            <a:off x="1440000" y="360000"/>
            <a:ext cx="18159352" cy="1368961"/>
          </a:xfrm>
          <a:prstGeom prst="rect">
            <a:avLst/>
          </a:prstGeom>
        </p:spPr>
        <p:txBody>
          <a:bodyPr vert="horz" wrap="square" lIns="0" tIns="14602" rIns="0" bIns="0" rtlCol="0">
            <a:spAutoFit/>
          </a:bodyPr>
          <a:lstStyle>
            <a:lvl1pPr>
              <a:defRPr sz="4850" b="1" i="0">
                <a:solidFill>
                  <a:srgbClr val="494949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ru-RU" sz="4400" dirty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ГОСУДАРСТВЕННАЯ ПРОГРАММА </a:t>
            </a:r>
            <a:r>
              <a:rPr lang="ru-RU" sz="4400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400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dirty="0" smtClean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4400" dirty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КУЛЬТУРЫ</a:t>
            </a:r>
            <a:r>
              <a:rPr lang="ru-RU" sz="4400" dirty="0" smtClean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4400" dirty="0">
              <a:solidFill>
                <a:srgbClr val="EB60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object 4"/>
          <p:cNvGraphicFramePr>
            <a:graphicFrameLocks noGrp="1"/>
          </p:cNvGraphicFramePr>
          <p:nvPr>
            <p:extLst/>
          </p:nvPr>
        </p:nvGraphicFramePr>
        <p:xfrm>
          <a:off x="1425033" y="2835275"/>
          <a:ext cx="18140304" cy="268748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409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611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900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736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7441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48675">
                <a:tc rowSpan="2"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№</a:t>
                      </a:r>
                    </a:p>
                  </a:txBody>
                  <a:tcPr marL="0" marR="0" marT="11110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НАИМЕНОВАНИЕ ОБЪЕКТА</a:t>
                      </a:r>
                      <a:endParaRPr lang="ru-RU" sz="24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1110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ЛИМИТ </a:t>
                      </a:r>
                    </a:p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ФИНАНСИРОВАНИЯ</a:t>
                      </a:r>
                    </a:p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ТЫС.РУБ</a:t>
                      </a:r>
                    </a:p>
                  </a:txBody>
                  <a:tcPr marL="0" marR="0" marT="9078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СМР,%</a:t>
                      </a:r>
                    </a:p>
                  </a:txBody>
                  <a:tcPr marL="0" marR="0" marT="9078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800" b="1" kern="1200" dirty="0" smtClean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078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7990">
                <a:tc vMerge="1"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800" b="1" kern="1200" dirty="0" smtClean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1110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8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1110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800" b="1" kern="1200" dirty="0" smtClean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078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ФАКТ</a:t>
                      </a:r>
                    </a:p>
                  </a:txBody>
                  <a:tcPr marL="0" marR="0" marT="9078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ДИНАМИКА</a:t>
                      </a:r>
                    </a:p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ЗА</a:t>
                      </a:r>
                      <a:r>
                        <a:rPr lang="ru-RU" sz="2400" b="1" kern="1200" baseline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2 НЕДЕЛИ</a:t>
                      </a:r>
                      <a:endParaRPr lang="ru-RU" sz="2400" b="1" kern="1200" dirty="0" smtClean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078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0817"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ru-RU" sz="24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1110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Строительство </a:t>
                      </a:r>
                      <a:r>
                        <a:rPr lang="ru-RU" sz="2400" b="0" kern="1200" dirty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Русского драматического </a:t>
                      </a:r>
                      <a:endParaRPr lang="ru-RU" sz="2400" b="0" kern="1200" dirty="0" smtClean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l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театра "</a:t>
                      </a:r>
                      <a:r>
                        <a:rPr lang="ru-RU" sz="2400" b="0" kern="1200" dirty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Мастеровые" </a:t>
                      </a:r>
                      <a:r>
                        <a:rPr lang="ru-RU" sz="2400" b="0" kern="1200" dirty="0" err="1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г.Набережные</a:t>
                      </a:r>
                      <a:r>
                        <a:rPr lang="ru-RU" sz="2400" b="0" kern="1200" dirty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Челны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1 794 536,50</a:t>
                      </a:r>
                      <a:endParaRPr lang="ru-RU" sz="24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83185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72,00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83185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146" y="5985266"/>
            <a:ext cx="5655217" cy="4241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37" y="5999969"/>
            <a:ext cx="5635613" cy="42267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1050" y="5974178"/>
            <a:ext cx="5670000" cy="42525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308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40000" y="360000"/>
            <a:ext cx="17754600" cy="2047794"/>
          </a:xfrm>
          <a:prstGeom prst="rect">
            <a:avLst/>
          </a:prstGeom>
        </p:spPr>
        <p:txBody>
          <a:bodyPr vert="horz" wrap="square" lIns="0" tIns="16309" rIns="0" bIns="0" rtlCol="0">
            <a:spAutoFit/>
          </a:bodyPr>
          <a:lstStyle/>
          <a:p>
            <a:r>
              <a:rPr lang="ru-RU" sz="4400" kern="1200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ОБЪЕКТОВ </a:t>
            </a:r>
            <a:br>
              <a:rPr lang="ru-RU" sz="4400" kern="1200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kern="1200" dirty="0" smtClean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МИНИСТЕРСТВА ЭКОЛОГИИ И ПРИРОДНЫХ РЕСУРСОВ РЕСПУБЛИКИ ТАТАРСТАН</a:t>
            </a:r>
            <a:endParaRPr lang="ru-RU" sz="4400" kern="1200" dirty="0">
              <a:solidFill>
                <a:srgbClr val="EB60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object 3"/>
          <p:cNvGraphicFramePr>
            <a:graphicFrameLocks noGrp="1"/>
          </p:cNvGraphicFramePr>
          <p:nvPr>
            <p:extLst/>
          </p:nvPr>
        </p:nvGraphicFramePr>
        <p:xfrm>
          <a:off x="1406436" y="3063875"/>
          <a:ext cx="18092880" cy="740930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73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44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798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7690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251460" lvl="0" indent="2921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№</a:t>
                      </a:r>
                    </a:p>
                  </a:txBody>
                  <a:tcPr marL="158300" marR="31660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25146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НАИМЕНОВАНИЕ ПРОГРАММЫ</a:t>
                      </a:r>
                    </a:p>
                  </a:txBody>
                  <a:tcPr marL="0" marR="31660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251460" lvl="0" indent="0" algn="ctr" fontAlgn="base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КОЛИЧЕСТВО</a:t>
                      </a:r>
                      <a:r>
                        <a:rPr lang="ru-RU" sz="2800" b="1" kern="1200" baseline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251460" lvl="0" indent="0" algn="ctr" fontAlgn="base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2800" b="1" kern="1200" baseline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ОБЪЕКТОВ</a:t>
                      </a:r>
                      <a:endParaRPr lang="ru-RU" sz="2800" b="1" kern="1200" dirty="0" smtClean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251460" lvl="0" indent="0" algn="ctr" fontAlgn="base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СУММА</a:t>
                      </a:r>
                      <a:r>
                        <a:rPr lang="ru-RU" sz="2800" b="1" kern="1200" baseline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ПО ГК</a:t>
                      </a:r>
                      <a:endParaRPr lang="ru-RU" sz="2800" b="1" kern="1200" dirty="0" smtClean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251460" lvl="0" indent="0" algn="ctr" fontAlgn="base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ТЫС. РУБЛЕЙ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2408">
                <a:tc>
                  <a:txBody>
                    <a:bodyPr/>
                    <a:lstStyle/>
                    <a:p>
                      <a:pPr algn="ctr" fontAlgn="b"/>
                      <a:r>
                        <a:rPr lang="ru-RU" sz="32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ru-RU" sz="32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108000"/>
                      <a:r>
                        <a:rPr lang="ru-RU" sz="3200" b="1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НП «Экология»</a:t>
                      </a:r>
                      <a:endParaRPr lang="ru-RU" sz="3200" b="1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200" b="1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</a:t>
                      </a:r>
                      <a:endParaRPr lang="ru-RU" sz="3200" b="1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u="none" strike="noStrike" kern="1200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6 028 035,63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2408">
                <a:tc>
                  <a:txBody>
                    <a:bodyPr/>
                    <a:lstStyle/>
                    <a:p>
                      <a:pPr algn="ctr" fontAlgn="b"/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ФП «Оздоровление волги»</a:t>
                      </a:r>
                    </a:p>
                    <a:p>
                      <a:pPr marL="10800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Реконструкция БОС </a:t>
                      </a:r>
                      <a:r>
                        <a:rPr lang="ru-RU" sz="280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г.Казани</a:t>
                      </a:r>
                      <a:endParaRPr lang="ru-RU" sz="2800" kern="1200" dirty="0" smtClean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1 855 062,22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92408">
                <a:tc>
                  <a:txBody>
                    <a:bodyPr/>
                    <a:lstStyle/>
                    <a:p>
                      <a:pPr algn="ctr" fontAlgn="b"/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ФП «Оздоровление волги»</a:t>
                      </a:r>
                    </a:p>
                    <a:p>
                      <a:pPr marL="10800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Рекультивация</a:t>
                      </a:r>
                      <a:r>
                        <a:rPr lang="ru-RU" sz="2800" kern="1200" baseline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иловых полей, г. Казань</a:t>
                      </a:r>
                      <a:endParaRPr lang="ru-RU" sz="2800" kern="1200" dirty="0" smtClean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3 300</a:t>
                      </a:r>
                      <a:r>
                        <a:rPr lang="ru-RU" sz="2800" kern="1200" baseline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814,69</a:t>
                      </a:r>
                      <a:endParaRPr lang="ru-RU" sz="2800" kern="1200" dirty="0" smtClean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92408">
                <a:tc>
                  <a:txBody>
                    <a:bodyPr/>
                    <a:lstStyle/>
                    <a:p>
                      <a:pPr algn="ctr" fontAlgn="b"/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ФП «Чистая страна»</a:t>
                      </a:r>
                    </a:p>
                    <a:p>
                      <a:pPr marL="10800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Рекультивация </a:t>
                      </a:r>
                      <a:r>
                        <a:rPr lang="ru-RU" sz="280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Самосыровского</a:t>
                      </a: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полигона г. Казани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872 158,72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92408">
                <a:tc>
                  <a:txBody>
                    <a:bodyPr/>
                    <a:lstStyle/>
                    <a:p>
                      <a:pPr algn="ctr" fontAlgn="b"/>
                      <a:r>
                        <a:rPr lang="ru-RU" sz="32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ru-RU" sz="32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10800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ГП «Развитие водохозяйственного комплекса РФ»</a:t>
                      </a:r>
                      <a:endParaRPr lang="ru-RU" sz="3200" b="1" kern="1200" dirty="0" smtClean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200" b="1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  <a:endParaRPr lang="ru-RU" sz="3200" b="1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126 164,90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2451">
                <a:tc>
                  <a:txBody>
                    <a:bodyPr/>
                    <a:lstStyle/>
                    <a:p>
                      <a:pPr algn="ctr" fontAlgn="b"/>
                      <a:endParaRPr lang="ru-RU" sz="32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ИТОГО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</a:t>
                      </a:r>
                      <a:endParaRPr lang="ru-RU" sz="3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6 154 200,53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565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6"/>
          <p:cNvSpPr txBox="1">
            <a:spLocks/>
          </p:cNvSpPr>
          <p:nvPr/>
        </p:nvSpPr>
        <p:spPr>
          <a:xfrm>
            <a:off x="1440000" y="360000"/>
            <a:ext cx="18159352" cy="1368961"/>
          </a:xfrm>
          <a:prstGeom prst="rect">
            <a:avLst/>
          </a:prstGeom>
        </p:spPr>
        <p:txBody>
          <a:bodyPr vert="horz" wrap="square" lIns="0" tIns="14602" rIns="0" bIns="0" rtlCol="0">
            <a:spAutoFit/>
          </a:bodyPr>
          <a:lstStyle>
            <a:lvl1pPr>
              <a:defRPr sz="4850" b="1" i="0">
                <a:solidFill>
                  <a:srgbClr val="494949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ru-RU" sz="4400" dirty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НАЦИОНАЛЬНЫЙ ПРОЕКТ «ЭКОЛОГИЯ»</a:t>
            </a:r>
            <a: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dirty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ФЕДЕРАЛЬНЫЙ ПРОЕКТ </a:t>
            </a:r>
            <a:r>
              <a:rPr lang="ru-RU" sz="4400" dirty="0" smtClean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«ОЗДОРОВЛЕНИЕ ВОЛГИ»</a:t>
            </a:r>
            <a:endParaRPr lang="ru-RU" sz="4400" kern="0" dirty="0">
              <a:solidFill>
                <a:srgbClr val="EB60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object 4"/>
          <p:cNvGraphicFramePr>
            <a:graphicFrameLocks noGrp="1"/>
          </p:cNvGraphicFramePr>
          <p:nvPr>
            <p:extLst/>
          </p:nvPr>
        </p:nvGraphicFramePr>
        <p:xfrm>
          <a:off x="1441397" y="2331468"/>
          <a:ext cx="18288001" cy="28916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849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453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986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295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1295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84807">
                <a:tc rowSpan="2"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№</a:t>
                      </a:r>
                    </a:p>
                  </a:txBody>
                  <a:tcPr marL="0" marR="0" marT="11110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1333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НАИМЕНОВАНИЕ ОБЪЕКТА</a:t>
                      </a:r>
                      <a:endParaRPr lang="ru-RU" sz="24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1110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251460" lvl="0" indent="0"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ЛИМИТ </a:t>
                      </a:r>
                    </a:p>
                    <a:p>
                      <a:pPr marL="0" marR="251460" lvl="0" indent="0"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ФИНАНСИРОВАНИЯ</a:t>
                      </a:r>
                    </a:p>
                    <a:p>
                      <a:pPr marL="0" marR="251460" lvl="0" indent="0"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ТЫС.РУБ</a:t>
                      </a:r>
                    </a:p>
                  </a:txBody>
                  <a:tcPr marL="0" marR="0" marT="9078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СМР, %</a:t>
                      </a:r>
                    </a:p>
                  </a:txBody>
                  <a:tcPr marL="0" marR="0" marT="14096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kern="1200" dirty="0" smtClean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4096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009">
                <a:tc vMerge="1"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kern="1200" dirty="0" smtClean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1110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1333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lang="ru-RU" sz="24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1110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251460" lvl="0" indent="0"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lang="ru-RU" sz="2400" b="1" kern="1200" dirty="0" smtClean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078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ФАКТ,%</a:t>
                      </a:r>
                    </a:p>
                  </a:txBody>
                  <a:tcPr marL="0" marR="0" marT="14096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ДИНАМИКА</a:t>
                      </a:r>
                      <a:r>
                        <a:rPr lang="ru-RU" sz="2400" b="1" kern="1200" baseline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baseline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ЗА 2 НЕДЕЛИ</a:t>
                      </a:r>
                    </a:p>
                  </a:txBody>
                  <a:tcPr marL="0" marR="0" marT="14096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44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kern="120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ru-RU" sz="2800" kern="1200" dirty="0" smtClean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199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Реконструкция БОС </a:t>
                      </a:r>
                      <a:r>
                        <a:rPr lang="ru-RU" sz="280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г.Казани</a:t>
                      </a:r>
                      <a:endParaRPr lang="ru-RU" sz="2800" kern="1200" dirty="0" smtClean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1 855 062,22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31,81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0,56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983" y="5549802"/>
            <a:ext cx="5979067" cy="4484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514" y="5562320"/>
            <a:ext cx="5913965" cy="4435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6163" y="5554176"/>
            <a:ext cx="5973235" cy="4479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7537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6"/>
          <p:cNvSpPr txBox="1">
            <a:spLocks/>
          </p:cNvSpPr>
          <p:nvPr/>
        </p:nvSpPr>
        <p:spPr>
          <a:xfrm>
            <a:off x="1440000" y="360000"/>
            <a:ext cx="18159352" cy="1368961"/>
          </a:xfrm>
          <a:prstGeom prst="rect">
            <a:avLst/>
          </a:prstGeom>
        </p:spPr>
        <p:txBody>
          <a:bodyPr vert="horz" wrap="square" lIns="0" tIns="14602" rIns="0" bIns="0" rtlCol="0">
            <a:spAutoFit/>
          </a:bodyPr>
          <a:lstStyle>
            <a:lvl1pPr>
              <a:defRPr sz="4850" b="1" i="0">
                <a:solidFill>
                  <a:srgbClr val="494949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ru-RU" sz="4400" dirty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НАЦИОНАЛЬНЫЙ ПРОЕКТ «ЭКОЛОГИЯ»</a:t>
            </a:r>
            <a: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dirty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ФЕДЕРАЛЬНЫЙ ПРОЕКТ </a:t>
            </a:r>
            <a:r>
              <a:rPr lang="ru-RU" sz="4400" dirty="0" smtClean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«ОЗДОРОВЛЕНИЕ ВОЛГИ»</a:t>
            </a:r>
            <a:endParaRPr lang="ru-RU" sz="4400" kern="0" dirty="0">
              <a:solidFill>
                <a:srgbClr val="EB60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object 4"/>
          <p:cNvGraphicFramePr>
            <a:graphicFrameLocks noGrp="1"/>
          </p:cNvGraphicFramePr>
          <p:nvPr>
            <p:extLst/>
          </p:nvPr>
        </p:nvGraphicFramePr>
        <p:xfrm>
          <a:off x="1441396" y="2225675"/>
          <a:ext cx="18288001" cy="28916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849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11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4289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84807">
                <a:tc rowSpan="2"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№</a:t>
                      </a:r>
                    </a:p>
                  </a:txBody>
                  <a:tcPr marL="0" marR="0" marT="11110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1333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НАИМЕНОВАНИЕ ОБЪЕКТА</a:t>
                      </a:r>
                      <a:endParaRPr lang="ru-RU" sz="24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1110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251460" lvl="0" indent="0"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ЛИМИТ </a:t>
                      </a:r>
                    </a:p>
                    <a:p>
                      <a:pPr marL="0" marR="251460" lvl="0" indent="0"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ФИНАНСИРОВАНИЯ</a:t>
                      </a:r>
                    </a:p>
                    <a:p>
                      <a:pPr marL="0" marR="251460" lvl="0" indent="0"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ТЫС.РУБ</a:t>
                      </a:r>
                    </a:p>
                  </a:txBody>
                  <a:tcPr marL="0" marR="0" marT="9078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СМР, %</a:t>
                      </a:r>
                    </a:p>
                  </a:txBody>
                  <a:tcPr marL="0" marR="0" marT="14096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kern="1200" dirty="0" smtClean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4096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009">
                <a:tc vMerge="1"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kern="1200" dirty="0" smtClean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1110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1333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lang="ru-RU" sz="24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1110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251460" lvl="0" indent="0"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lang="ru-RU" sz="2400" b="1" kern="1200" dirty="0" smtClean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078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ФАКТ,%</a:t>
                      </a:r>
                    </a:p>
                  </a:txBody>
                  <a:tcPr marL="0" marR="0" marT="14096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ДИНАМИКА</a:t>
                      </a:r>
                      <a:r>
                        <a:rPr lang="ru-RU" sz="2400" b="1" kern="1200" baseline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baseline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ЗА 2 НЕДЕЛИ</a:t>
                      </a:r>
                    </a:p>
                  </a:txBody>
                  <a:tcPr marL="0" marR="0" marT="14096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44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199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Рекультивация</a:t>
                      </a:r>
                      <a:r>
                        <a:rPr lang="ru-RU" sz="2800" kern="1200" baseline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иловых полей, г. Казань</a:t>
                      </a:r>
                      <a:endParaRPr lang="ru-RU" sz="2800" kern="1200" dirty="0" smtClean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3 300</a:t>
                      </a:r>
                      <a:r>
                        <a:rPr lang="ru-RU" sz="2800" kern="1200" baseline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814,69</a:t>
                      </a:r>
                      <a:endParaRPr lang="ru-RU" sz="2800" kern="1200" dirty="0" smtClean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kern="1200" baseline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8,95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kern="1200" baseline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7"/>
          <a:stretch/>
        </p:blipFill>
        <p:spPr>
          <a:xfrm>
            <a:off x="1898650" y="5426075"/>
            <a:ext cx="8572500" cy="548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37"/>
          <a:stretch/>
        </p:blipFill>
        <p:spPr>
          <a:xfrm>
            <a:off x="10471149" y="5426075"/>
            <a:ext cx="8139867" cy="548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4500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6"/>
          <p:cNvSpPr txBox="1">
            <a:spLocks/>
          </p:cNvSpPr>
          <p:nvPr/>
        </p:nvSpPr>
        <p:spPr>
          <a:xfrm>
            <a:off x="1440000" y="360000"/>
            <a:ext cx="18159352" cy="1368961"/>
          </a:xfrm>
          <a:prstGeom prst="rect">
            <a:avLst/>
          </a:prstGeom>
        </p:spPr>
        <p:txBody>
          <a:bodyPr vert="horz" wrap="square" lIns="0" tIns="14602" rIns="0" bIns="0" rtlCol="0">
            <a:spAutoFit/>
          </a:bodyPr>
          <a:lstStyle>
            <a:lvl1pPr>
              <a:defRPr sz="4850" b="1" i="0">
                <a:solidFill>
                  <a:srgbClr val="494949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ru-RU" sz="4400" dirty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НАЦИОНАЛЬНЫЙ ПРОЕКТ «ЭКОЛОГИЯ»</a:t>
            </a:r>
            <a: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dirty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ФЕДЕРАЛЬНЫЙ ПРОЕКТ </a:t>
            </a:r>
            <a:r>
              <a:rPr lang="ru-RU" sz="4400" dirty="0" smtClean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«ЧИСТАЯ СТРАНА»</a:t>
            </a:r>
            <a:endParaRPr lang="ru-RU" sz="4400" kern="0" dirty="0">
              <a:solidFill>
                <a:srgbClr val="EB60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object 4"/>
          <p:cNvGraphicFramePr>
            <a:graphicFrameLocks noGrp="1"/>
          </p:cNvGraphicFramePr>
          <p:nvPr>
            <p:extLst/>
          </p:nvPr>
        </p:nvGraphicFramePr>
        <p:xfrm>
          <a:off x="1405983" y="2073275"/>
          <a:ext cx="18288001" cy="28916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849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453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986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295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1295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84807">
                <a:tc rowSpan="2"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№</a:t>
                      </a:r>
                    </a:p>
                  </a:txBody>
                  <a:tcPr marL="0" marR="0" marT="11110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1333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НАИМЕНОВАНИЕ ОБЪЕКТА</a:t>
                      </a:r>
                      <a:endParaRPr lang="ru-RU" sz="24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1110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251460" lvl="0" indent="0"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ЛИМИТ </a:t>
                      </a:r>
                    </a:p>
                    <a:p>
                      <a:pPr marL="0" marR="251460" lvl="0" indent="0"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ФИНАНСИРОВАНИЯ</a:t>
                      </a:r>
                    </a:p>
                    <a:p>
                      <a:pPr marL="0" marR="251460" lvl="0" indent="0"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ТЫС.РУБ</a:t>
                      </a:r>
                    </a:p>
                  </a:txBody>
                  <a:tcPr marL="0" marR="0" marT="9078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СМР, %</a:t>
                      </a:r>
                    </a:p>
                  </a:txBody>
                  <a:tcPr marL="0" marR="0" marT="14096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kern="1200" dirty="0" smtClean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4096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009">
                <a:tc vMerge="1"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kern="1200" dirty="0" smtClean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1110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1333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lang="ru-RU" sz="24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1110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251460" lvl="0" indent="0"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lang="ru-RU" sz="2400" b="1" kern="1200" dirty="0" smtClean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078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ФАКТ,%</a:t>
                      </a:r>
                    </a:p>
                  </a:txBody>
                  <a:tcPr marL="0" marR="0" marT="14096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ДИНАМИКА</a:t>
                      </a:r>
                      <a:r>
                        <a:rPr lang="ru-RU" sz="2400" b="1" kern="1200" baseline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baseline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ЗА 2 НЕДЕЛИ</a:t>
                      </a:r>
                    </a:p>
                  </a:txBody>
                  <a:tcPr marL="0" marR="0" marT="14096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44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199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Рекультивация </a:t>
                      </a:r>
                      <a:r>
                        <a:rPr lang="ru-RU" sz="280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Самосыровского</a:t>
                      </a: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полигона г. Казани </a:t>
                      </a: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872 158,72</a:t>
                      </a:r>
                    </a:p>
                  </a:txBody>
                  <a:tcPr marL="0" marR="0" marT="381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36,44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0,02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050" name="Picture 2" descr="D:\Downloads\WhatsApp Image 2022-06-01 at 15.10.3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982" y="5578476"/>
            <a:ext cx="6095999" cy="4571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Downloads\WhatsApp Image 2022-06-01 at 15.10.31 (1)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651" y="5578476"/>
            <a:ext cx="6095999" cy="4571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Downloads\WhatsApp Image 2022-06-01 at 15.10.31 (2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5850" y="5578476"/>
            <a:ext cx="6096000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62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40000" y="360000"/>
            <a:ext cx="17754600" cy="1370685"/>
          </a:xfrm>
          <a:prstGeom prst="rect">
            <a:avLst/>
          </a:prstGeom>
        </p:spPr>
        <p:txBody>
          <a:bodyPr vert="horz" wrap="square" lIns="0" tIns="16309" rIns="0" bIns="0" rtlCol="0">
            <a:spAutoFit/>
          </a:bodyPr>
          <a:lstStyle/>
          <a:p>
            <a:r>
              <a:rPr lang="ru-RU" sz="4400" kern="1200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ПРОГРАММЫ ПО ПОДДЕРЖКЕ </a:t>
            </a:r>
            <a:br>
              <a:rPr lang="ru-RU" sz="4400" kern="1200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kern="1200" dirty="0" smtClean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ЖИЛИЩНОГО СТРОИТЕЛЬСТВА</a:t>
            </a:r>
            <a:endParaRPr lang="ru-RU" sz="4400" kern="1200" dirty="0">
              <a:solidFill>
                <a:srgbClr val="EB60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4920844"/>
              </p:ext>
            </p:extLst>
          </p:nvPr>
        </p:nvGraphicFramePr>
        <p:xfrm>
          <a:off x="1593850" y="2911475"/>
          <a:ext cx="18092880" cy="402956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7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421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235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193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7690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251460" lvl="0" indent="2921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№</a:t>
                      </a:r>
                    </a:p>
                  </a:txBody>
                  <a:tcPr marL="158300" marR="31660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25146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НАИМЕНОВАНИЕ ПРОГРАММЫ</a:t>
                      </a:r>
                    </a:p>
                  </a:txBody>
                  <a:tcPr marL="0" marR="31660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251460" lvl="0" indent="0" algn="ctr" fontAlgn="base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КОЛИЧЕСТВО</a:t>
                      </a:r>
                      <a:r>
                        <a:rPr lang="ru-RU" sz="2800" b="1" kern="1200" baseline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251460" lvl="0" indent="0" algn="ctr" fontAlgn="base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2800" b="1" kern="1200" baseline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ОБЪЕКТОВ</a:t>
                      </a:r>
                      <a:endParaRPr lang="ru-RU" sz="2800" b="1" kern="1200" dirty="0" smtClean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251460" lvl="0" indent="0" algn="ctr" fontAlgn="base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СУММА</a:t>
                      </a:r>
                      <a:r>
                        <a:rPr lang="ru-RU" sz="2800" b="1" kern="1200" baseline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ПО ГК</a:t>
                      </a:r>
                      <a:endParaRPr lang="ru-RU" sz="2800" b="1" kern="1200" dirty="0" smtClean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251460" lvl="0" indent="0" algn="ctr" fontAlgn="base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ТЫС. РУБЛЕЙ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2408">
                <a:tc>
                  <a:txBody>
                    <a:bodyPr/>
                    <a:lstStyle/>
                    <a:p>
                      <a:pPr algn="ctr" fontAlgn="b"/>
                      <a:r>
                        <a:rPr lang="ru-RU" sz="32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ru-RU" sz="32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108000"/>
                      <a:r>
                        <a:rPr lang="ru-RU" sz="3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ГП «Комплексное развитие сельских территорий» Комплексное обустройство площадки под компактную жилищную застройку</a:t>
                      </a:r>
                      <a:endParaRPr lang="ru-RU" sz="3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200" b="1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</a:t>
                      </a:r>
                      <a:endParaRPr lang="ru-RU" sz="3200" b="1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3200" b="1" u="none" strike="noStrike" kern="1200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</a:t>
                      </a:r>
                      <a:r>
                        <a:rPr lang="ru-RU" sz="3200" b="1" u="none" strike="noStrike" kern="1200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  <a:r>
                        <a:rPr lang="en-US" sz="3200" b="1" u="none" strike="noStrike" kern="1200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3200" b="1" u="none" strike="noStrike" kern="1200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015</a:t>
                      </a:r>
                      <a:r>
                        <a:rPr lang="en-US" sz="3200" b="1" u="none" strike="noStrike" kern="1200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RU" sz="3200" b="1" u="none" strike="noStrike" kern="1200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71</a:t>
                      </a:r>
                      <a:endParaRPr lang="ru-RU" sz="3200" b="1" u="none" strike="noStrike" kern="1200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2408">
                <a:tc>
                  <a:txBody>
                    <a:bodyPr/>
                    <a:lstStyle/>
                    <a:p>
                      <a:pPr algn="ctr" fontAlgn="b"/>
                      <a:r>
                        <a:rPr lang="ru-RU" sz="32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ru-RU" sz="32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НП«Жилье</a:t>
                      </a:r>
                      <a:r>
                        <a:rPr lang="ru-RU" sz="3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 городская среда»</a:t>
                      </a:r>
                      <a:br>
                        <a:rPr lang="ru-RU" sz="3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3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ФП</a:t>
                      </a:r>
                      <a:r>
                        <a:rPr lang="ru-RU" sz="3200" baseline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3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«Жильё»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200" b="1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</a:t>
                      </a:r>
                      <a:endParaRPr lang="ru-RU" sz="3200" b="1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207 378,39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89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3200" b="1" spc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3200" b="1" spc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ИТОГО</a:t>
                      </a:r>
                      <a:endParaRPr sz="3200" b="1" spc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3200" b="1" spc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118725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3200" b="1" spc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302 394,10</a:t>
                      </a:r>
                    </a:p>
                  </a:txBody>
                  <a:tcPr marL="0" marR="118725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757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Рисунок 3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55" y="15875"/>
            <a:ext cx="20104100" cy="11171891"/>
          </a:xfrm>
          <a:prstGeom prst="rect">
            <a:avLst/>
          </a:prstGeom>
        </p:spPr>
      </p:pic>
      <p:sp>
        <p:nvSpPr>
          <p:cNvPr id="335" name="object 335"/>
          <p:cNvSpPr/>
          <p:nvPr/>
        </p:nvSpPr>
        <p:spPr>
          <a:xfrm flipV="1">
            <a:off x="9442598" y="6746790"/>
            <a:ext cx="7502316" cy="45719"/>
          </a:xfrm>
          <a:custGeom>
            <a:avLst/>
            <a:gdLst/>
            <a:ahLst/>
            <a:cxnLst/>
            <a:rect l="l" t="t" r="r" b="b"/>
            <a:pathLst>
              <a:path w="12772390">
                <a:moveTo>
                  <a:pt x="0" y="0"/>
                </a:moveTo>
                <a:lnTo>
                  <a:pt x="12771967" y="0"/>
                </a:lnTo>
              </a:path>
            </a:pathLst>
          </a:custGeom>
          <a:ln w="20941">
            <a:solidFill>
              <a:srgbClr val="212850"/>
            </a:solidFill>
            <a:prstDash val="lgDash"/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Montserrat" panose="00000500000000000000" pitchFamily="2" charset="-52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0" y="-24193"/>
            <a:ext cx="513073" cy="94237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1440000" y="360000"/>
            <a:ext cx="10502900" cy="69442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400" dirty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 </a:t>
            </a:r>
            <a:r>
              <a:rPr sz="4400" dirty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ГЖФ РТ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16194585" y="2097637"/>
            <a:ext cx="3363347" cy="100796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6450" b="1" dirty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sz="4400" b="1" dirty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6450" b="1" dirty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sz="6450" dirty="0">
              <a:solidFill>
                <a:srgbClr val="EB60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468062" y="1700288"/>
            <a:ext cx="5451388" cy="100796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8100">
              <a:spcBef>
                <a:spcPts val="120"/>
              </a:spcBef>
            </a:pPr>
            <a:r>
              <a:rPr lang="ru-RU" sz="6450" b="1" dirty="0" smtClean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150 120</a:t>
            </a:r>
            <a:r>
              <a:rPr sz="6450" b="1" dirty="0" smtClean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5550" baseline="39789" dirty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кв.м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17076829" y="5869948"/>
            <a:ext cx="3044226" cy="100796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lang="ru-RU" sz="6450" b="1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66,2</a:t>
            </a:r>
            <a:r>
              <a:rPr sz="4400" b="1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6450" b="1" dirty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sz="6450" dirty="0">
              <a:solidFill>
                <a:srgbClr val="2128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301960" y="5582889"/>
            <a:ext cx="4693690" cy="100796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8100">
              <a:spcBef>
                <a:spcPts val="120"/>
              </a:spcBef>
            </a:pPr>
            <a:r>
              <a:rPr lang="ru-RU" sz="6450" b="1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99 393 </a:t>
            </a:r>
            <a:r>
              <a:rPr sz="5550" baseline="39789" dirty="0" err="1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кв.м</a:t>
            </a:r>
            <a:endParaRPr sz="5550" baseline="39789" dirty="0">
              <a:solidFill>
                <a:srgbClr val="2128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2" name="object 332"/>
          <p:cNvSpPr/>
          <p:nvPr/>
        </p:nvSpPr>
        <p:spPr>
          <a:xfrm>
            <a:off x="6913648" y="2646171"/>
            <a:ext cx="9208831" cy="45719"/>
          </a:xfrm>
          <a:custGeom>
            <a:avLst/>
            <a:gdLst/>
            <a:ahLst/>
            <a:cxnLst/>
            <a:rect l="l" t="t" r="r" b="b"/>
            <a:pathLst>
              <a:path w="7122159">
                <a:moveTo>
                  <a:pt x="0" y="0"/>
                </a:moveTo>
                <a:lnTo>
                  <a:pt x="7121563" y="0"/>
                </a:lnTo>
              </a:path>
            </a:pathLst>
          </a:custGeom>
          <a:ln w="20941">
            <a:solidFill>
              <a:srgbClr val="212850"/>
            </a:solidFill>
            <a:prstDash val="lgDash"/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Montserrat" panose="00000500000000000000" pitchFamily="2" charset="-52"/>
            </a:endParaRPr>
          </a:p>
        </p:txBody>
      </p:sp>
      <p:sp>
        <p:nvSpPr>
          <p:cNvPr id="338" name="object 338"/>
          <p:cNvSpPr/>
          <p:nvPr/>
        </p:nvSpPr>
        <p:spPr>
          <a:xfrm>
            <a:off x="9085582" y="6707101"/>
            <a:ext cx="235270" cy="170815"/>
          </a:xfrm>
          <a:custGeom>
            <a:avLst/>
            <a:gdLst/>
            <a:ahLst/>
            <a:cxnLst/>
            <a:rect l="l" t="t" r="r" b="b"/>
            <a:pathLst>
              <a:path w="208915" h="170815">
                <a:moveTo>
                  <a:pt x="208349" y="0"/>
                </a:moveTo>
                <a:lnTo>
                  <a:pt x="0" y="85117"/>
                </a:lnTo>
                <a:lnTo>
                  <a:pt x="208349" y="170256"/>
                </a:lnTo>
                <a:lnTo>
                  <a:pt x="158916" y="85117"/>
                </a:lnTo>
                <a:lnTo>
                  <a:pt x="208349" y="0"/>
                </a:lnTo>
                <a:close/>
              </a:path>
            </a:pathLst>
          </a:custGeom>
          <a:solidFill>
            <a:srgbClr val="21285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Montserrat" panose="00000500000000000000" pitchFamily="2" charset="-52"/>
            </a:endParaRPr>
          </a:p>
        </p:txBody>
      </p:sp>
      <p:sp>
        <p:nvSpPr>
          <p:cNvPr id="340" name="object 340"/>
          <p:cNvSpPr/>
          <p:nvPr/>
        </p:nvSpPr>
        <p:spPr>
          <a:xfrm>
            <a:off x="6796013" y="2560764"/>
            <a:ext cx="235270" cy="170815"/>
          </a:xfrm>
          <a:custGeom>
            <a:avLst/>
            <a:gdLst/>
            <a:ahLst/>
            <a:cxnLst/>
            <a:rect l="l" t="t" r="r" b="b"/>
            <a:pathLst>
              <a:path w="208915" h="170814">
                <a:moveTo>
                  <a:pt x="208349" y="0"/>
                </a:moveTo>
                <a:lnTo>
                  <a:pt x="0" y="85117"/>
                </a:lnTo>
                <a:lnTo>
                  <a:pt x="208349" y="170256"/>
                </a:lnTo>
                <a:lnTo>
                  <a:pt x="158916" y="85117"/>
                </a:lnTo>
                <a:lnTo>
                  <a:pt x="208349" y="0"/>
                </a:lnTo>
                <a:close/>
              </a:path>
            </a:pathLst>
          </a:custGeom>
          <a:solidFill>
            <a:srgbClr val="21285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Montserrat" panose="00000500000000000000" pitchFamily="2" charset="-52"/>
            </a:endParaRPr>
          </a:p>
        </p:txBody>
      </p:sp>
      <p:pic>
        <p:nvPicPr>
          <p:cNvPr id="342" name="Рисунок 341"/>
          <p:cNvPicPr>
            <a:picLocks noChangeAspect="1"/>
          </p:cNvPicPr>
          <p:nvPr/>
        </p:nvPicPr>
        <p:blipFill rotWithShape="1">
          <a:blip r:embed="rId5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16955" y="6781364"/>
            <a:ext cx="9062157" cy="4435911"/>
          </a:xfrm>
          <a:prstGeom prst="rect">
            <a:avLst/>
          </a:prstGeom>
        </p:spPr>
      </p:pic>
      <p:sp>
        <p:nvSpPr>
          <p:cNvPr id="14" name="object 21"/>
          <p:cNvSpPr txBox="1"/>
          <p:nvPr/>
        </p:nvSpPr>
        <p:spPr>
          <a:xfrm>
            <a:off x="10544262" y="2690888"/>
            <a:ext cx="5451388" cy="100796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8100">
              <a:spcBef>
                <a:spcPts val="120"/>
              </a:spcBef>
            </a:pPr>
            <a:r>
              <a:rPr lang="ru-RU" sz="6450" b="1" dirty="0" smtClean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  <a:r>
              <a:rPr sz="6450" b="1" dirty="0" smtClean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5550" baseline="39789" dirty="0" smtClean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домов</a:t>
            </a:r>
            <a:endParaRPr sz="5550" baseline="39789" dirty="0">
              <a:solidFill>
                <a:srgbClr val="EB60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23"/>
          <p:cNvSpPr txBox="1"/>
          <p:nvPr/>
        </p:nvSpPr>
        <p:spPr>
          <a:xfrm>
            <a:off x="11301960" y="6780307"/>
            <a:ext cx="4693690" cy="100796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8100">
              <a:spcBef>
                <a:spcPts val="120"/>
              </a:spcBef>
            </a:pPr>
            <a:r>
              <a:rPr lang="ru-RU" sz="6450" b="1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</a:t>
            </a:r>
            <a:r>
              <a:rPr lang="ru-RU" sz="5550" baseline="39789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дома</a:t>
            </a:r>
            <a:endParaRPr sz="5550" baseline="39789" dirty="0">
              <a:solidFill>
                <a:srgbClr val="2128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79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6"/>
          <p:cNvSpPr txBox="1">
            <a:spLocks/>
          </p:cNvSpPr>
          <p:nvPr/>
        </p:nvSpPr>
        <p:spPr>
          <a:xfrm>
            <a:off x="1440000" y="360000"/>
            <a:ext cx="18159352" cy="2046070"/>
          </a:xfrm>
          <a:prstGeom prst="rect">
            <a:avLst/>
          </a:prstGeom>
        </p:spPr>
        <p:txBody>
          <a:bodyPr vert="horz" wrap="square" lIns="0" tIns="14602" rIns="0" bIns="0" rtlCol="0">
            <a:spAutoFit/>
          </a:bodyPr>
          <a:lstStyle>
            <a:lvl1pPr>
              <a:defRPr sz="4850" b="1" i="0">
                <a:solidFill>
                  <a:srgbClr val="494949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ru-RU" sz="4400" dirty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ГОСУДАРСТВЕННАЯ ПРОГРАММА «КОМПЛЕКСНОЕ РАЗВИТИЕ СЕЛЬСКИХ ТЕРРИТОРИЙ» </a:t>
            </a:r>
            <a:r>
              <a:rPr lang="ru-RU" sz="4400" dirty="0" smtClean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КОМПЛЕКСНОЕ ОБУСТРОЙСТВО </a:t>
            </a:r>
          </a:p>
          <a:p>
            <a:r>
              <a:rPr lang="ru-RU" sz="4400" dirty="0" smtClean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ПЛОЩАДКИ ПОД КОМПАКТНУЮ ЖИЛИЩНУЮ ЗАСТРОЙКУ</a:t>
            </a:r>
            <a:endParaRPr lang="ru-RU" sz="4400" dirty="0">
              <a:solidFill>
                <a:srgbClr val="EB60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1251496"/>
              </p:ext>
            </p:extLst>
          </p:nvPr>
        </p:nvGraphicFramePr>
        <p:xfrm>
          <a:off x="1238260" y="2606675"/>
          <a:ext cx="18381956" cy="807720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69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009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3505344595"/>
                    </a:ext>
                  </a:extLst>
                </a:gridCol>
                <a:gridCol w="2421695">
                  <a:extLst>
                    <a:ext uri="{9D8B030D-6E8A-4147-A177-3AD203B41FA5}">
                      <a16:colId xmlns:a16="http://schemas.microsoft.com/office/drawing/2014/main" val="3131778478"/>
                    </a:ext>
                  </a:extLst>
                </a:gridCol>
              </a:tblGrid>
              <a:tr h="505509">
                <a:tc rowSpan="2"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№</a:t>
                      </a:r>
                    </a:p>
                  </a:txBody>
                  <a:tcPr marL="0" marR="0" marT="11110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НАИМЕНОВАНИЕ ОБЪЕКТА</a:t>
                      </a:r>
                      <a:endParaRPr lang="ru-RU" sz="24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1110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СУММА</a:t>
                      </a:r>
                      <a:r>
                        <a:rPr lang="ru-RU" sz="2400" b="1" kern="1200" baseline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ПО ГК,</a:t>
                      </a:r>
                      <a:endParaRPr lang="ru-RU" sz="2400" b="1" kern="1200" dirty="0" smtClean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ТЫС.РУБЛЕЙ</a:t>
                      </a:r>
                    </a:p>
                  </a:txBody>
                  <a:tcPr marL="0" marR="0" marT="9078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СМР,%</a:t>
                      </a:r>
                    </a:p>
                  </a:txBody>
                  <a:tcPr marL="0" marR="0" marT="9078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800" b="1" kern="1200" dirty="0" smtClean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078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04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ФАКТ</a:t>
                      </a:r>
                    </a:p>
                  </a:txBody>
                  <a:tcPr marL="0" marR="0" marT="9078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ДИНАМИКА</a:t>
                      </a:r>
                    </a:p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ЗА</a:t>
                      </a:r>
                      <a:r>
                        <a:rPr lang="ru-RU" sz="2400" b="1" kern="1200" baseline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2 НЕДЕЛИ</a:t>
                      </a:r>
                      <a:endParaRPr lang="ru-RU" sz="2400" b="1" kern="1200" dirty="0" smtClean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078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017101"/>
                  </a:ext>
                </a:extLst>
              </a:tr>
              <a:tr h="864395"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ru-RU" sz="22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Комплексное </a:t>
                      </a:r>
                      <a:r>
                        <a:rPr lang="ru-RU" sz="2200" b="0" kern="1200" dirty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обустройство площадки под компактную </a:t>
                      </a:r>
                      <a:r>
                        <a:rPr lang="ru-RU" sz="22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жилую </a:t>
                      </a:r>
                      <a:r>
                        <a:rPr lang="ru-RU" sz="2200" b="0" kern="1200" dirty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застройку </a:t>
                      </a:r>
                      <a:r>
                        <a:rPr lang="ru-RU" sz="22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 127 жилых домов в </a:t>
                      </a:r>
                      <a:r>
                        <a:rPr lang="ru-RU" sz="2200" b="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д.Балыклы</a:t>
                      </a:r>
                      <a:r>
                        <a:rPr lang="ru-RU" sz="22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 (автомобильная дорога),</a:t>
                      </a:r>
                      <a:r>
                        <a:rPr lang="ru-RU" sz="2200" b="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Кукморский</a:t>
                      </a:r>
                      <a:r>
                        <a:rPr lang="ru-RU" sz="22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район</a:t>
                      </a:r>
                      <a:endParaRPr lang="ru-RU" sz="22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0" kern="1200" dirty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 </a:t>
                      </a:r>
                      <a:r>
                        <a:rPr lang="ru-RU" sz="22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283,95</a:t>
                      </a:r>
                      <a:endParaRPr lang="ru-RU" sz="22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0,00</a:t>
                      </a:r>
                      <a:endParaRPr lang="ru-RU" sz="22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0,00</a:t>
                      </a:r>
                      <a:endParaRPr lang="ru-RU" sz="22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4395"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ru-RU" sz="22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l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Комплексное </a:t>
                      </a:r>
                      <a:r>
                        <a:rPr lang="ru-RU" sz="2200" b="0" kern="1200" dirty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обустройство площадки под компактную </a:t>
                      </a:r>
                      <a:r>
                        <a:rPr lang="ru-RU" sz="22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жилищную </a:t>
                      </a:r>
                      <a:r>
                        <a:rPr lang="ru-RU" sz="2200" b="0" kern="1200" dirty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застройку </a:t>
                      </a:r>
                      <a:r>
                        <a:rPr lang="ru-RU" sz="22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 268 жилых домов в </a:t>
                      </a:r>
                      <a:r>
                        <a:rPr lang="ru-RU" sz="2200" b="0" kern="1200" dirty="0" err="1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н.п</a:t>
                      </a:r>
                      <a:r>
                        <a:rPr lang="ru-RU" sz="2200" b="0" kern="1200" dirty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Песчаные </a:t>
                      </a:r>
                      <a:r>
                        <a:rPr lang="ru-RU" sz="22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Ковали  (автомобильная дорога),  </a:t>
                      </a:r>
                      <a:r>
                        <a:rPr lang="ru-RU" sz="2200" b="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Лаишевский</a:t>
                      </a:r>
                      <a:r>
                        <a:rPr lang="ru-RU" sz="22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район</a:t>
                      </a:r>
                      <a:endParaRPr lang="ru-RU" sz="22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0" kern="1200" dirty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 </a:t>
                      </a:r>
                      <a:r>
                        <a:rPr lang="ru-RU" sz="22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425,93</a:t>
                      </a:r>
                      <a:endParaRPr lang="ru-RU" sz="22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0,00</a:t>
                      </a:r>
                      <a:endParaRPr lang="ru-RU" sz="22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0,00</a:t>
                      </a:r>
                      <a:endParaRPr lang="ru-RU" sz="22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4395"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endParaRPr lang="ru-RU" sz="22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Комплексное </a:t>
                      </a:r>
                      <a:r>
                        <a:rPr lang="ru-RU" sz="2200" b="0" kern="1200" dirty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обустройство площадки под компактную </a:t>
                      </a:r>
                      <a:r>
                        <a:rPr lang="ru-RU" sz="22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жилищную </a:t>
                      </a:r>
                      <a:r>
                        <a:rPr lang="ru-RU" sz="2200" b="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застройкуна</a:t>
                      </a:r>
                      <a:r>
                        <a:rPr lang="ru-RU" sz="22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150 жилых домов  в </a:t>
                      </a:r>
                      <a:r>
                        <a:rPr lang="ru-RU" sz="2200" b="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с.Конь</a:t>
                      </a:r>
                      <a:r>
                        <a:rPr lang="ru-RU" sz="22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(дорога), </a:t>
                      </a:r>
                      <a:r>
                        <a:rPr lang="ru-RU" sz="2200" b="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Пестречинский</a:t>
                      </a:r>
                      <a:r>
                        <a:rPr lang="ru-RU" sz="2200" b="0" kern="1200" baseline="0" dirty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200" b="0" kern="1200" baseline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район</a:t>
                      </a:r>
                      <a:endParaRPr lang="ru-RU" sz="2200" b="0" kern="1200" dirty="0" smtClean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0" kern="1200" dirty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 </a:t>
                      </a:r>
                      <a:r>
                        <a:rPr lang="ru-RU" sz="22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830,33</a:t>
                      </a:r>
                      <a:endParaRPr lang="ru-RU" sz="22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0,00</a:t>
                      </a:r>
                      <a:endParaRPr lang="ru-RU" sz="22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0,00</a:t>
                      </a:r>
                      <a:endParaRPr lang="ru-RU" sz="22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64395"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endParaRPr lang="ru-RU" sz="22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l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Комплексное </a:t>
                      </a:r>
                      <a:r>
                        <a:rPr lang="ru-RU" sz="2200" b="0" kern="1200" dirty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обустройство площадки под компактную </a:t>
                      </a:r>
                      <a:r>
                        <a:rPr lang="ru-RU" sz="22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жилищную </a:t>
                      </a:r>
                      <a:r>
                        <a:rPr lang="ru-RU" sz="2200" b="0" kern="1200" dirty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застройку на 25 жилых домов в </a:t>
                      </a:r>
                      <a:r>
                        <a:rPr lang="ru-RU" sz="2200" b="0" kern="1200" dirty="0" err="1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н.п.Богатые</a:t>
                      </a:r>
                      <a:r>
                        <a:rPr lang="ru-RU" sz="2200" b="0" kern="1200" dirty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2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Сабы(благоустройство)</a:t>
                      </a:r>
                      <a:endParaRPr lang="ru-RU" sz="22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0" kern="1200" dirty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 </a:t>
                      </a:r>
                      <a:r>
                        <a:rPr lang="ru-RU" sz="22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283,95</a:t>
                      </a:r>
                      <a:endParaRPr lang="ru-RU" sz="22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0,00</a:t>
                      </a:r>
                      <a:endParaRPr lang="ru-RU" sz="22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0,00</a:t>
                      </a:r>
                      <a:endParaRPr lang="ru-RU" sz="22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91318"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  <a:endParaRPr lang="ru-RU" sz="22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Комплексное </a:t>
                      </a:r>
                      <a:r>
                        <a:rPr lang="ru-RU" sz="2200" b="0" kern="1200" dirty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обустройство площадки под компактную </a:t>
                      </a:r>
                      <a:r>
                        <a:rPr lang="ru-RU" sz="22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жилищную застройку в </a:t>
                      </a:r>
                      <a:r>
                        <a:rPr lang="ru-RU" sz="2200" b="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с.Новотроицкое</a:t>
                      </a:r>
                      <a:r>
                        <a:rPr lang="ru-RU" sz="22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жилого микрорайона «Энергия» на 636 домов (благоустройство), </a:t>
                      </a:r>
                      <a:r>
                        <a:rPr lang="ru-RU" sz="2200" b="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Тукаевский</a:t>
                      </a:r>
                      <a:r>
                        <a:rPr lang="ru-RU" sz="22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район</a:t>
                      </a:r>
                      <a:endParaRPr lang="ru-RU" sz="22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11 925,96</a:t>
                      </a:r>
                      <a:endParaRPr lang="ru-RU" sz="22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0,00</a:t>
                      </a:r>
                      <a:endParaRPr lang="ru-RU" sz="22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0,00</a:t>
                      </a:r>
                      <a:endParaRPr lang="ru-RU" sz="22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91318"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  <a:endParaRPr lang="ru-RU" sz="22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l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Комплексное </a:t>
                      </a:r>
                      <a:r>
                        <a:rPr lang="ru-RU" sz="2200" b="0" kern="1200" dirty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обустройство площадки под компактную </a:t>
                      </a:r>
                      <a:r>
                        <a:rPr lang="ru-RU" sz="22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жилую застройку на 256 домов в микрорайоне «Южный </a:t>
                      </a:r>
                      <a:r>
                        <a:rPr lang="ru-RU" sz="2200" b="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с.Черемшан</a:t>
                      </a:r>
                      <a:r>
                        <a:rPr lang="ru-RU" sz="22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(автомобильная дорога), </a:t>
                      </a:r>
                    </a:p>
                    <a:p>
                      <a:pPr marL="108000" marR="0" lvl="0" indent="0" algn="l" defTabSz="91440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200" b="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Черемшанский</a:t>
                      </a:r>
                      <a:r>
                        <a:rPr lang="ru-RU" sz="2200" b="0" kern="1200" baseline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район</a:t>
                      </a:r>
                      <a:endParaRPr lang="ru-RU" sz="2200" b="0" kern="1200" dirty="0" smtClean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33 901,74</a:t>
                      </a:r>
                      <a:endParaRPr lang="ru-RU" sz="22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3,00</a:t>
                      </a:r>
                      <a:endParaRPr lang="ru-RU" sz="22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3,00</a:t>
                      </a:r>
                      <a:endParaRPr lang="ru-RU" sz="22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20980">
                <a:tc gridSpan="2">
                  <a:txBody>
                    <a:bodyPr/>
                    <a:lstStyle/>
                    <a:p>
                      <a:pPr marL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ИТОГО 7 объектов (1 завершен):</a:t>
                      </a:r>
                    </a:p>
                  </a:txBody>
                  <a:tcPr marL="7199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i="0" u="none" strike="noStrike" dirty="0" smtClean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1990" marR="0" marT="0" marB="0" anchor="ctr">
                    <a:lnL w="1270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EDBC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3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</a:t>
                      </a:r>
                      <a:r>
                        <a:rPr lang="ru-RU" sz="3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en-US" sz="3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3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015</a:t>
                      </a:r>
                      <a:r>
                        <a:rPr lang="en-US" sz="3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,</a:t>
                      </a:r>
                      <a:r>
                        <a:rPr lang="ru-RU" sz="3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71</a:t>
                      </a:r>
                      <a:endParaRPr lang="ru-RU" sz="3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5706" marR="15706" marT="15706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3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1,07</a:t>
                      </a:r>
                      <a:endParaRPr lang="ru-RU" sz="3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5706" marR="15706" marT="15706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3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1,07</a:t>
                      </a:r>
                      <a:endParaRPr lang="ru-RU" sz="3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5706" marR="15706" marT="15706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210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6"/>
          <p:cNvSpPr txBox="1">
            <a:spLocks/>
          </p:cNvSpPr>
          <p:nvPr/>
        </p:nvSpPr>
        <p:spPr>
          <a:xfrm>
            <a:off x="1440000" y="360000"/>
            <a:ext cx="17145000" cy="1368961"/>
          </a:xfrm>
          <a:prstGeom prst="rect">
            <a:avLst/>
          </a:prstGeom>
        </p:spPr>
        <p:txBody>
          <a:bodyPr vert="horz" wrap="square" lIns="0" tIns="14602" rIns="0" bIns="0" rtlCol="0">
            <a:spAutoFit/>
          </a:bodyPr>
          <a:lstStyle>
            <a:lvl1pPr>
              <a:defRPr sz="4850" b="1" i="0">
                <a:solidFill>
                  <a:srgbClr val="494949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ru-RU" sz="4400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НАЦИОНАЛЬНЫЙ ПРОЕКТ «ЖИЛЬЕ И ГОРОДСКАЯ СРЕДА»</a:t>
            </a:r>
            <a:br>
              <a:rPr lang="ru-RU" sz="4400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dirty="0" smtClean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ФЕДЕРАЛЬНЫЙ ПРОЕКТ «ЖИЛЬЁ»</a:t>
            </a:r>
            <a:endParaRPr lang="ru-RU" sz="4400" dirty="0">
              <a:solidFill>
                <a:srgbClr val="EB60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0850211"/>
              </p:ext>
            </p:extLst>
          </p:nvPr>
        </p:nvGraphicFramePr>
        <p:xfrm>
          <a:off x="1405983" y="2378076"/>
          <a:ext cx="18018666" cy="81835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505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98774">
                  <a:extLst>
                    <a:ext uri="{9D8B030D-6E8A-4147-A177-3AD203B41FA5}">
                      <a16:colId xmlns:a16="http://schemas.microsoft.com/office/drawing/2014/main" val="1779262284"/>
                    </a:ext>
                  </a:extLst>
                </a:gridCol>
                <a:gridCol w="697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90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990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99022">
                <a:tc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№</a:t>
                      </a:r>
                    </a:p>
                  </a:txBody>
                  <a:tcPr marL="0" marR="0" marT="11110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3335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МО</a:t>
                      </a:r>
                      <a:endParaRPr lang="ru-RU" sz="24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1110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3335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НАИМЕНОВАНИЕ ОБЪЕКТА</a:t>
                      </a:r>
                      <a:endParaRPr lang="ru-RU" sz="24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1110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251460" lvl="0" indent="0"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СУММА ПО ГК,</a:t>
                      </a:r>
                    </a:p>
                    <a:p>
                      <a:pPr marL="0" marR="251460" lvl="0" indent="0"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ТЫС.РУБЛЕЙ</a:t>
                      </a:r>
                    </a:p>
                  </a:txBody>
                  <a:tcPr marL="0" marR="0" marT="9078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251460" lvl="0" indent="0"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СМР,%</a:t>
                      </a:r>
                    </a:p>
                  </a:txBody>
                  <a:tcPr marL="0" marR="0" marT="9078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98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199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г.</a:t>
                      </a:r>
                      <a:r>
                        <a:rPr lang="en-US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Набережные </a:t>
                      </a:r>
                    </a:p>
                    <a:p>
                      <a:pPr marL="0" algn="l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Челны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Магистральная </a:t>
                      </a:r>
                      <a:r>
                        <a:rPr lang="ru-RU" sz="2800" kern="1200" dirty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улица районного </a:t>
                      </a:r>
                      <a:endParaRPr lang="ru-RU" sz="2800" kern="1200" dirty="0" smtClean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l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значения </a:t>
                      </a:r>
                      <a:r>
                        <a:rPr lang="ru-RU" sz="280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пешеходно</a:t>
                      </a: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-транспортная </a:t>
                      </a:r>
                      <a:r>
                        <a:rPr lang="ru-RU" sz="2800" kern="1200" dirty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 </a:t>
                      </a:r>
                      <a:endParaRPr lang="ru-RU" sz="2800" kern="1200" dirty="0" smtClean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l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жилом районе</a:t>
                      </a:r>
                      <a:r>
                        <a:rPr lang="ru-RU" sz="2800" kern="1200" baseline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800" kern="1200" baseline="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</a:t>
                      </a:r>
                      <a:r>
                        <a:rPr lang="ru-RU" sz="280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амелекесье</a:t>
                      </a:r>
                      <a:endParaRPr lang="ru-RU" sz="2800" kern="1200" dirty="0" smtClean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l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</a:t>
                      </a:r>
                      <a:r>
                        <a:rPr lang="ru-RU" sz="2800" kern="1200" dirty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продолжение улицы Ш-1Ж)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38 362,90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3,00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998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7199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80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г.Казань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Обустройство </a:t>
                      </a:r>
                      <a:r>
                        <a:rPr lang="ru-RU" sz="2800" kern="1200" dirty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перекрестка на </a:t>
                      </a:r>
                      <a:endParaRPr lang="ru-RU" sz="2800" kern="1200" dirty="0" smtClean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l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пересечении улицы </a:t>
                      </a:r>
                      <a:r>
                        <a:rPr lang="ru-RU" sz="2800" kern="1200" dirty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Родины и улицы </a:t>
                      </a:r>
                      <a:endParaRPr lang="ru-RU" sz="2800" kern="1200" dirty="0" smtClean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l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80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Аделя</a:t>
                      </a: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800" kern="1200" dirty="0" err="1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Кутуя</a:t>
                      </a:r>
                      <a:r>
                        <a:rPr lang="ru-RU" sz="2800" kern="1200" dirty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с </a:t>
                      </a: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размещением</a:t>
                      </a:r>
                    </a:p>
                    <a:p>
                      <a:pPr marL="0" algn="l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kern="1200" baseline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светофорного </a:t>
                      </a:r>
                      <a:r>
                        <a:rPr lang="ru-RU" sz="2800" kern="1200" dirty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объекта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28 914,70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10,0</a:t>
                      </a:r>
                      <a:r>
                        <a:rPr lang="en-US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34451"/>
                  </a:ext>
                </a:extLst>
              </a:tr>
              <a:tr h="11998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7199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80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Пестречинский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Реконструкция </a:t>
                      </a:r>
                      <a:r>
                        <a:rPr lang="ru-RU" sz="2800" kern="1200" dirty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очистных сооружений </a:t>
                      </a: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</a:t>
                      </a:r>
                    </a:p>
                    <a:p>
                      <a:pPr marL="0" algn="l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хозяйственно-бытовой канализации в  </a:t>
                      </a:r>
                    </a:p>
                    <a:p>
                      <a:pPr marL="0" algn="l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жилом комплексе </a:t>
                      </a:r>
                      <a:r>
                        <a:rPr lang="ru-RU" sz="2800" kern="1200" dirty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"Усадьба Царево</a:t>
                      </a: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", </a:t>
                      </a:r>
                      <a:r>
                        <a:rPr lang="ru-RU" sz="2800" kern="1200" dirty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 </a:t>
                      </a:r>
                      <a:endParaRPr lang="ru-RU" sz="2800" kern="1200" dirty="0" smtClean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l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увеличением производительности </a:t>
                      </a:r>
                      <a:r>
                        <a:rPr lang="ru-RU" sz="2800" kern="1200" dirty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от </a:t>
                      </a:r>
                      <a:endParaRPr lang="ru-RU" sz="2800" kern="1200" dirty="0" smtClean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l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2500 </a:t>
                      </a:r>
                      <a:r>
                        <a:rPr lang="ru-RU" sz="2800" kern="1200" dirty="0" err="1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куб.м</a:t>
                      </a:r>
                      <a:r>
                        <a:rPr lang="ru-RU" sz="2800" kern="1200" dirty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</a:t>
                      </a:r>
                      <a:r>
                        <a:rPr lang="ru-RU" sz="2800" kern="1200" dirty="0" err="1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сут</a:t>
                      </a:r>
                      <a:r>
                        <a:rPr lang="ru-RU" sz="2800" kern="1200" dirty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до 4000 </a:t>
                      </a:r>
                      <a:r>
                        <a:rPr lang="ru-RU" sz="280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куб.м</a:t>
                      </a: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</a:t>
                      </a:r>
                      <a:r>
                        <a:rPr lang="ru-RU" sz="280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сут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140 100,79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Всего – 59,38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(За 2022г. – 31,41)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7310518"/>
                  </a:ext>
                </a:extLst>
              </a:tr>
              <a:tr h="400001">
                <a:tc gridSpan="3">
                  <a:txBody>
                    <a:bodyPr/>
                    <a:lstStyle/>
                    <a:p>
                      <a:pPr marL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ИТОГО:</a:t>
                      </a:r>
                    </a:p>
                  </a:txBody>
                  <a:tcPr marL="7199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i="0" u="none" strike="noStrike" dirty="0" smtClean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1990" marR="0" marT="0" marB="0" anchor="ctr">
                    <a:lnL w="1270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EDBC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207 378,39</a:t>
                      </a:r>
                    </a:p>
                  </a:txBody>
                  <a:tcPr marL="15706" marR="15706" marT="15706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32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 sz="32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RU" sz="32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80</a:t>
                      </a:r>
                      <a:endParaRPr lang="ru-RU" sz="3200" b="1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5706" marR="15706" marT="15706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610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6"/>
          <p:cNvSpPr txBox="1">
            <a:spLocks/>
          </p:cNvSpPr>
          <p:nvPr/>
        </p:nvSpPr>
        <p:spPr>
          <a:xfrm>
            <a:off x="1593850" y="168275"/>
            <a:ext cx="18288000" cy="3704986"/>
          </a:xfrm>
          <a:prstGeom prst="rect">
            <a:avLst/>
          </a:prstGeom>
        </p:spPr>
        <p:txBody>
          <a:bodyPr vert="horz" wrap="square" lIns="0" tIns="14602" rIns="0" bIns="0" rtlCol="0">
            <a:spAutoFit/>
          </a:bodyPr>
          <a:lstStyle>
            <a:lvl1pPr>
              <a:defRPr sz="4850" b="1" i="0">
                <a:solidFill>
                  <a:srgbClr val="494949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ru-RU" sz="4400" dirty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НАЦИОНАЛЬНЫЙ ПРОЕКТ «ЖИЛЬЕ И ГОРОДСКАЯ СРЕДА»</a:t>
            </a:r>
            <a:br>
              <a:rPr lang="ru-RU" sz="4400" dirty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dirty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ФЕДЕРАЛЬНЫЙ ПРОЕКТ «</a:t>
            </a:r>
            <a:r>
              <a:rPr lang="ru-RU" sz="4400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ЖИЛЬЁ»</a:t>
            </a:r>
          </a:p>
          <a:p>
            <a:pPr fontAlgn="ctr">
              <a:lnSpc>
                <a:spcPct val="115000"/>
              </a:lnSpc>
            </a:pPr>
            <a:r>
              <a:rPr lang="ru-RU" sz="4400" dirty="0" smtClean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РЕКОНСТРУКЦИЯ ОЧИСТНЫХ СООРУЖЕНИЙ И</a:t>
            </a:r>
          </a:p>
          <a:p>
            <a:pPr fontAlgn="ctr">
              <a:lnSpc>
                <a:spcPct val="115000"/>
              </a:lnSpc>
            </a:pPr>
            <a:r>
              <a:rPr lang="ru-RU" sz="4400" dirty="0" smtClean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ХОЗЯЙСТВЕННО-БЫТОВОЙ КАНАЛИЗАЦИИ В  ЖИЛОМ КОМПЛЕКСЕ "УСАДЬБА ЦАРЕВО"</a:t>
            </a:r>
            <a:endParaRPr lang="ru-RU" sz="4400" dirty="0">
              <a:solidFill>
                <a:srgbClr val="EB60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59"/>
          <a:stretch/>
        </p:blipFill>
        <p:spPr>
          <a:xfrm>
            <a:off x="1598386" y="4283075"/>
            <a:ext cx="6320064" cy="556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14"/>
          <a:stretch/>
        </p:blipFill>
        <p:spPr>
          <a:xfrm>
            <a:off x="7944757" y="4283075"/>
            <a:ext cx="6450693" cy="556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48"/>
          <a:stretch/>
        </p:blipFill>
        <p:spPr>
          <a:xfrm>
            <a:off x="14421757" y="4283075"/>
            <a:ext cx="5307693" cy="556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736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6"/>
          <p:cNvSpPr txBox="1">
            <a:spLocks/>
          </p:cNvSpPr>
          <p:nvPr/>
        </p:nvSpPr>
        <p:spPr>
          <a:xfrm>
            <a:off x="1440000" y="360000"/>
            <a:ext cx="17256667" cy="2723178"/>
          </a:xfrm>
          <a:prstGeom prst="rect">
            <a:avLst/>
          </a:prstGeom>
        </p:spPr>
        <p:txBody>
          <a:bodyPr vert="horz" wrap="square" lIns="0" tIns="14602" rIns="0" bIns="0" rtlCol="0">
            <a:spAutoFit/>
          </a:bodyPr>
          <a:lstStyle>
            <a:lvl1pPr>
              <a:defRPr sz="4850" b="1" i="0">
                <a:solidFill>
                  <a:srgbClr val="494949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ru-RU" sz="4400" dirty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НАЦИОНАЛЬНЫЙ ПРОЕКТ «ЖИЛЬЕ И ГОРОДСКАЯ СРЕДА»</a:t>
            </a:r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dirty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ФЕДЕРАЛЬНЫЙ ПРОЕКТ «ОБЕСПЕЧЕНИЕ УСТОЙЧИВОГО СОКРАЩЕНИЯ НЕПРИГОДНОГО ДЛЯ ПРОЖИВАНИЯ ЖИЛИЩНОГО ФОНДА»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4164763"/>
              </p:ext>
            </p:extLst>
          </p:nvPr>
        </p:nvGraphicFramePr>
        <p:xfrm>
          <a:off x="1444536" y="3444875"/>
          <a:ext cx="18399667" cy="5659482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47598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62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943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600200">
                <a:tc>
                  <a:txBody>
                    <a:bodyPr/>
                    <a:lstStyle/>
                    <a:p>
                      <a:pPr marL="0" marR="13335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3600" b="1" kern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2022 год</a:t>
                      </a:r>
                      <a:endParaRPr lang="ru-RU" sz="36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13335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3600" b="1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13335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3600" b="1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Кол-во помещений, ед.</a:t>
                      </a: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13335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3600" b="1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Общая </a:t>
                      </a:r>
                      <a:endParaRPr lang="ru-RU" sz="3600" b="1" kern="1200" dirty="0" smtClean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13335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3600" b="1" kern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площадь</a:t>
                      </a:r>
                      <a:r>
                        <a:rPr lang="ru-RU" sz="3600" b="1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3600" b="1" kern="12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кв.м</a:t>
                      </a:r>
                      <a:r>
                        <a:rPr lang="ru-RU" sz="3600" b="1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9525" marR="9525" marT="9525" marB="0" anchor="ctr"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3094">
                <a:tc>
                  <a:txBody>
                    <a:bodyPr/>
                    <a:lstStyle/>
                    <a:p>
                      <a:pPr marL="0" marR="13335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4000" b="1" kern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План:</a:t>
                      </a:r>
                      <a:endParaRPr lang="ru-RU" sz="40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3335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3600" b="1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841</a:t>
                      </a: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3335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3600" b="1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324</a:t>
                      </a: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3335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3600" b="1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9 626,99</a:t>
                      </a:r>
                    </a:p>
                  </a:txBody>
                  <a:tcPr marL="9525" marR="9525" marT="9525" marB="0" anchor="ctr"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353094">
                <a:tc>
                  <a:txBody>
                    <a:bodyPr/>
                    <a:lstStyle/>
                    <a:p>
                      <a:pPr marL="0" marR="13335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b="1" kern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Факт: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3335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3600" b="1" kern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470</a:t>
                      </a:r>
                      <a:endParaRPr lang="ru-RU" sz="36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3335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3600" b="1" kern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203</a:t>
                      </a:r>
                      <a:endParaRPr lang="ru-RU" sz="36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3335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3600" b="1" kern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5 561,92</a:t>
                      </a:r>
                      <a:endParaRPr lang="ru-RU" sz="36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353094">
                <a:tc>
                  <a:txBody>
                    <a:bodyPr/>
                    <a:lstStyle/>
                    <a:p>
                      <a:pPr marL="0" marR="13335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b="1" kern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Остаток:</a:t>
                      </a:r>
                      <a:endParaRPr lang="ru-RU" sz="40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13335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4000" b="1" kern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371</a:t>
                      </a:r>
                      <a:endParaRPr lang="ru-RU" sz="40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13335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4000" b="1" kern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121</a:t>
                      </a:r>
                      <a:endParaRPr lang="ru-RU" sz="40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13335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4000" b="1" kern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4 065,07</a:t>
                      </a:r>
                      <a:endParaRPr lang="ru-RU" sz="40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22995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093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40000" y="360000"/>
            <a:ext cx="17754600" cy="693577"/>
          </a:xfrm>
          <a:prstGeom prst="rect">
            <a:avLst/>
          </a:prstGeom>
        </p:spPr>
        <p:txBody>
          <a:bodyPr vert="horz" wrap="square" lIns="0" tIns="16309" rIns="0" bIns="0" rtlCol="0">
            <a:spAutoFit/>
          </a:bodyPr>
          <a:lstStyle/>
          <a:p>
            <a:r>
              <a:rPr lang="ru-RU" sz="4400" kern="1200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БЛАГОУСТРОЙСТВО </a:t>
            </a:r>
            <a:r>
              <a:rPr lang="ru-RU" sz="4400" kern="1200" dirty="0" smtClean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ОБЩЕСТВЕННЫХ ПРОСТРАНСТВ</a:t>
            </a:r>
            <a:endParaRPr lang="ru-RU" sz="4400" kern="1200" dirty="0">
              <a:solidFill>
                <a:srgbClr val="EB60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6984134"/>
              </p:ext>
            </p:extLst>
          </p:nvPr>
        </p:nvGraphicFramePr>
        <p:xfrm>
          <a:off x="1712769" y="2102827"/>
          <a:ext cx="18092880" cy="52219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7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421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235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193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7690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251460" lvl="0" indent="2921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№</a:t>
                      </a:r>
                    </a:p>
                  </a:txBody>
                  <a:tcPr marL="158300" marR="31660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25146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НАИМЕНОВАНИЕ ПРОГРАММЫ</a:t>
                      </a:r>
                    </a:p>
                  </a:txBody>
                  <a:tcPr marL="0" marR="31660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251460" lvl="0" indent="0" algn="ctr" fontAlgn="base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КОЛИЧЕСТВО</a:t>
                      </a:r>
                      <a:r>
                        <a:rPr lang="ru-RU" sz="2800" b="1" kern="1200" baseline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251460" lvl="0" indent="0" algn="ctr" fontAlgn="base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2800" b="1" kern="1200" baseline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ОБЪЕКТОВ</a:t>
                      </a:r>
                      <a:endParaRPr lang="ru-RU" sz="2800" b="1" kern="1200" dirty="0" smtClean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251460" lvl="0" indent="0" algn="ctr" fontAlgn="base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СУММА</a:t>
                      </a:r>
                      <a:r>
                        <a:rPr lang="ru-RU" sz="2800" b="1" kern="1200" baseline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ПО ГК</a:t>
                      </a:r>
                      <a:endParaRPr lang="ru-RU" sz="2800" b="1" kern="1200" dirty="0" smtClean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251460" lvl="0" indent="0" algn="ctr" fontAlgn="base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ТЫС. РУБЛЕЙ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2408">
                <a:tc>
                  <a:txBody>
                    <a:bodyPr/>
                    <a:lstStyle/>
                    <a:p>
                      <a:pPr algn="ctr" fontAlgn="b"/>
                      <a:r>
                        <a:rPr lang="ru-RU" sz="32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ru-RU" sz="32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108000"/>
                      <a:r>
                        <a:rPr lang="ru-RU" sz="3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НП «Жилье и городская среда»</a:t>
                      </a:r>
                      <a:br>
                        <a:rPr lang="ru-RU" sz="3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3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ФП «Формирование</a:t>
                      </a:r>
                      <a:r>
                        <a:rPr lang="ru-RU" sz="3200" baseline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3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комфортной городской среды»</a:t>
                      </a:r>
                      <a:endParaRPr lang="ru-RU" sz="3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200" b="1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27</a:t>
                      </a:r>
                      <a:endParaRPr lang="ru-RU" sz="3200" b="1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u="none" strike="noStrike" kern="1200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1 436 830,73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2408">
                <a:tc>
                  <a:txBody>
                    <a:bodyPr/>
                    <a:lstStyle/>
                    <a:p>
                      <a:pPr algn="ctr" fontAlgn="b"/>
                      <a:r>
                        <a:rPr lang="ru-RU" sz="32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ru-RU" sz="32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/>
                      <a:r>
                        <a:rPr lang="ru-RU" sz="3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НП «Жилье и городская среда»</a:t>
                      </a:r>
                      <a:br>
                        <a:rPr lang="ru-RU" sz="3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3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ФП «Конкурс</a:t>
                      </a:r>
                      <a:r>
                        <a:rPr lang="ru-RU" sz="3200" baseline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малых городов</a:t>
                      </a:r>
                      <a:r>
                        <a:rPr lang="ru-RU" sz="3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ru-RU" sz="3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200" b="1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</a:t>
                      </a:r>
                      <a:endParaRPr lang="ru-RU" sz="3200" b="1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u="none" strike="noStrike" kern="1200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374 368,75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92408">
                <a:tc>
                  <a:txBody>
                    <a:bodyPr/>
                    <a:lstStyle/>
                    <a:p>
                      <a:pPr algn="ctr" fontAlgn="b"/>
                      <a:r>
                        <a:rPr lang="ru-RU" sz="32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endParaRPr lang="ru-RU" sz="32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32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Формирование современной городской среды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200" b="1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32</a:t>
                      </a:r>
                      <a:endParaRPr lang="ru-RU" sz="3200" b="1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200" b="1" spc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803 451,57</a:t>
                      </a:r>
                      <a:endParaRPr lang="ru-RU" sz="3200" b="1" spc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489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3200" b="1" spc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3200" b="1" spc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ИТОГО</a:t>
                      </a:r>
                      <a:endParaRPr sz="3200" b="1" spc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3200" b="1" spc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65</a:t>
                      </a:r>
                    </a:p>
                  </a:txBody>
                  <a:tcPr marL="0" marR="118725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3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2 614 651,05</a:t>
                      </a:r>
                    </a:p>
                  </a:txBody>
                  <a:tcPr marL="0" marR="118725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619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 txBox="1">
            <a:spLocks noGrp="1"/>
          </p:cNvSpPr>
          <p:nvPr>
            <p:ph type="title"/>
          </p:nvPr>
        </p:nvSpPr>
        <p:spPr>
          <a:xfrm>
            <a:off x="1440000" y="360000"/>
            <a:ext cx="17754600" cy="1370685"/>
          </a:xfrm>
          <a:prstGeom prst="rect">
            <a:avLst/>
          </a:prstGeom>
        </p:spPr>
        <p:txBody>
          <a:bodyPr vert="horz" wrap="square" lIns="0" tIns="16309" rIns="0" bIns="0" rtlCol="0">
            <a:spAutoFit/>
          </a:bodyPr>
          <a:lstStyle/>
          <a:p>
            <a:r>
              <a:rPr lang="ru-RU" sz="4400" kern="1200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БЛАГОУСТРОЙСТВО </a:t>
            </a:r>
            <a:br>
              <a:rPr lang="ru-RU" sz="4400" kern="1200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kern="1200" dirty="0" smtClean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ОБЩЕСТВЕННЫХ ПРОСТРАНСТВ</a:t>
            </a:r>
            <a:endParaRPr lang="ru-RU" sz="4400" kern="1200" dirty="0">
              <a:solidFill>
                <a:srgbClr val="EB60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9665986"/>
              </p:ext>
            </p:extLst>
          </p:nvPr>
        </p:nvGraphicFramePr>
        <p:xfrm>
          <a:off x="1405983" y="1844675"/>
          <a:ext cx="18159353" cy="88507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748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33479">
                  <a:extLst>
                    <a:ext uri="{9D8B030D-6E8A-4147-A177-3AD203B41FA5}">
                      <a16:colId xmlns:a16="http://schemas.microsoft.com/office/drawing/2014/main" val="1779262284"/>
                    </a:ext>
                  </a:extLst>
                </a:gridCol>
                <a:gridCol w="28851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1430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345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6737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6057">
                <a:tc rowSpan="2"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№</a:t>
                      </a:r>
                    </a:p>
                  </a:txBody>
                  <a:tcPr marL="0" marR="0" marT="11110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МО</a:t>
                      </a:r>
                      <a:endParaRPr lang="ru-RU" sz="28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1110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КОЛИЧЕСТВО ОБЪЕКТОВ</a:t>
                      </a:r>
                      <a:endParaRPr lang="ru-RU" sz="28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1110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КОЛИЧЕСТВО</a:t>
                      </a:r>
                      <a:r>
                        <a:rPr lang="ru-RU" sz="2800" b="1" kern="1200" baseline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НАЧАТЫХ</a:t>
                      </a:r>
                      <a:endParaRPr lang="ru-RU" sz="28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1110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СУММА ПО ГК,</a:t>
                      </a:r>
                    </a:p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ТЫС.РУБЛЕЙ</a:t>
                      </a:r>
                    </a:p>
                  </a:txBody>
                  <a:tcPr marL="0" marR="0" marT="9078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25146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СМР, 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25146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900" b="1" kern="1200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47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25146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ФАКТ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25146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ДИНАМИКА ЗА</a:t>
                      </a:r>
                    </a:p>
                    <a:p>
                      <a:pPr marL="0" marR="25146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НЕДЕЛИ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06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 dirty="0" err="1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Аксубаевский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14 876,74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38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 dirty="0" err="1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Алькеевский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47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 dirty="0" err="1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Апастовский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11 442,50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67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 dirty="0" err="1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Атнинский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1 990,00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6404415"/>
                  </a:ext>
                </a:extLst>
              </a:tr>
              <a:tr h="3438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 dirty="0" err="1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Балтасинский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9 950,00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2167211"/>
                  </a:ext>
                </a:extLst>
              </a:tr>
              <a:tr h="3438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 dirty="0" err="1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Верхнеуслонский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8 955,00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4830953"/>
                  </a:ext>
                </a:extLst>
              </a:tr>
              <a:tr h="3929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Заинский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14 925,00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29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Кайбицкий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16 915,00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29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Камско-</a:t>
                      </a:r>
                      <a:r>
                        <a:rPr lang="ru-RU" sz="2800" b="0" i="0" u="none" strike="noStrike" dirty="0" err="1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Устьинский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34 264,12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29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Мензелинский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14 795,04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29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 dirty="0" err="1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Новошешминский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7 960,00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29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Рыбно-</a:t>
                      </a:r>
                      <a:r>
                        <a:rPr lang="ru-RU" sz="2800" b="0" i="0" u="none" strike="noStrike" dirty="0" err="1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Слободский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9 950,00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929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Спасский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99 500,00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929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Тетюшский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11 394,54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929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Сабинский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16 561,58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1,00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524576">
                <a:tc gridSpan="2">
                  <a:txBody>
                    <a:bodyPr/>
                    <a:lstStyle/>
                    <a:p>
                      <a:pPr marL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ИТОГО</a:t>
                      </a:r>
                      <a:r>
                        <a:rPr lang="ru-RU" sz="3200" b="1" u="none" strike="noStrike" kern="1200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</a:t>
                      </a:r>
                      <a:endParaRPr lang="ru-RU" sz="3200" b="1" u="none" strike="noStrike" kern="1200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199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</a:t>
                      </a:r>
                      <a:r>
                        <a:rPr lang="ru-RU" sz="3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</a:t>
                      </a:r>
                      <a:endParaRPr lang="ru-RU" sz="3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199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45</a:t>
                      </a:r>
                      <a:endParaRPr lang="ru-RU" sz="3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199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3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2 614 651,05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10,81</a:t>
                      </a:r>
                      <a:endParaRPr lang="ru-RU" sz="3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2,50</a:t>
                      </a:r>
                      <a:endParaRPr lang="ru-RU" sz="3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291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 txBox="1">
            <a:spLocks noGrp="1"/>
          </p:cNvSpPr>
          <p:nvPr>
            <p:ph type="title"/>
          </p:nvPr>
        </p:nvSpPr>
        <p:spPr>
          <a:xfrm>
            <a:off x="1440000" y="360000"/>
            <a:ext cx="17754600" cy="1370685"/>
          </a:xfrm>
          <a:prstGeom prst="rect">
            <a:avLst/>
          </a:prstGeom>
        </p:spPr>
        <p:txBody>
          <a:bodyPr vert="horz" wrap="square" lIns="0" tIns="16309" rIns="0" bIns="0" rtlCol="0">
            <a:spAutoFit/>
          </a:bodyPr>
          <a:lstStyle/>
          <a:p>
            <a:r>
              <a:rPr lang="ru-RU" sz="4400" kern="1200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БЛАГОУСТРОЙСТВО</a:t>
            </a:r>
            <a:br>
              <a:rPr lang="ru-RU" sz="4400" kern="1200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kern="1200" dirty="0" smtClean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ОБЩЕСТВЕННЫХ ПРОСТРАНСТВ</a:t>
            </a:r>
            <a:endParaRPr lang="ru-RU" sz="4400" kern="1200" dirty="0">
              <a:solidFill>
                <a:srgbClr val="EB60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8317197"/>
              </p:ext>
            </p:extLst>
          </p:nvPr>
        </p:nvGraphicFramePr>
        <p:xfrm>
          <a:off x="1405983" y="1844676"/>
          <a:ext cx="18159353" cy="881138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748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75446">
                  <a:extLst>
                    <a:ext uri="{9D8B030D-6E8A-4147-A177-3AD203B41FA5}">
                      <a16:colId xmlns:a16="http://schemas.microsoft.com/office/drawing/2014/main" val="1779262284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668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345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6737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2297">
                <a:tc rowSpan="2"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№</a:t>
                      </a:r>
                    </a:p>
                  </a:txBody>
                  <a:tcPr marL="0" marR="0" marT="11110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МО</a:t>
                      </a:r>
                      <a:endParaRPr lang="ru-RU" sz="28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1110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КОЛИЧЕСТВО ОБЪЕКТОВ</a:t>
                      </a:r>
                      <a:endParaRPr lang="ru-RU" sz="28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1110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КОЛИЧЕСТВО</a:t>
                      </a:r>
                      <a:r>
                        <a:rPr lang="ru-RU" sz="2800" b="1" kern="1200" baseline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НАЧАТЫХ</a:t>
                      </a:r>
                      <a:endParaRPr lang="ru-RU" sz="28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1110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СУММА ПО ГК,</a:t>
                      </a:r>
                    </a:p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ТЫС.РУБЛЕЙ</a:t>
                      </a:r>
                    </a:p>
                  </a:txBody>
                  <a:tcPr marL="0" marR="0" marT="9078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25146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СМР, 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25146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900" b="1" kern="1200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21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25146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ФАКТ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25146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ДИНАМИКА ЗА</a:t>
                      </a:r>
                    </a:p>
                    <a:p>
                      <a:pPr marL="0" marR="25146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НЕДЕЛИ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5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 dirty="0" err="1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Зеленодольский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95 520,00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1,61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1,33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85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 dirty="0" err="1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Ютазинский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9 950,00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85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Набережные Челны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154 438,35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85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 dirty="0" err="1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Пестречиниский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26 653,80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85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Тукаевский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14 925,00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85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 dirty="0" err="1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Агрызский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59 700,00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2,50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585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Алексеевский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55 968,75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585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 dirty="0" err="1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Бавлинский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79 600,00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4,38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1,50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585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Кукморский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127 360,00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4,88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585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 dirty="0" err="1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Бугульминский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54 746,26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585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Елабужский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41 721,31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585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 dirty="0" err="1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Мамадышский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22 268,58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3585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Менделеевский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16 053,53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3585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 dirty="0" err="1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Тюлячинский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4 975,00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3585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Высокогорский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13 257,92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460963">
                <a:tc gridSpan="2">
                  <a:txBody>
                    <a:bodyPr/>
                    <a:lstStyle/>
                    <a:p>
                      <a:pPr marL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ИТОГО</a:t>
                      </a:r>
                      <a:r>
                        <a:rPr lang="ru-RU" sz="3200" b="1" u="none" strike="noStrike" kern="1200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</a:t>
                      </a:r>
                      <a:endParaRPr lang="ru-RU" sz="3200" b="1" u="none" strike="noStrike" kern="1200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199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</a:t>
                      </a:r>
                      <a:r>
                        <a:rPr lang="ru-RU" sz="3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</a:t>
                      </a:r>
                      <a:endParaRPr lang="ru-RU" sz="3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199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45</a:t>
                      </a:r>
                      <a:endParaRPr lang="ru-RU" sz="3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199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3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2 614 651,05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10,81</a:t>
                      </a:r>
                      <a:endParaRPr lang="ru-RU" sz="3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2,50</a:t>
                      </a:r>
                      <a:endParaRPr lang="ru-RU" sz="3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669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 txBox="1">
            <a:spLocks noGrp="1"/>
          </p:cNvSpPr>
          <p:nvPr>
            <p:ph type="title"/>
          </p:nvPr>
        </p:nvSpPr>
        <p:spPr>
          <a:xfrm>
            <a:off x="1440000" y="360000"/>
            <a:ext cx="17754600" cy="1370685"/>
          </a:xfrm>
          <a:prstGeom prst="rect">
            <a:avLst/>
          </a:prstGeom>
        </p:spPr>
        <p:txBody>
          <a:bodyPr vert="horz" wrap="square" lIns="0" tIns="16309" rIns="0" bIns="0" rtlCol="0">
            <a:spAutoFit/>
          </a:bodyPr>
          <a:lstStyle/>
          <a:p>
            <a:r>
              <a:rPr lang="ru-RU" sz="4400" kern="1200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БЛАГОУСТРОЙСТВО</a:t>
            </a:r>
            <a:br>
              <a:rPr lang="ru-RU" sz="4400" kern="1200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kern="1200" dirty="0" smtClean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ОБЩЕСТВЕННЫХ ПРОСТРАНСТВ</a:t>
            </a:r>
            <a:endParaRPr lang="ru-RU" sz="4400" kern="1200" dirty="0">
              <a:solidFill>
                <a:srgbClr val="EB60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4464001"/>
              </p:ext>
            </p:extLst>
          </p:nvPr>
        </p:nvGraphicFramePr>
        <p:xfrm>
          <a:off x="1405983" y="1844676"/>
          <a:ext cx="18159353" cy="88391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748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33479">
                  <a:extLst>
                    <a:ext uri="{9D8B030D-6E8A-4147-A177-3AD203B41FA5}">
                      <a16:colId xmlns:a16="http://schemas.microsoft.com/office/drawing/2014/main" val="1779262284"/>
                    </a:ext>
                  </a:extLst>
                </a:gridCol>
                <a:gridCol w="28089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2192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345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6737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8067">
                <a:tc rowSpan="2"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№</a:t>
                      </a:r>
                    </a:p>
                  </a:txBody>
                  <a:tcPr marL="0" marR="0" marT="11110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МО</a:t>
                      </a:r>
                      <a:endParaRPr lang="ru-RU" sz="28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1110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КОЛИЧЕСТВО ОБЪЕКТОВ</a:t>
                      </a:r>
                      <a:endParaRPr lang="ru-RU" sz="28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1110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КОЛИЧЕСТВО</a:t>
                      </a:r>
                      <a:r>
                        <a:rPr lang="ru-RU" sz="2800" b="1" kern="1200" baseline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НАЧАТЫХ</a:t>
                      </a:r>
                      <a:endParaRPr lang="ru-RU" sz="28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1110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СУММА ПО ГК,</a:t>
                      </a:r>
                    </a:p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ТЫС.РУБЛЕЙ</a:t>
                      </a:r>
                    </a:p>
                  </a:txBody>
                  <a:tcPr marL="0" marR="0" marT="9078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25146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СМР, 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25146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900" b="1" kern="1200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42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25146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ФАКТ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25146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ДИНАМИКА ЗА</a:t>
                      </a:r>
                    </a:p>
                    <a:p>
                      <a:pPr marL="0" marR="25146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НЕДЕЛИ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76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 dirty="0" err="1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Лаишевский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11 087,98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76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 dirty="0" err="1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Черемшанский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9 929,37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76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 dirty="0" err="1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Азнакаевский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31 921,48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76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Нижнекамский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133 330,00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7,80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5,25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376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Арский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97 012,50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8,18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376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 dirty="0" err="1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Муслюмовский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10 332,99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376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Чистопольский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120 011,65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10,98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4,50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376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 dirty="0" err="1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Буинский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71 800,00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12,00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4376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 dirty="0" err="1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Актанышский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26 959,32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14,00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4376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 dirty="0" err="1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Дрожжановский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12 437,50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4376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 dirty="0" err="1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Альметьевский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112 611,14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18,50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4376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г. Казань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830 450,49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19,39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9,13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4376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 dirty="0" err="1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Лениногорский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43 410,16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11,00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4376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 dirty="0" err="1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Сармановский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18 321,62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4376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800" b="0" i="0" u="none" strike="noStrike" dirty="0" err="1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Нурлатский</a:t>
                      </a:r>
                      <a:endParaRPr lang="ru-RU" sz="28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29 441,84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28,00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13,00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562602">
                <a:tc gridSpan="2">
                  <a:txBody>
                    <a:bodyPr/>
                    <a:lstStyle/>
                    <a:p>
                      <a:pPr marL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ИТОГО</a:t>
                      </a:r>
                      <a:r>
                        <a:rPr lang="ru-RU" sz="3200" b="1" u="none" strike="noStrike" kern="1200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</a:t>
                      </a:r>
                      <a:endParaRPr lang="ru-RU" sz="3200" b="1" u="none" strike="noStrike" kern="1200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199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</a:t>
                      </a:r>
                      <a:r>
                        <a:rPr lang="ru-RU" sz="3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</a:t>
                      </a:r>
                      <a:endParaRPr lang="ru-RU" sz="3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199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45</a:t>
                      </a:r>
                      <a:endParaRPr lang="ru-RU" sz="3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199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3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2 614 651,05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10,81</a:t>
                      </a:r>
                      <a:endParaRPr lang="ru-RU" sz="3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2,50</a:t>
                      </a:r>
                      <a:endParaRPr lang="ru-RU" sz="3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26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 txBox="1">
            <a:spLocks noGrp="1"/>
          </p:cNvSpPr>
          <p:nvPr>
            <p:ph type="title"/>
          </p:nvPr>
        </p:nvSpPr>
        <p:spPr>
          <a:xfrm>
            <a:off x="1440000" y="360000"/>
            <a:ext cx="17754600" cy="2047794"/>
          </a:xfrm>
          <a:prstGeom prst="rect">
            <a:avLst/>
          </a:prstGeom>
        </p:spPr>
        <p:txBody>
          <a:bodyPr vert="horz" wrap="square" lIns="0" tIns="16309" rIns="0" bIns="0" rtlCol="0">
            <a:spAutoFit/>
          </a:bodyPr>
          <a:lstStyle/>
          <a:p>
            <a:r>
              <a:rPr lang="ru-RU" sz="4400" kern="1200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БЛАГОУСТРОЙСТВО</a:t>
            </a:r>
            <a:br>
              <a:rPr lang="ru-RU" sz="4400" kern="1200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kern="1200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ОБЩЕСТВЕННЫХ ПРОСТРАНСТВ</a:t>
            </a:r>
            <a:br>
              <a:rPr lang="ru-RU" sz="4400" kern="1200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kern="1200" dirty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ПАРК «КОНДУРЧА», 2 ОЧЕРЕДЬ, НУРЛАТСКИЙ </a:t>
            </a:r>
            <a:r>
              <a:rPr lang="ru-RU" sz="4400" kern="1200" dirty="0" smtClean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</a:t>
            </a:r>
            <a:endParaRPr lang="ru-RU" sz="4400" kern="1200" dirty="0">
              <a:solidFill>
                <a:srgbClr val="2128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D:\Downloads\WhatsApp Image 2022-06-01 at 17.40.46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50" y="2378075"/>
            <a:ext cx="6270129" cy="838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Downloads\WhatsApp Image 2022-06-01 at 17.40.46 (1)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3050" y="2378075"/>
            <a:ext cx="5638800" cy="4343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:\Downloads\WhatsApp Image 2022-06-01 at 17.40.46 (2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49" y="2378075"/>
            <a:ext cx="6270129" cy="838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D:\Downloads\WhatsApp Image 2022-06-01 at 17.40.46 (3).jpe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6" t="3177" b="50757"/>
          <a:stretch/>
        </p:blipFill>
        <p:spPr bwMode="auto">
          <a:xfrm>
            <a:off x="14241954" y="6873875"/>
            <a:ext cx="5639896" cy="3886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710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40000" y="360000"/>
            <a:ext cx="14782799" cy="2724902"/>
          </a:xfrm>
          <a:prstGeom prst="rect">
            <a:avLst/>
          </a:prstGeom>
        </p:spPr>
        <p:txBody>
          <a:bodyPr vert="horz" wrap="square" lIns="0" tIns="16309" rIns="0" bIns="0" rtlCol="0">
            <a:spAutoFit/>
          </a:bodyPr>
          <a:lstStyle/>
          <a:p>
            <a:r>
              <a:rPr lang="ru-RU" sz="4400" kern="1200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КРЫТЫХ ФУТБОЛЬНЫХ МАНЕЖЕЙ С </a:t>
            </a:r>
            <a:r>
              <a:rPr lang="ru-RU" sz="4400" kern="12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КАРКАСНО-ТЕНТОВЫМ ПОКРЫТИЕМ И ФУТБОЛЬНОЙ ПОЛЯНОЙ РАЗМЕРОМ 20-40 МЕТРОВ И АДМИНИСТРАТИВНЫМ ЗДАНИЕМ</a:t>
            </a:r>
            <a:endParaRPr lang="ru-RU" sz="4800" kern="1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4132720"/>
              </p:ext>
            </p:extLst>
          </p:nvPr>
        </p:nvGraphicFramePr>
        <p:xfrm>
          <a:off x="1380671" y="3444875"/>
          <a:ext cx="18440401" cy="726198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34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369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173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960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566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2870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25146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№</a:t>
                      </a:r>
                    </a:p>
                  </a:txBody>
                  <a:tcPr marL="158300" marR="31660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25146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МО РТ</a:t>
                      </a:r>
                    </a:p>
                  </a:txBody>
                  <a:tcPr marL="0" marR="31660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251460" lvl="0" indent="0" algn="ctr" fontAlgn="base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СУММА ПО ГК,</a:t>
                      </a:r>
                    </a:p>
                    <a:p>
                      <a:pPr marL="0" marR="251460" lvl="0" indent="0" algn="ctr" fontAlgn="base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ТЫС. РУБЛЕЙ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25146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СМР, %</a:t>
                      </a:r>
                      <a:endParaRPr sz="24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48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25146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ФАКТ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25146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ДИНАМИКА ЗА</a:t>
                      </a:r>
                    </a:p>
                    <a:p>
                      <a:pPr marL="0" marR="25146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НЕДЕЛИ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63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400" b="0" i="0" u="none" strike="noStrike" dirty="0" err="1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Елабужский</a:t>
                      </a:r>
                      <a:r>
                        <a:rPr lang="ru-RU" sz="24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муниципальный район, </a:t>
                      </a:r>
                      <a:r>
                        <a:rPr lang="ru-RU" sz="2400" b="0" i="0" u="none" strike="noStrike" dirty="0" err="1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г.Елабуга</a:t>
                      </a:r>
                      <a:r>
                        <a:rPr lang="ru-RU" sz="24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2400" b="0" i="0" u="none" strike="noStrike" dirty="0" err="1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ул.Тугарова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75 905,61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4,00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0312081"/>
                  </a:ext>
                </a:extLst>
              </a:tr>
              <a:tr h="8963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 baseline="0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Высокогорский </a:t>
                      </a:r>
                      <a:r>
                        <a:rPr lang="ru-RU" sz="24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муниципальный район, </a:t>
                      </a:r>
                      <a:r>
                        <a:rPr lang="ru-RU" sz="2400" b="0" i="0" u="none" strike="noStrike" dirty="0" err="1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с.Высокая</a:t>
                      </a:r>
                      <a:r>
                        <a:rPr lang="ru-RU" sz="24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Гора, </a:t>
                      </a:r>
                      <a:r>
                        <a:rPr lang="ru-RU" sz="2400" b="0" i="0" u="none" strike="noStrike" dirty="0" err="1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ул.Стадионная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75 905,61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1,00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0956880"/>
                  </a:ext>
                </a:extLst>
              </a:tr>
              <a:tr h="8963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400" b="0" i="0" u="none" strike="noStrike" dirty="0" err="1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Буинский</a:t>
                      </a:r>
                      <a:r>
                        <a:rPr lang="ru-RU" sz="24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муниципальный район, </a:t>
                      </a:r>
                      <a:r>
                        <a:rPr lang="ru-RU" sz="2400" b="0" i="0" u="none" strike="noStrike" dirty="0" err="1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г.Буинск</a:t>
                      </a:r>
                      <a:r>
                        <a:rPr lang="ru-RU" sz="24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2400" b="0" i="0" u="none" strike="noStrike" dirty="0" err="1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ул.Школьная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75 905,61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3,00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9810846"/>
                  </a:ext>
                </a:extLst>
              </a:tr>
              <a:tr h="8963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400" b="0" i="0" u="none" strike="noStrike" dirty="0" err="1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Мензелинский</a:t>
                      </a:r>
                      <a:r>
                        <a:rPr lang="ru-RU" sz="24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муниципальный район, </a:t>
                      </a:r>
                      <a:r>
                        <a:rPr lang="ru-RU" sz="2400" b="0" i="0" u="none" strike="noStrike" dirty="0" err="1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г.Мензелинск</a:t>
                      </a:r>
                      <a:r>
                        <a:rPr lang="ru-RU" sz="24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2400" b="0" i="0" u="none" strike="noStrike" dirty="0" err="1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ул.М.Джалиля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75 905,61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12,00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6,00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963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400" b="0" i="0" u="none" strike="noStrike" dirty="0" err="1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Нурлатский</a:t>
                      </a:r>
                      <a:r>
                        <a:rPr lang="ru-RU" sz="24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муниципальный район, </a:t>
                      </a:r>
                      <a:r>
                        <a:rPr lang="ru-RU" sz="2400" b="0" i="0" u="none" strike="noStrike" dirty="0" err="1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с.Средняя</a:t>
                      </a:r>
                      <a:r>
                        <a:rPr lang="ru-RU" sz="24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Камышла, </a:t>
                      </a:r>
                      <a:endParaRPr lang="ru-RU" sz="2400" b="0" i="0" u="none" strike="noStrike" dirty="0" smtClean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  <a:p>
                      <a:pPr algn="l" fontAlgn="b"/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400" b="0" i="0" u="none" strike="noStrike" dirty="0" err="1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ул.А.Волкова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75 905,61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15,00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6,00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963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400" b="0" i="0" u="none" strike="noStrike" dirty="0" err="1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Мамадышский</a:t>
                      </a:r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муниципальный район, </a:t>
                      </a:r>
                      <a:r>
                        <a:rPr lang="ru-RU" sz="2400" b="0" i="0" u="none" strike="noStrike" dirty="0" err="1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г.Мамадыш</a:t>
                      </a:r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2400" b="0" i="0" u="none" strike="noStrike" dirty="0" err="1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ул.Давыдова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75 905,61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29,00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6,00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86764">
                <a:tc gridSpan="2">
                  <a:txBody>
                    <a:bodyPr/>
                    <a:lstStyle/>
                    <a:p>
                      <a:pPr marL="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3100" b="1" spc="0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ИТОГО</a:t>
                      </a:r>
                      <a:endParaRPr sz="3100" b="1" spc="0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sz="3100" b="1" spc="0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3100" b="1" spc="0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455 433,69</a:t>
                      </a:r>
                    </a:p>
                  </a:txBody>
                  <a:tcPr marL="0" marR="118725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3100" b="1" spc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13,33</a:t>
                      </a:r>
                      <a:endParaRPr lang="ru-RU" sz="3100" b="1" spc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3100" b="1" spc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4,33</a:t>
                      </a:r>
                      <a:endParaRPr lang="ru-RU" sz="3100" b="1" spc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575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40000" y="360000"/>
            <a:ext cx="13639800" cy="1394613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lang="ru-RU" sz="4400" dirty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МОНИТОРИНГ ХОДА СТРОИТЕЛЬСТВА</a:t>
            </a:r>
            <a:endParaRPr sz="4400" dirty="0">
              <a:solidFill>
                <a:srgbClr val="2128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lang="ru-RU" sz="4400" dirty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ЖИЛЫХ ДОМОВ ПРОГРАММЫ ГЖФ</a:t>
            </a:r>
            <a:endParaRPr sz="4400" dirty="0">
              <a:solidFill>
                <a:srgbClr val="EB60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0948511"/>
              </p:ext>
            </p:extLst>
          </p:nvPr>
        </p:nvGraphicFramePr>
        <p:xfrm>
          <a:off x="1670050" y="2454275"/>
          <a:ext cx="17830799" cy="58154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2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90499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14400">
                <a:tc rowSpan="2">
                  <a:txBody>
                    <a:bodyPr/>
                    <a:lstStyle/>
                    <a:p>
                      <a:pPr marL="50165">
                        <a:lnSpc>
                          <a:spcPts val="3245"/>
                        </a:lnSpc>
                      </a:pPr>
                      <a:endParaRPr sz="2968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R="130175" algn="ctr">
                        <a:lnSpc>
                          <a:spcPts val="3105"/>
                        </a:lnSpc>
                      </a:pPr>
                      <a:r>
                        <a:rPr lang="ru-RU" sz="2968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ПЛАН</a:t>
                      </a:r>
                      <a:endParaRPr lang="ru-RU" sz="2968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R="130175" algn="ctr">
                        <a:lnSpc>
                          <a:spcPts val="3105"/>
                        </a:lnSpc>
                      </a:pPr>
                      <a:r>
                        <a:rPr lang="ru-RU" sz="2968" b="1" kern="1200" dirty="0" smtClean="0">
                          <a:solidFill>
                            <a:srgbClr val="212850"/>
                          </a:solidFill>
                          <a:latin typeface="TT Norms Bold" panose="02000803040000020004" pitchFamily="2" charset="-52"/>
                          <a:ea typeface="+mn-ea"/>
                          <a:cs typeface="Trebuchet MS"/>
                        </a:rPr>
                        <a:t>ВВЕДЕНО</a:t>
                      </a:r>
                      <a:endParaRPr lang="ru-RU" sz="2968" b="1" kern="1200" dirty="0">
                        <a:solidFill>
                          <a:srgbClr val="212850"/>
                        </a:solidFill>
                        <a:latin typeface="TT Norms Bold" panose="02000803040000020004" pitchFamily="2" charset="-52"/>
                        <a:ea typeface="+mn-ea"/>
                        <a:cs typeface="Trebuchet M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R="130175" algn="ctr">
                        <a:lnSpc>
                          <a:spcPts val="3105"/>
                        </a:lnSpc>
                      </a:pPr>
                      <a:endParaRPr lang="ru-RU" sz="2800" b="1" spc="0" baseline="0" dirty="0">
                        <a:solidFill>
                          <a:srgbClr val="494949"/>
                        </a:solidFill>
                        <a:latin typeface="Montserrat" panose="00000500000000000000" pitchFamily="2" charset="-52"/>
                        <a:ea typeface="+mn-ea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lstStyle/>
                    <a:p>
                      <a:pPr marL="0" indent="0" algn="ctr">
                        <a:lnSpc>
                          <a:spcPts val="4180"/>
                        </a:lnSpc>
                        <a:spcBef>
                          <a:spcPts val="35"/>
                        </a:spcBef>
                      </a:pPr>
                      <a:r>
                        <a:rPr lang="ru-RU" sz="2968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ОСТАТОК</a:t>
                      </a:r>
                      <a:endParaRPr lang="ru-RU" sz="2968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444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indent="0" algn="ctr">
                        <a:lnSpc>
                          <a:spcPts val="4180"/>
                        </a:lnSpc>
                        <a:spcBef>
                          <a:spcPts val="35"/>
                        </a:spcBef>
                      </a:pPr>
                      <a:r>
                        <a:rPr lang="ru-RU" sz="2968" b="1" kern="1200" dirty="0" smtClean="0">
                          <a:solidFill>
                            <a:srgbClr val="212850"/>
                          </a:solidFill>
                          <a:latin typeface="TT Norms Bold" panose="02000803040000020004" pitchFamily="2" charset="-52"/>
                          <a:ea typeface="+mn-ea"/>
                          <a:cs typeface="Trebuchet MS"/>
                        </a:rPr>
                        <a:t>СТЕПЕНЬ ГОТОВНОСТИ</a:t>
                      </a:r>
                      <a:endParaRPr lang="ru-RU" sz="2968" b="1" kern="1200" dirty="0">
                        <a:solidFill>
                          <a:srgbClr val="212850"/>
                        </a:solidFill>
                        <a:latin typeface="TT Norms Bold" panose="02000803040000020004" pitchFamily="2" charset="-52"/>
                        <a:ea typeface="+mn-ea"/>
                        <a:cs typeface="Trebuchet MS"/>
                      </a:endParaRPr>
                    </a:p>
                  </a:txBody>
                  <a:tcPr marL="0" marR="0" marT="444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indent="0" algn="ctr">
                        <a:lnSpc>
                          <a:spcPts val="4180"/>
                        </a:lnSpc>
                        <a:spcBef>
                          <a:spcPts val="35"/>
                        </a:spcBef>
                      </a:pPr>
                      <a:endParaRPr lang="ru-RU" sz="2400" spc="0" dirty="0">
                        <a:latin typeface="Montserrat" panose="00000500000000000000" pitchFamily="2" charset="-52"/>
                        <a:cs typeface="Calibri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530860" algn="ctr">
                        <a:lnSpc>
                          <a:spcPts val="4180"/>
                        </a:lnSpc>
                        <a:spcBef>
                          <a:spcPts val="35"/>
                        </a:spcBef>
                      </a:pPr>
                      <a:endParaRPr sz="2400" spc="0" dirty="0">
                        <a:latin typeface="Montserrat" panose="00000500000000000000" pitchFamily="2" charset="-52"/>
                        <a:cs typeface="Calibri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>
                      <a:solidFill>
                        <a:srgbClr val="948A54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92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30175" algn="ctr">
                        <a:lnSpc>
                          <a:spcPts val="3105"/>
                        </a:lnSpc>
                      </a:pPr>
                      <a:r>
                        <a:rPr lang="ru-RU" sz="2968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ВСЕГО</a:t>
                      </a:r>
                      <a:endParaRPr lang="ru-RU" sz="2968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7313" marR="130175" indent="0" algn="ctr">
                        <a:lnSpc>
                          <a:spcPts val="3105"/>
                        </a:lnSpc>
                      </a:pPr>
                      <a:r>
                        <a:rPr lang="ru-RU" sz="2968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 </a:t>
                      </a:r>
                      <a:r>
                        <a:rPr lang="ru-RU" sz="2968" b="1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т.ч</a:t>
                      </a:r>
                      <a:r>
                        <a:rPr lang="ru-RU" sz="2968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за </a:t>
                      </a:r>
                    </a:p>
                    <a:p>
                      <a:pPr marL="87313" marR="130175" indent="0" algn="ctr">
                        <a:lnSpc>
                          <a:spcPts val="3105"/>
                        </a:lnSpc>
                      </a:pPr>
                      <a:r>
                        <a:rPr lang="ru-RU" sz="2968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недели</a:t>
                      </a:r>
                      <a:endParaRPr lang="ru-RU" sz="2968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4180"/>
                        </a:lnSpc>
                        <a:spcBef>
                          <a:spcPts val="35"/>
                        </a:spcBef>
                      </a:pPr>
                      <a:r>
                        <a:rPr lang="ru-RU" sz="2968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высокая </a:t>
                      </a:r>
                    </a:p>
                    <a:p>
                      <a:pPr marL="0" indent="0" algn="ctr">
                        <a:lnSpc>
                          <a:spcPts val="4180"/>
                        </a:lnSpc>
                        <a:spcBef>
                          <a:spcPts val="35"/>
                        </a:spcBef>
                      </a:pPr>
                      <a:r>
                        <a:rPr lang="ru-RU" sz="2968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(70-100%)</a:t>
                      </a:r>
                      <a:endParaRPr lang="ru-RU" sz="2968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444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4180"/>
                        </a:lnSpc>
                        <a:spcBef>
                          <a:spcPts val="35"/>
                        </a:spcBef>
                      </a:pPr>
                      <a:r>
                        <a:rPr lang="ru-RU" sz="2968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средняя </a:t>
                      </a:r>
                    </a:p>
                    <a:p>
                      <a:pPr marL="0" indent="0" algn="ctr">
                        <a:lnSpc>
                          <a:spcPts val="4180"/>
                        </a:lnSpc>
                        <a:spcBef>
                          <a:spcPts val="35"/>
                        </a:spcBef>
                      </a:pPr>
                      <a:r>
                        <a:rPr lang="ru-RU" sz="2968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(30-70%)</a:t>
                      </a:r>
                    </a:p>
                  </a:txBody>
                  <a:tcPr marL="0" marR="0" marT="444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4180"/>
                        </a:lnSpc>
                        <a:spcBef>
                          <a:spcPts val="35"/>
                        </a:spcBef>
                      </a:pPr>
                      <a:r>
                        <a:rPr lang="ru-RU" sz="2968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низкая </a:t>
                      </a:r>
                    </a:p>
                    <a:p>
                      <a:pPr marL="0" indent="0" algn="ctr">
                        <a:lnSpc>
                          <a:spcPts val="4180"/>
                        </a:lnSpc>
                        <a:spcBef>
                          <a:spcPts val="35"/>
                        </a:spcBef>
                      </a:pPr>
                      <a:r>
                        <a:rPr lang="ru-RU" sz="2968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(0-30%)</a:t>
                      </a:r>
                    </a:p>
                  </a:txBody>
                  <a:tcPr marL="0" marR="0" marT="444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27272">
                <a:tc>
                  <a:txBody>
                    <a:bodyPr/>
                    <a:lstStyle/>
                    <a:p>
                      <a:pPr marL="87313" indent="0" algn="l">
                        <a:lnSpc>
                          <a:spcPct val="100000"/>
                        </a:lnSpc>
                        <a:spcBef>
                          <a:spcPts val="1205"/>
                        </a:spcBef>
                      </a:pPr>
                      <a:r>
                        <a:rPr lang="ru-RU" sz="2399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КОЛИЧЕСТВО ОБЪЕКТОВ</a:t>
                      </a:r>
                      <a:endParaRPr lang="ru-RU" sz="2399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56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44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08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10800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08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10800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08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34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10800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08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108000" marR="108000" marT="0" marB="0" anchor="ctr" horzOverflow="overflow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08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108000" marR="108000" marT="0" marB="0" anchor="ctr" horzOverflow="overflow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08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108000" marR="108000" marT="0" marB="0" anchor="ctr" horzOverflow="overflow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27272">
                <a:tc>
                  <a:txBody>
                    <a:bodyPr/>
                    <a:lstStyle/>
                    <a:p>
                      <a:pPr marL="87313" indent="0" algn="l">
                        <a:lnSpc>
                          <a:spcPct val="100000"/>
                        </a:lnSpc>
                        <a:spcBef>
                          <a:spcPts val="1140"/>
                        </a:spcBef>
                      </a:pPr>
                      <a:r>
                        <a:rPr lang="ru-RU" sz="2399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КОЛИЧЕСТВО КВАРТИР</a:t>
                      </a:r>
                      <a:endParaRPr sz="2399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2 752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44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21908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1 884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10800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21908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10800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21908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868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10800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08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792</a:t>
                      </a:r>
                    </a:p>
                  </a:txBody>
                  <a:tcPr marL="108000" marR="108000" marT="0" marB="0" anchor="ctr" horzOverflow="overflow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08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51</a:t>
                      </a:r>
                    </a:p>
                  </a:txBody>
                  <a:tcPr marL="108000" marR="108000" marT="0" marB="0" anchor="ctr" horzOverflow="overflow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08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108000" marR="108000" marT="0" marB="0" anchor="ctr" horzOverflow="overflow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27272">
                <a:tc>
                  <a:txBody>
                    <a:bodyPr/>
                    <a:lstStyle/>
                    <a:p>
                      <a:pPr marL="87313" indent="0" algn="l"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r>
                        <a:rPr lang="ru-RU" sz="2399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ОБЩАЯ ПЛОЩАДЬ (ТЫС. КВ.М.)</a:t>
                      </a:r>
                      <a:endParaRPr sz="2399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150,12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44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08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99,4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10800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08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10800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08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50,7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10800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08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kern="120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46,5</a:t>
                      </a:r>
                      <a:endParaRPr lang="ru-RU" sz="2800" kern="1200" dirty="0" smtClean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108000" marT="0" marB="0" anchor="ctr" horzOverflow="overflow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08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2,9</a:t>
                      </a:r>
                    </a:p>
                  </a:txBody>
                  <a:tcPr marL="108000" marR="108000" marT="0" marB="0" anchor="ctr" horzOverflow="overflow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08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1,3</a:t>
                      </a:r>
                    </a:p>
                  </a:txBody>
                  <a:tcPr marL="108000" marR="108000" marT="0" marB="0" anchor="ctr" horzOverflow="overflow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100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40000" y="360000"/>
            <a:ext cx="17983200" cy="2724902"/>
          </a:xfrm>
          <a:prstGeom prst="rect">
            <a:avLst/>
          </a:prstGeom>
        </p:spPr>
        <p:txBody>
          <a:bodyPr vert="horz" wrap="square" lIns="0" tIns="16309" rIns="0" bIns="0" rtlCol="0">
            <a:spAutoFit/>
          </a:bodyPr>
          <a:lstStyle/>
          <a:p>
            <a:r>
              <a:rPr lang="ru-RU" sz="4400" kern="1200" dirty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КРЫТЫХ ФУТБОЛЬНЫХ МАНЕЖЕЙ С КАРКАСНО-ТЕНТОВЫМ ПОКРЫТИЕМ И ФУТБОЛЬНОЙ ПОЛЯНОЙ РАЗМЕРОМ 20-40 МЕТРОВ И </a:t>
            </a:r>
            <a:r>
              <a:rPr lang="ru-RU" sz="4400" kern="1200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АДМИНИСТРАТИВНЫМ</a:t>
            </a:r>
            <a:br>
              <a:rPr lang="ru-RU" sz="4400" kern="1200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kern="12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МАМАДЫШСКИЙ РАЙОН</a:t>
            </a:r>
            <a:endParaRPr lang="ru-RU" sz="4400" kern="1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C:\Users\Admin\Desktop\Айгуль\! ОБЪЕКТЫ\Мамадыш\Футбольный манеж\WhatsApp Image 2022-05-19 at 10.00.48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856" y="6976673"/>
            <a:ext cx="6564993" cy="36928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Admin\Desktop\Айгуль\! ОБЪЕКТЫ\Мамадыш\Футбольный манеж\WhatsApp Image 2022-05-19 at 10.00.45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3216275"/>
            <a:ext cx="6553200" cy="36861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Айгуль\! ОБЪЕКТЫ\Мамадыш\Футбольный манеж\WhatsApp Image 2022-05-19 at 10.00.46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6976672"/>
            <a:ext cx="6564994" cy="36928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Admin\Desktop\Айгуль\! ОБЪЕКТЫ\Мамадыш\Футбольный манеж\WhatsApp Image 2022-05-19 at 10.00.47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650" y="3187700"/>
            <a:ext cx="6553200" cy="36861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19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40000" y="360000"/>
            <a:ext cx="15621000" cy="1370685"/>
          </a:xfrm>
          <a:prstGeom prst="rect">
            <a:avLst/>
          </a:prstGeom>
        </p:spPr>
        <p:txBody>
          <a:bodyPr vert="horz" wrap="square" lIns="0" tIns="16309" rIns="0" bIns="0" rtlCol="0">
            <a:spAutoFit/>
          </a:bodyPr>
          <a:lstStyle/>
          <a:p>
            <a:r>
              <a:rPr lang="ru-RU" sz="4400" kern="1200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</a:t>
            </a:r>
            <a:r>
              <a:rPr lang="ru-RU" sz="4400" kern="1200" dirty="0" smtClean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УНИВЕРСАЛЬНЫХ СПОРТИВНЫХ ПЛОЩАДОК И БЛОЧНО-МОДУЛЬНОЙ ЛЫЖНОЙ БАЗЫ</a:t>
            </a:r>
            <a:endParaRPr lang="ru-RU" sz="4400" kern="1200" dirty="0">
              <a:solidFill>
                <a:srgbClr val="EB60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7651681"/>
              </p:ext>
            </p:extLst>
          </p:nvPr>
        </p:nvGraphicFramePr>
        <p:xfrm>
          <a:off x="1369786" y="2759075"/>
          <a:ext cx="18440401" cy="629403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34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369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173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960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566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200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25146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№</a:t>
                      </a:r>
                    </a:p>
                  </a:txBody>
                  <a:tcPr marL="158300" marR="31660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25146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МО РТ</a:t>
                      </a:r>
                    </a:p>
                  </a:txBody>
                  <a:tcPr marL="0" marR="31660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251460" lvl="0" indent="0" algn="ctr" fontAlgn="base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СУММА ПО ГК,</a:t>
                      </a:r>
                    </a:p>
                    <a:p>
                      <a:pPr marL="0" marR="251460" lvl="0" indent="0" algn="ctr" fontAlgn="base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ТЫС. РУБЛЕЙ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25146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СМР, %</a:t>
                      </a:r>
                      <a:endParaRPr sz="24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48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25146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ФАКТ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25146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ДИНАМИКА ЗА</a:t>
                      </a:r>
                    </a:p>
                    <a:p>
                      <a:pPr marL="0" marR="25146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НЕДЕЛИ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63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Строительство</a:t>
                      </a:r>
                      <a:r>
                        <a:rPr lang="ru-RU" sz="2400" b="0" i="0" u="none" strike="noStrike" baseline="0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УСП в </a:t>
                      </a:r>
                      <a:r>
                        <a:rPr lang="ru-RU" sz="2400" b="0" i="0" u="none" strike="noStrike" dirty="0" err="1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г.Казань</a:t>
                      </a:r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2400" b="0" i="0" u="none" strike="noStrike" dirty="0" err="1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ул.Беломорская</a:t>
                      </a:r>
                      <a:r>
                        <a:rPr lang="ru-RU" sz="24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, д.18а (вар.5)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4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3 753,24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0,00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63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Строительство</a:t>
                      </a:r>
                      <a:r>
                        <a:rPr lang="ru-RU" sz="2400" b="0" i="0" u="none" strike="noStrike" baseline="0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УСП в </a:t>
                      </a:r>
                      <a:r>
                        <a:rPr lang="ru-RU" sz="2400" b="0" i="0" u="none" strike="noStrike" dirty="0" err="1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Сармановском</a:t>
                      </a:r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МР, </a:t>
                      </a:r>
                      <a:r>
                        <a:rPr lang="ru-RU" sz="2400" b="0" i="0" u="none" strike="noStrike" dirty="0" err="1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с.Карашай-Саклово</a:t>
                      </a:r>
                      <a:r>
                        <a:rPr lang="ru-RU" sz="24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, ул. Ленина (вар.6)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4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1 386,29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0,00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9985975"/>
                  </a:ext>
                </a:extLst>
              </a:tr>
              <a:tr h="8619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Строительство</a:t>
                      </a:r>
                      <a:r>
                        <a:rPr lang="ru-RU" sz="2400" b="0" i="0" u="none" strike="noStrike" baseline="0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УСП в </a:t>
                      </a:r>
                      <a:r>
                        <a:rPr lang="ru-RU" sz="2400" b="0" i="0" u="none" strike="noStrike" dirty="0" err="1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г.Казань</a:t>
                      </a:r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2400" b="0" i="0" u="none" strike="noStrike" dirty="0" err="1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ул.Оренбургский</a:t>
                      </a:r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4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тракт, д.132 (вар.4)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4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7 418,71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6,00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19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Строительство</a:t>
                      </a:r>
                      <a:r>
                        <a:rPr lang="ru-RU" sz="2400" b="0" i="0" u="none" strike="noStrike" baseline="0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УСП в </a:t>
                      </a:r>
                      <a:r>
                        <a:rPr lang="ru-RU" sz="2400" b="0" i="0" u="none" strike="noStrike" dirty="0" err="1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г.Казань</a:t>
                      </a:r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2400" b="0" i="0" u="none" strike="noStrike" dirty="0" err="1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ул.Хади</a:t>
                      </a:r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400" b="0" i="0" u="none" strike="noStrike" dirty="0" err="1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Такташ</a:t>
                      </a:r>
                      <a:r>
                        <a:rPr lang="ru-RU" sz="24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, д.122 (вар.5)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3 753,24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50,00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30,00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61951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Строительство</a:t>
                      </a:r>
                      <a:r>
                        <a:rPr lang="ru-RU" sz="2400" b="0" i="0" u="none" strike="noStrike" baseline="0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блочной модульной лыжной базы с мебелью, инвентарем и оборудованием в </a:t>
                      </a:r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Камско-</a:t>
                      </a:r>
                      <a:r>
                        <a:rPr lang="ru-RU" sz="2400" b="0" i="0" u="none" strike="noStrike" dirty="0" err="1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Устьинском</a:t>
                      </a:r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муниципальном районе, </a:t>
                      </a:r>
                      <a:r>
                        <a:rPr lang="ru-RU" sz="2400" b="0" i="0" u="none" strike="noStrike" dirty="0" err="1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пгт.Камское</a:t>
                      </a:r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Устье, </a:t>
                      </a:r>
                      <a:r>
                        <a:rPr lang="ru-RU" sz="2400" b="0" i="0" u="none" strike="noStrike" dirty="0" err="1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ул.Сары</a:t>
                      </a:r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Садыковой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11 879,22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50,00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25,00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249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3100" b="1" spc="0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3100" b="1" spc="0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ИТОГО</a:t>
                      </a:r>
                      <a:endParaRPr sz="3100" b="1" spc="0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3100" b="1" spc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28 190,70</a:t>
                      </a:r>
                    </a:p>
                  </a:txBody>
                  <a:tcPr marL="0" marR="118725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3100" b="1" spc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29,62</a:t>
                      </a: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3100" b="1" spc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12,20</a:t>
                      </a:r>
                      <a:endParaRPr lang="ru-RU" sz="3100" b="1" spc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11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0000" y="360000"/>
            <a:ext cx="17449800" cy="1354217"/>
          </a:xfrm>
        </p:spPr>
        <p:txBody>
          <a:bodyPr/>
          <a:lstStyle/>
          <a:p>
            <a:r>
              <a:rPr lang="ru-RU" sz="4400" kern="1200" dirty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УНИВЕРСАЛЬНЫХ СПОРТИВНЫХ ПЛОЩАДОК </a:t>
            </a:r>
            <a:r>
              <a:rPr lang="ru-RU" sz="4400" kern="12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Г.КАЗАНЬ, УЛ.ХАДИ ТАКТАШ, Д.122 (ВАР.5)</a:t>
            </a:r>
            <a:endParaRPr lang="ru-RU" sz="4400" kern="1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D:\Downloads\WhatsApp Image 2022-06-01 at 14.21.5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5750" y="1997075"/>
            <a:ext cx="6515100" cy="8686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Downloads\WhatsApp Image 2022-06-01 at 14.21.58 (1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050" y="1997075"/>
            <a:ext cx="11582400" cy="8686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04963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40000" y="360000"/>
            <a:ext cx="14554201" cy="1370685"/>
          </a:xfrm>
          <a:prstGeom prst="rect">
            <a:avLst/>
          </a:prstGeom>
        </p:spPr>
        <p:txBody>
          <a:bodyPr vert="horz" wrap="square" lIns="0" tIns="16309" rIns="0" bIns="0" rtlCol="0">
            <a:spAutoFit/>
          </a:bodyPr>
          <a:lstStyle/>
          <a:p>
            <a:r>
              <a:rPr lang="ru-RU" sz="4400" kern="1200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ДЕТСКИХ ОЗДОРОВИТЕЛЬНЫХ </a:t>
            </a:r>
            <a:r>
              <a:rPr lang="ru-RU" sz="4400" kern="1200" dirty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ЛАГЕРЕЙ</a:t>
            </a:r>
            <a:r>
              <a:rPr lang="ru-RU" sz="4400" kern="1200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400" kern="1200" dirty="0">
              <a:solidFill>
                <a:srgbClr val="2128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0757121"/>
              </p:ext>
            </p:extLst>
          </p:nvPr>
        </p:nvGraphicFramePr>
        <p:xfrm>
          <a:off x="1365250" y="1692276"/>
          <a:ext cx="18440401" cy="88771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17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686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694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439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566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481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25146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№</a:t>
                      </a:r>
                    </a:p>
                  </a:txBody>
                  <a:tcPr marL="158300" marR="31660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25146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МО РТ</a:t>
                      </a:r>
                    </a:p>
                  </a:txBody>
                  <a:tcPr marL="0" marR="31660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251460" lvl="0" indent="0" algn="ctr" fontAlgn="base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СУММА ПО ГК,</a:t>
                      </a:r>
                    </a:p>
                    <a:p>
                      <a:pPr marL="0" marR="251460" lvl="0" indent="0" algn="ctr" fontAlgn="base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ТЫС. РУБЛЕЙ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25146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СМР, %</a:t>
                      </a:r>
                      <a:endParaRPr sz="28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50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25146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ФАКТ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25146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ДИНАМИКА ЗА</a:t>
                      </a:r>
                    </a:p>
                    <a:p>
                      <a:pPr marL="0" marR="25146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НЕДЕЛИ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91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Строительство зданий и сооружений автономного детского оздоровительно-досугового учреждения «Ласточка» </a:t>
                      </a:r>
                      <a:r>
                        <a:rPr lang="ru-RU" sz="2400" b="0" i="0" u="none" strike="noStrike" dirty="0" err="1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Бавлинский</a:t>
                      </a:r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район</a:t>
                      </a:r>
                      <a:endParaRPr lang="ru-RU" sz="2400" b="0" i="0" u="none" strike="noStrike" noProof="0" dirty="0" smtClean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8000" marR="68579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115 031,95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8579" marR="68579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1,00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0,00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0999241"/>
                  </a:ext>
                </a:extLst>
              </a:tr>
              <a:tr h="1244355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b">
                        <a:lnSpc>
                          <a:spcPct val="100000"/>
                        </a:lnSpc>
                      </a:pPr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Строительство зданий и сооружений муниципального бюджетного образовательного учреждения дополнительного образования детей пионерлагерь «Чулпан», </a:t>
                      </a:r>
                      <a:r>
                        <a:rPr lang="ru-RU" sz="2400" b="0" i="0" u="none" strike="noStrike" dirty="0" err="1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Атнинский</a:t>
                      </a:r>
                      <a:r>
                        <a:rPr lang="ru-RU" sz="2400" b="0" i="0" u="none" strike="noStrike" baseline="0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район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14 996,09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8579" marR="68579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3,00</a:t>
                      </a: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2,00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27312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Строительство зданий и сооружений детского оздоровительного лагеря «Факел» муниципального бюджетного учреждения «Подростковый клуб «</a:t>
                      </a:r>
                      <a:r>
                        <a:rPr lang="ru-RU" sz="2400" b="0" i="0" u="none" strike="noStrike" dirty="0" err="1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Ажаган</a:t>
                      </a:r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» Новошешминского муниципального района</a:t>
                      </a:r>
                    </a:p>
                  </a:txBody>
                  <a:tcPr marL="108000" marR="68579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9 052,90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8579" marR="68579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5,00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5,00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327312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Строительство зданий и сооружений </a:t>
                      </a:r>
                      <a:r>
                        <a:rPr lang="ru-RU" sz="2400" b="0" i="0" u="none" strike="noStrike" dirty="0" err="1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ГБОУ«Икшурминская</a:t>
                      </a:r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кадетская школа-интернат имени </a:t>
                      </a:r>
                      <a:r>
                        <a:rPr lang="ru-RU" sz="2400" b="0" i="0" u="none" strike="noStrike" dirty="0" err="1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Байкиева</a:t>
                      </a:r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К.С.» для размещения муниципального учреждения «Оздоровительный лагеря «Солнышко», Сабинский район</a:t>
                      </a:r>
                    </a:p>
                  </a:txBody>
                  <a:tcPr marL="108000" marR="68579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26 632,09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8579" marR="68579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29,00</a:t>
                      </a: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3,00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0501985"/>
                  </a:ext>
                </a:extLst>
              </a:tr>
              <a:tr h="1025955">
                <a:tc>
                  <a:txBody>
                    <a:bodyPr/>
                    <a:lstStyle/>
                    <a:p>
                      <a:pPr marL="0" marR="0" lvl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Строительство зданий и сооружений </a:t>
                      </a:r>
                      <a:r>
                        <a:rPr lang="ru-RU" sz="2400" b="0" i="0" u="none" strike="noStrike" dirty="0" err="1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МБУ«Спортивная</a:t>
                      </a:r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школа </a:t>
                      </a:r>
                      <a:r>
                        <a:rPr lang="ru-RU" sz="2400" b="0" i="0" u="none" strike="noStrike" dirty="0" err="1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Вахитовского</a:t>
                      </a:r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района» </a:t>
                      </a:r>
                      <a:r>
                        <a:rPr lang="ru-RU" sz="2400" b="0" i="0" u="none" strike="noStrike" dirty="0" err="1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г.Казани</a:t>
                      </a:r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спортивно-оздоровительный лагерь «Молодая гвардия» (2 этап), </a:t>
                      </a:r>
                      <a:r>
                        <a:rPr lang="ru-RU" sz="2400" b="0" i="0" u="none" strike="noStrike" dirty="0" err="1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г.Казань</a:t>
                      </a:r>
                      <a:endParaRPr lang="ru-RU" sz="2400" b="0" i="0" u="none" strike="noStrike" dirty="0" smtClean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08000" marR="68579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379 002,56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8579" marR="68579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39,00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9,00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6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3100" b="1" spc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3100" b="1" spc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ИТОГО</a:t>
                      </a:r>
                      <a:endParaRPr sz="3100" b="1" spc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3200" b="1" spc="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545 894,18</a:t>
                      </a:r>
                      <a:endParaRPr lang="ru-RU" sz="3200" b="1" spc="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118725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3200" b="1" spc="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28,95</a:t>
                      </a:r>
                      <a:endParaRPr lang="ru-RU" sz="3200" b="1" spc="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3200" b="1" spc="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3,80</a:t>
                      </a:r>
                      <a:endParaRPr lang="ru-RU" sz="3200" b="1" spc="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7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40000" y="360000"/>
            <a:ext cx="17221200" cy="2724902"/>
          </a:xfrm>
          <a:prstGeom prst="rect">
            <a:avLst/>
          </a:prstGeom>
        </p:spPr>
        <p:txBody>
          <a:bodyPr vert="horz" wrap="square" lIns="0" tIns="16309" rIns="0" bIns="0" rtlCol="0">
            <a:spAutoFit/>
          </a:bodyPr>
          <a:lstStyle/>
          <a:p>
            <a:pPr lvl="0"/>
            <a:r>
              <a:rPr lang="ru-RU" sz="4400" kern="1200" dirty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ДЕТСКИХ ОЗДОРОВИТЕЛЬНЫХ ЛАГЕРЕЙ </a:t>
            </a:r>
            <a:r>
              <a:rPr lang="ru-RU" sz="4400" kern="1200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400" kern="1200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kern="1200" dirty="0" smtClean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ЗДАНИЙ И СООРУЖЕНИЙ ГБОУ«ИКШУРМИНСКАЯ КАДЕТСКАЯ ШКОЛА-ИНТЕРНАТ ИМЕНИ БАЙКИЕВА К.С.» САБИНСКИЙ РАЙОН</a:t>
            </a:r>
            <a:endParaRPr lang="ru-RU" sz="4400" kern="1200" dirty="0">
              <a:solidFill>
                <a:srgbClr val="EB60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D:\Downloads\WhatsApp Image 2022-06-02 at 15.30.08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" t="11692" r="12854" b="21890"/>
          <a:stretch/>
        </p:blipFill>
        <p:spPr bwMode="auto">
          <a:xfrm>
            <a:off x="1365251" y="3850900"/>
            <a:ext cx="9249446" cy="57661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Downloads\WhatsApp Image 2022-06-02 at 15.30.09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98"/>
          <a:stretch/>
        </p:blipFill>
        <p:spPr bwMode="auto">
          <a:xfrm>
            <a:off x="10814050" y="3850900"/>
            <a:ext cx="8885522" cy="57661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863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40000" y="360000"/>
            <a:ext cx="16611600" cy="2047794"/>
          </a:xfrm>
          <a:prstGeom prst="rect">
            <a:avLst/>
          </a:prstGeom>
        </p:spPr>
        <p:txBody>
          <a:bodyPr vert="horz" wrap="square" lIns="0" tIns="16309" rIns="0" bIns="0" rtlCol="0">
            <a:spAutoFit/>
          </a:bodyPr>
          <a:lstStyle/>
          <a:p>
            <a:r>
              <a:rPr lang="ru-RU" sz="4400" kern="1200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ЗДАНИЙ (ПОМЕЩЕНИЙ), ПОДВЕДОМСТВЕННЫХ </a:t>
            </a:r>
            <a:r>
              <a:rPr lang="ru-RU" sz="4400" kern="12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МИНИСТЕРСТВУ ВНУТРЕННИХ ДЕЛ РОССИИ ПО РЕСПУБЛИКЕ ТАТАРСТАН</a:t>
            </a:r>
            <a:endParaRPr lang="ru-RU" sz="4400" kern="1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object 3"/>
          <p:cNvGraphicFramePr>
            <a:graphicFrameLocks noGrp="1"/>
          </p:cNvGraphicFramePr>
          <p:nvPr>
            <p:extLst/>
          </p:nvPr>
        </p:nvGraphicFramePr>
        <p:xfrm>
          <a:off x="1365250" y="2835275"/>
          <a:ext cx="18440401" cy="28193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17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686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173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960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566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7869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25146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№</a:t>
                      </a:r>
                    </a:p>
                  </a:txBody>
                  <a:tcPr marL="158300" marR="31660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25146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МО РТ</a:t>
                      </a:r>
                    </a:p>
                  </a:txBody>
                  <a:tcPr marL="0" marR="31660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251460" lvl="0" indent="0" algn="ctr" fontAlgn="base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СУММА ПО ГК,</a:t>
                      </a:r>
                    </a:p>
                    <a:p>
                      <a:pPr marL="0" marR="251460" lvl="0" indent="0" algn="ctr" fontAlgn="base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ТЫС. РУБЛЕЙ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25146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СМР, %</a:t>
                      </a:r>
                      <a:endParaRPr sz="24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57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25146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ФАКТ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25146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ДИНАМИКА ЗА</a:t>
                      </a:r>
                    </a:p>
                    <a:p>
                      <a:pPr marL="0" marR="25146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НЕДЕЛИ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15792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Административное здание с ИВС межмуниципального отдела МВД </a:t>
                      </a:r>
                    </a:p>
                    <a:p>
                      <a:pPr algn="l" fontAlgn="ctr"/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России «</a:t>
                      </a:r>
                      <a:r>
                        <a:rPr lang="ru-RU" sz="2400" b="0" i="0" u="none" strike="noStrike" dirty="0" err="1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Верхнеуслонский</a:t>
                      </a:r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» с приобретением оборудования, </a:t>
                      </a:r>
                    </a:p>
                    <a:p>
                      <a:pPr algn="l" fontAlgn="ctr"/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мебели, инвентаря и благоустройством территории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423 131,20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15,00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2,00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5122" name="Picture 2" descr="D:\Downloads\WhatsApp Image 2022-06-01 at 11.17.3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850" y="5969907"/>
            <a:ext cx="7288405" cy="5181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Downloads\WhatsApp Image 2022-06-01 at 11.17.39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" t="23138" r="5020"/>
          <a:stretch/>
        </p:blipFill>
        <p:spPr bwMode="auto">
          <a:xfrm>
            <a:off x="1746250" y="5931353"/>
            <a:ext cx="10010186" cy="5181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77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40000" y="360000"/>
            <a:ext cx="14325600" cy="1370685"/>
          </a:xfrm>
          <a:prstGeom prst="rect">
            <a:avLst/>
          </a:prstGeom>
        </p:spPr>
        <p:txBody>
          <a:bodyPr vert="horz" wrap="square" lIns="0" tIns="16309" rIns="0" bIns="0" rtlCol="0">
            <a:spAutoFit/>
          </a:bodyPr>
          <a:lstStyle/>
          <a:p>
            <a:r>
              <a:rPr lang="ru-RU" sz="4400" kern="1200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ЗДАНИЙ ИСПОЛНИТЕЛЬНЫХ</a:t>
            </a:r>
            <a:r>
              <a:rPr lang="ru-RU" sz="4400" kern="1200" dirty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400" kern="1200" dirty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kern="1200" dirty="0" smtClean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КОМИТЕТОВ (СОВЕТОВ) ПОСЕЛЕНИЙ</a:t>
            </a:r>
            <a:endParaRPr lang="ru-RU" sz="4400" kern="1200" dirty="0">
              <a:solidFill>
                <a:srgbClr val="EB60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7522552"/>
              </p:ext>
            </p:extLst>
          </p:nvPr>
        </p:nvGraphicFramePr>
        <p:xfrm>
          <a:off x="1397001" y="2149475"/>
          <a:ext cx="18440401" cy="878054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17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686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173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960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566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4257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25146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№</a:t>
                      </a:r>
                    </a:p>
                  </a:txBody>
                  <a:tcPr marL="158300" marR="31660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25146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МО РТ</a:t>
                      </a:r>
                    </a:p>
                  </a:txBody>
                  <a:tcPr marL="0" marR="31660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251460" lvl="0" indent="0" algn="ctr" fontAlgn="base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СУММА ПО ГК,</a:t>
                      </a:r>
                    </a:p>
                    <a:p>
                      <a:pPr marL="0" marR="251460" lvl="0" indent="0" algn="ctr" fontAlgn="base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ТЫС. РУБЛЕЙ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25146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СМР, %</a:t>
                      </a:r>
                      <a:endParaRPr sz="24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48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85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25146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ФАКТ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25146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ДИНАМИКА ЗА</a:t>
                      </a:r>
                    </a:p>
                    <a:p>
                      <a:pPr marL="0" marR="25146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НЕДЕЛИ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8451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Атнинский, Узюмское СП, с.Таш-Чишма, ул.Ш.Усманова, д.1б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7 237,80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5,00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3,00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8451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Новошешминский, Петропавловское СП, с.Слобода</a:t>
                      </a:r>
                      <a:br>
                        <a:rPr lang="ru-RU" sz="24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</a:br>
                      <a:r>
                        <a:rPr lang="ru-RU" sz="2400" b="0" i="0" u="none" strike="noStrike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Петропавловская, ул.Ленина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7 237,80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20,00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2,00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8451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Менделеевский, </a:t>
                      </a:r>
                      <a:r>
                        <a:rPr lang="ru-RU" sz="2400" b="0" i="0" u="none" strike="noStrike" dirty="0" err="1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Тойгузинское</a:t>
                      </a:r>
                      <a:r>
                        <a:rPr lang="ru-RU" sz="24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СП, </a:t>
                      </a:r>
                      <a:r>
                        <a:rPr lang="ru-RU" sz="2400" b="0" i="0" u="none" strike="noStrike" dirty="0" err="1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д.Тойгузино</a:t>
                      </a:r>
                      <a:r>
                        <a:rPr lang="ru-RU" sz="24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2400" b="0" i="0" u="none" strike="noStrike" dirty="0" err="1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пер.Школьный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7 237,80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25,00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7,00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98451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400" b="0" i="0" u="none" strike="noStrike" dirty="0" err="1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Сармановский</a:t>
                      </a:r>
                      <a:r>
                        <a:rPr lang="ru-RU" sz="24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2400" b="0" i="0" u="none" strike="noStrike" dirty="0" err="1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Новоимянское</a:t>
                      </a:r>
                      <a:r>
                        <a:rPr lang="ru-RU" sz="24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СП, </a:t>
                      </a:r>
                      <a:r>
                        <a:rPr lang="ru-RU" sz="2400" b="0" i="0" u="none" strike="noStrike" dirty="0" err="1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с.Кутемели</a:t>
                      </a:r>
                      <a:r>
                        <a:rPr lang="ru-RU" sz="24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2400" b="0" i="0" u="none" strike="noStrike" dirty="0" err="1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ул.Гагарина</a:t>
                      </a:r>
                      <a:r>
                        <a:rPr lang="ru-RU" sz="24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, д.23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7 237,80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30,00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5,00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98451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Нижнекамский, </a:t>
                      </a:r>
                      <a:r>
                        <a:rPr lang="ru-RU" sz="2400" b="0" i="0" u="none" strike="noStrike" dirty="0" err="1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Нижнеуратьминское</a:t>
                      </a:r>
                      <a:r>
                        <a:rPr lang="ru-RU" sz="24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СП, </a:t>
                      </a:r>
                      <a:r>
                        <a:rPr lang="ru-RU" sz="2400" b="0" i="0" u="none" strike="noStrike" dirty="0" err="1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с.Нижняя</a:t>
                      </a:r>
                      <a:r>
                        <a:rPr lang="ru-RU" sz="24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400" b="0" i="0" u="none" strike="noStrike" dirty="0" err="1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Уратьма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7 237,80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40,00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7,00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98451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400" b="0" i="0" u="none" strike="noStrike" dirty="0" err="1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Нурлатский</a:t>
                      </a:r>
                      <a:r>
                        <a:rPr lang="ru-RU" sz="24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2400" b="0" i="0" u="none" strike="noStrike" dirty="0" err="1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Якушкинское</a:t>
                      </a:r>
                      <a:r>
                        <a:rPr lang="ru-RU" sz="24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СП, </a:t>
                      </a:r>
                      <a:r>
                        <a:rPr lang="ru-RU" sz="2400" b="0" i="0" u="none" strike="noStrike" dirty="0" err="1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с.Якушкино</a:t>
                      </a:r>
                      <a:r>
                        <a:rPr lang="ru-RU" sz="24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2400" b="0" i="0" u="none" strike="noStrike" dirty="0" err="1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ул.Ленина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7 237,80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43,00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8,00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2747979"/>
                  </a:ext>
                </a:extLst>
              </a:tr>
              <a:tr h="798451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Алексеевский, </a:t>
                      </a:r>
                      <a:r>
                        <a:rPr lang="ru-RU" sz="2400" b="0" i="0" u="none" strike="noStrike" dirty="0" err="1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Ялкынское</a:t>
                      </a:r>
                      <a:r>
                        <a:rPr lang="ru-RU" sz="24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СП, </a:t>
                      </a:r>
                      <a:r>
                        <a:rPr lang="ru-RU" sz="2400" b="0" i="0" u="none" strike="noStrike" dirty="0" err="1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д.Ялкын</a:t>
                      </a:r>
                      <a:r>
                        <a:rPr lang="ru-RU" sz="24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2400" b="0" i="0" u="none" strike="noStrike" dirty="0" err="1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ул.Зеленая</a:t>
                      </a:r>
                      <a:r>
                        <a:rPr lang="ru-RU" sz="24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, д.35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7 237,80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52,00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12,00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98451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400" b="0" i="0" u="none" strike="noStrike" dirty="0" err="1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Верхнеуслонский</a:t>
                      </a:r>
                      <a:r>
                        <a:rPr lang="ru-RU" sz="24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2400" b="0" i="0" u="none" strike="noStrike" dirty="0" err="1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Верхнеуслонское</a:t>
                      </a:r>
                      <a:r>
                        <a:rPr lang="ru-RU" sz="24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СП, </a:t>
                      </a:r>
                      <a:r>
                        <a:rPr lang="ru-RU" sz="2400" b="0" i="0" u="none" strike="noStrike" dirty="0" err="1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с.Верхний</a:t>
                      </a:r>
                      <a:r>
                        <a:rPr lang="ru-RU" sz="24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Услон, </a:t>
                      </a:r>
                      <a:br>
                        <a:rPr lang="ru-RU" sz="24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</a:br>
                      <a:r>
                        <a:rPr lang="ru-RU" sz="24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400" b="0" i="0" u="none" strike="noStrike" dirty="0" err="1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ул.Чехова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7 237,80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62,00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2,00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8451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400" b="0" i="0" u="none" strike="noStrike" dirty="0" err="1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Елабужский</a:t>
                      </a:r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2400" b="0" i="0" u="none" strike="noStrike" dirty="0" err="1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Костенеевское</a:t>
                      </a:r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4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СП, </a:t>
                      </a:r>
                      <a:r>
                        <a:rPr lang="ru-RU" sz="2400" b="0" i="0" u="none" strike="noStrike" dirty="0" err="1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с.Костенеево</a:t>
                      </a:r>
                      <a:r>
                        <a:rPr lang="ru-RU" sz="24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2400" b="0" i="0" u="none" strike="noStrike" dirty="0" err="1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ул.Центральная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0" i="0" u="none" strike="noStrike" dirty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7 237,80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2400" b="0" i="0" u="none" strike="noStrike" dirty="0" smtClean="0">
                          <a:solidFill>
                            <a:srgbClr val="2128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10,00</a:t>
                      </a:r>
                      <a:endParaRPr lang="ru-RU" sz="2400" b="0" i="0" u="none" strike="noStrike" dirty="0">
                        <a:solidFill>
                          <a:srgbClr val="2128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492120"/>
                  </a:ext>
                </a:extLst>
              </a:tr>
              <a:tr h="46797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3100" b="1" spc="0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3100" b="1" spc="0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ИТОГО</a:t>
                      </a:r>
                      <a:endParaRPr sz="3100" b="1" spc="0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3200" b="1" spc="0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65 140,20</a:t>
                      </a:r>
                    </a:p>
                  </a:txBody>
                  <a:tcPr marL="0" marR="118725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3200" b="1" spc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39,11</a:t>
                      </a:r>
                      <a:endParaRPr lang="ru-RU" sz="3200" b="1" spc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3200" b="1" spc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6,22</a:t>
                      </a:r>
                      <a:endParaRPr lang="ru-RU" sz="3200" b="1" spc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846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40000" y="360000"/>
            <a:ext cx="18034907" cy="2047794"/>
          </a:xfrm>
          <a:prstGeom prst="rect">
            <a:avLst/>
          </a:prstGeom>
        </p:spPr>
        <p:txBody>
          <a:bodyPr vert="horz" wrap="square" lIns="0" tIns="16309" rIns="0" bIns="0" rtlCol="0">
            <a:spAutoFit/>
          </a:bodyPr>
          <a:lstStyle/>
          <a:p>
            <a:r>
              <a:rPr lang="ru-RU" sz="4400" kern="1200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 СТРОИТЕЛЬСТВА</a:t>
            </a:r>
            <a:br>
              <a:rPr lang="ru-RU" sz="4400" kern="1200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kern="1200" dirty="0" smtClean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ИСПОЛНИТЕЛЬНЫХ КОМИТЕТОВ</a:t>
            </a:r>
            <a:r>
              <a:rPr lang="ru-RU" sz="4400" kern="1200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400" kern="1200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4400" kern="1200" dirty="0">
              <a:solidFill>
                <a:srgbClr val="EB60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3" name="Picture 5" descr="D:\Downloads\WhatsApp Image 2022-06-01 at 10.14.48 (2)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3" t="13941" r="6255" b="5764"/>
          <a:stretch/>
        </p:blipFill>
        <p:spPr bwMode="auto">
          <a:xfrm>
            <a:off x="1440000" y="3292474"/>
            <a:ext cx="9678850" cy="64228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blob:https://web.whatsapp.com/a23e38fa-ae27-4fff-9f3b-e5badc9778c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8751" t="6779" r="10624" b="556"/>
          <a:stretch/>
        </p:blipFill>
        <p:spPr>
          <a:xfrm>
            <a:off x="11187861" y="3292475"/>
            <a:ext cx="8770189" cy="6415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282295" y="10074275"/>
            <a:ext cx="47885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САРМАНОВСКИЙ РАЙОН</a:t>
            </a:r>
            <a:endParaRPr lang="ru-RU" sz="28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3862050" y="10074275"/>
            <a:ext cx="48122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МЕНДЕЛЕЕВСКИЙ </a:t>
            </a:r>
            <a:r>
              <a:rPr lang="ru-RU" sz="2800" b="1" dirty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45552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 txBox="1">
            <a:spLocks/>
          </p:cNvSpPr>
          <p:nvPr/>
        </p:nvSpPr>
        <p:spPr>
          <a:xfrm>
            <a:off x="1440000" y="360000"/>
            <a:ext cx="16916400" cy="1381789"/>
          </a:xfrm>
          <a:prstGeom prst="rect">
            <a:avLst/>
          </a:prstGeom>
          <a:noFill/>
        </p:spPr>
        <p:txBody>
          <a:bodyPr vert="horz" wrap="square" lIns="0" tIns="1460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15"/>
              </a:spcBef>
            </a:pPr>
            <a:r>
              <a:rPr lang="ru-RU" sz="4400" b="1" dirty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КОНТРОЛЬ ЗА СОБЛЮДЕНИЕМ НОРМ ОХРАНЫ ТРУДА</a:t>
            </a:r>
            <a:endParaRPr lang="ru-RU" sz="4400" b="1" dirty="0" smtClean="0">
              <a:solidFill>
                <a:srgbClr val="2128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115"/>
              </a:spcBef>
            </a:pPr>
            <a:r>
              <a:rPr lang="ru-RU" sz="4400" b="1" dirty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</a:t>
            </a:r>
            <a:r>
              <a:rPr lang="ru-RU" sz="4400" b="1" dirty="0" smtClean="0">
                <a:solidFill>
                  <a:srgbClr val="4949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400" b="1" dirty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НЕСЧАСТНЫХ СЛУЧАЕВ</a:t>
            </a:r>
          </a:p>
        </p:txBody>
      </p:sp>
      <p:graphicFrame>
        <p:nvGraphicFramePr>
          <p:cNvPr id="6" name="Диаграмма 5"/>
          <p:cNvGraphicFramePr/>
          <p:nvPr>
            <p:extLst/>
          </p:nvPr>
        </p:nvGraphicFramePr>
        <p:xfrm>
          <a:off x="1373187" y="2030938"/>
          <a:ext cx="15689263" cy="7890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7239995" y="2030937"/>
            <a:ext cx="23467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ВСЕГО </a:t>
            </a:r>
            <a:endParaRPr lang="ru-RU" sz="3200" b="1" dirty="0" smtClean="0">
              <a:solidFill>
                <a:srgbClr val="2128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200" b="1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3200" b="1" dirty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РТ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17484815" y="3267387"/>
            <a:ext cx="1857068" cy="826159"/>
            <a:chOff x="0" y="0"/>
            <a:chExt cx="1857068" cy="826159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9" name="Прямоугольник 8"/>
            <p:cNvSpPr/>
            <p:nvPr/>
          </p:nvSpPr>
          <p:spPr>
            <a:xfrm>
              <a:off x="0" y="0"/>
              <a:ext cx="1857068" cy="826159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Прямоугольник 9"/>
            <p:cNvSpPr/>
            <p:nvPr/>
          </p:nvSpPr>
          <p:spPr>
            <a:xfrm>
              <a:off x="0" y="0"/>
              <a:ext cx="1857068" cy="82615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9136" tIns="199136" rIns="199136" bIns="199136" numCol="1" spcCol="1270" anchor="ctr" anchorCtr="0">
              <a:noAutofit/>
            </a:bodyPr>
            <a:lstStyle/>
            <a:p>
              <a:pPr algn="ctr" defTabSz="1244600">
                <a:lnSpc>
                  <a:spcPct val="80000"/>
                </a:lnSpc>
                <a:spcBef>
                  <a:spcPct val="0"/>
                </a:spcBef>
              </a:pPr>
              <a:r>
                <a:rPr lang="ru-RU" sz="4000" b="1" dirty="0" smtClean="0">
                  <a:solidFill>
                    <a:srgbClr val="2128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ru-RU" sz="4000" b="1" dirty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17484815" y="4834165"/>
            <a:ext cx="1857068" cy="826159"/>
            <a:chOff x="0" y="0"/>
            <a:chExt cx="1857068" cy="826159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2" name="Прямоугольник 11"/>
            <p:cNvSpPr/>
            <p:nvPr/>
          </p:nvSpPr>
          <p:spPr>
            <a:xfrm>
              <a:off x="0" y="0"/>
              <a:ext cx="1857068" cy="826159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Прямоугольник 12"/>
            <p:cNvSpPr/>
            <p:nvPr/>
          </p:nvSpPr>
          <p:spPr>
            <a:xfrm>
              <a:off x="0" y="0"/>
              <a:ext cx="1857068" cy="82615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9136" tIns="199136" rIns="199136" bIns="199136" numCol="1" spcCol="1270" anchor="ctr" anchorCtr="0">
              <a:noAutofit/>
            </a:bodyPr>
            <a:lstStyle/>
            <a:p>
              <a:pPr algn="ctr" defTabSz="1244600">
                <a:lnSpc>
                  <a:spcPct val="80000"/>
                </a:lnSpc>
                <a:spcBef>
                  <a:spcPct val="0"/>
                </a:spcBef>
              </a:pPr>
              <a:r>
                <a:rPr lang="en-US" sz="4000" b="1" dirty="0">
                  <a:solidFill>
                    <a:srgbClr val="2128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endParaRPr lang="ru-RU" sz="4000" b="1" dirty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17521596" y="6432058"/>
            <a:ext cx="1857068" cy="826159"/>
            <a:chOff x="0" y="0"/>
            <a:chExt cx="1857068" cy="826159"/>
          </a:xfrm>
          <a:solidFill>
            <a:srgbClr val="DEDBCB"/>
          </a:solidFill>
        </p:grpSpPr>
        <p:sp>
          <p:nvSpPr>
            <p:cNvPr id="15" name="Прямоугольник 14"/>
            <p:cNvSpPr/>
            <p:nvPr/>
          </p:nvSpPr>
          <p:spPr>
            <a:xfrm>
              <a:off x="0" y="0"/>
              <a:ext cx="1857068" cy="826159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Прямоугольник 15"/>
            <p:cNvSpPr/>
            <p:nvPr/>
          </p:nvSpPr>
          <p:spPr>
            <a:xfrm>
              <a:off x="0" y="0"/>
              <a:ext cx="1857068" cy="82615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9136" tIns="199136" rIns="199136" bIns="199136" numCol="1" spcCol="1270" anchor="ctr" anchorCtr="0">
              <a:noAutofit/>
            </a:bodyPr>
            <a:lstStyle/>
            <a:p>
              <a:pPr algn="ctr" defTabSz="1244600">
                <a:lnSpc>
                  <a:spcPct val="80000"/>
                </a:lnSpc>
                <a:spcBef>
                  <a:spcPct val="0"/>
                </a:spcBef>
              </a:pPr>
              <a:r>
                <a:rPr lang="ru-RU" sz="4000" b="1" dirty="0">
                  <a:solidFill>
                    <a:srgbClr val="2128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17526969" y="7864475"/>
            <a:ext cx="1857068" cy="826159"/>
            <a:chOff x="0" y="0"/>
            <a:chExt cx="1857068" cy="826159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8" name="Прямоугольник 17"/>
            <p:cNvSpPr/>
            <p:nvPr/>
          </p:nvSpPr>
          <p:spPr>
            <a:xfrm>
              <a:off x="0" y="0"/>
              <a:ext cx="1857068" cy="826159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Прямоугольник 18"/>
            <p:cNvSpPr/>
            <p:nvPr/>
          </p:nvSpPr>
          <p:spPr>
            <a:xfrm>
              <a:off x="0" y="0"/>
              <a:ext cx="1857068" cy="82615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9136" tIns="199136" rIns="199136" bIns="199136" numCol="1" spcCol="1270" anchor="ctr" anchorCtr="0">
              <a:noAutofit/>
            </a:bodyPr>
            <a:lstStyle/>
            <a:p>
              <a:pPr algn="ctr" defTabSz="1244600">
                <a:lnSpc>
                  <a:spcPct val="80000"/>
                </a:lnSpc>
                <a:spcBef>
                  <a:spcPct val="0"/>
                </a:spcBef>
              </a:pPr>
              <a:r>
                <a:rPr lang="en-US" sz="4000" b="1" dirty="0">
                  <a:solidFill>
                    <a:srgbClr val="49494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ru-RU" sz="4000" b="1" dirty="0">
                <a:solidFill>
                  <a:srgbClr val="49494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15894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40000" y="360000"/>
            <a:ext cx="16230600" cy="2046073"/>
          </a:xfrm>
          <a:prstGeom prst="rect">
            <a:avLst/>
          </a:prstGeom>
          <a:noFill/>
        </p:spPr>
        <p:txBody>
          <a:bodyPr vert="horz" wrap="square" lIns="0" tIns="14605" rIns="0" bIns="0" rtlCol="0">
            <a:spAutoFit/>
          </a:bodyPr>
          <a:lstStyle/>
          <a:p>
            <a:pPr marL="12700">
              <a:spcBef>
                <a:spcPts val="115"/>
              </a:spcBef>
            </a:pPr>
            <a:r>
              <a:rPr lang="ru-RU" sz="4400" kern="1200" dirty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КОНТРОЛЬ ЗА СОБЛЮДЕНИЕМ НОРМ ОХРАНЫ ТРУДА</a:t>
            </a:r>
            <a:br>
              <a:rPr lang="ru-RU" sz="4400" kern="1200" dirty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dirty="0" smtClean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ИНСПЕКЦИЯ </a:t>
            </a:r>
            <a:r>
              <a:rPr lang="ru-RU" sz="4400" dirty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ГОСУДАРСТВЕННОГО СТРОИТЕЛЬНОГО НАДЗОРА </a:t>
            </a:r>
            <a:r>
              <a:rPr lang="ru-RU" sz="4400" dirty="0" smtClean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РТ</a:t>
            </a:r>
            <a:endParaRPr sz="4400" dirty="0">
              <a:solidFill>
                <a:srgbClr val="EB60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5178775"/>
              </p:ext>
            </p:extLst>
          </p:nvPr>
        </p:nvGraphicFramePr>
        <p:xfrm>
          <a:off x="1822450" y="2530475"/>
          <a:ext cx="17297401" cy="83844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05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052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21342">
                <a:tc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НАИМЕНОВАНИЕ</a:t>
                      </a:r>
                      <a:endParaRPr sz="36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КОЛИЧЕСТВО, </a:t>
                      </a:r>
                    </a:p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ЕД.</a:t>
                      </a:r>
                      <a:endParaRPr sz="36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СУММА, ТЫС.РУБЛЕЙ </a:t>
                      </a:r>
                      <a:endParaRPr sz="36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444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32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32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КОЛИЧЕСТВО ПРОВЕРОК</a:t>
                      </a:r>
                      <a:endParaRPr lang="ru-RU" sz="32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  <a:r>
                        <a:rPr lang="ru-RU" sz="32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80</a:t>
                      </a:r>
                      <a:endParaRPr lang="ru-RU" sz="32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2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lang="ru-RU" sz="32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149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32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ВЫНЕСЕНО ПОСТАНОВЛЕНИЙ </a:t>
                      </a:r>
                    </a:p>
                    <a:p>
                      <a:pPr algn="l" fontAlgn="ctr"/>
                      <a:r>
                        <a:rPr lang="ru-RU" sz="32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 АДМИНИСТРАТИВНОЙ ОТВЕТСТВЕННОСТИ</a:t>
                      </a:r>
                    </a:p>
                  </a:txBody>
                  <a:tcPr marL="180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32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2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465,0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09007">
                <a:tc>
                  <a:txBody>
                    <a:bodyPr/>
                    <a:lstStyle/>
                    <a:p>
                      <a:pPr marL="0" marR="0" lvl="0" indent="0" algn="l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3200" b="1" kern="1200" baseline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32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 ТОМ ЧИСЛЕ ПРЕДУПРЕЖДЕНИЙ</a:t>
                      </a:r>
                    </a:p>
                  </a:txBody>
                  <a:tcPr marL="180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79507">
                <a:tc>
                  <a:txBody>
                    <a:bodyPr/>
                    <a:lstStyle/>
                    <a:p>
                      <a:pPr marL="0" marR="0" lvl="0" indent="0" algn="l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ВЗЫСКАНО ВСЕГО</a:t>
                      </a:r>
                    </a:p>
                  </a:txBody>
                  <a:tcPr marL="180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32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60,0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66429">
                <a:tc>
                  <a:txBody>
                    <a:bodyPr/>
                    <a:lstStyle/>
                    <a:p>
                      <a:pPr marL="0" marR="0" lvl="0" indent="0" algn="l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НЕ ИСТЕК СРОК ОПЛАТЫ</a:t>
                      </a:r>
                    </a:p>
                  </a:txBody>
                  <a:tcPr marL="180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32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</a:t>
                      </a:r>
                      <a:endParaRPr lang="ru-RU" sz="32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405</a:t>
                      </a:r>
                      <a:r>
                        <a:rPr lang="ru-RU" sz="32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,0</a:t>
                      </a:r>
                      <a:endParaRPr lang="ru-RU" sz="32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426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20" y="24357"/>
            <a:ext cx="19476139" cy="1067707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59" r="21627" b="-1"/>
          <a:stretch/>
        </p:blipFill>
        <p:spPr>
          <a:xfrm>
            <a:off x="204240" y="6569075"/>
            <a:ext cx="15258009" cy="4248676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0" y="-136525"/>
            <a:ext cx="513073" cy="94237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40000" y="360000"/>
            <a:ext cx="15064185" cy="136768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dirty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ИНДИВИДУАЛЬНОЕ </a:t>
            </a:r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4400" dirty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ЖИЛИЩНОЕ СТРОИТЕЛЬСТВО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2258426" y="6313261"/>
            <a:ext cx="7530466" cy="100796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8100">
              <a:spcBef>
                <a:spcPts val="120"/>
              </a:spcBef>
              <a:tabLst>
                <a:tab pos="4775835" algn="l"/>
              </a:tabLst>
            </a:pPr>
            <a:r>
              <a:rPr lang="ru-RU" sz="9675" b="1" baseline="-22825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7 797 </a:t>
            </a:r>
            <a:r>
              <a:rPr sz="3700" dirty="0" err="1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</a:t>
            </a:r>
            <a:r>
              <a:rPr lang="ru-RU" sz="3700" dirty="0" err="1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ов</a:t>
            </a:r>
            <a:r>
              <a:rPr sz="3700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sz="9675" baseline="12919" dirty="0">
              <a:solidFill>
                <a:srgbClr val="2128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" name="object 225"/>
          <p:cNvSpPr/>
          <p:nvPr/>
        </p:nvSpPr>
        <p:spPr>
          <a:xfrm>
            <a:off x="9681201" y="6569075"/>
            <a:ext cx="208915" cy="170815"/>
          </a:xfrm>
          <a:custGeom>
            <a:avLst/>
            <a:gdLst/>
            <a:ahLst/>
            <a:cxnLst/>
            <a:rect l="l" t="t" r="r" b="b"/>
            <a:pathLst>
              <a:path w="208915" h="170815">
                <a:moveTo>
                  <a:pt x="208349" y="0"/>
                </a:moveTo>
                <a:lnTo>
                  <a:pt x="0" y="85117"/>
                </a:lnTo>
                <a:lnTo>
                  <a:pt x="208349" y="170256"/>
                </a:lnTo>
                <a:lnTo>
                  <a:pt x="158916" y="85117"/>
                </a:lnTo>
                <a:lnTo>
                  <a:pt x="208349" y="0"/>
                </a:lnTo>
                <a:close/>
              </a:path>
            </a:pathLst>
          </a:custGeom>
          <a:solidFill>
            <a:srgbClr val="21285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Montserrat" panose="00000500000000000000" pitchFamily="2" charset="-52"/>
            </a:endParaRPr>
          </a:p>
        </p:txBody>
      </p:sp>
      <p:sp>
        <p:nvSpPr>
          <p:cNvPr id="12" name="object 8"/>
          <p:cNvSpPr/>
          <p:nvPr/>
        </p:nvSpPr>
        <p:spPr>
          <a:xfrm>
            <a:off x="10030055" y="6654482"/>
            <a:ext cx="6553200" cy="71684"/>
          </a:xfrm>
          <a:custGeom>
            <a:avLst/>
            <a:gdLst/>
            <a:ahLst/>
            <a:cxnLst/>
            <a:rect l="l" t="t" r="r" b="b"/>
            <a:pathLst>
              <a:path w="10230485">
                <a:moveTo>
                  <a:pt x="0" y="0"/>
                </a:moveTo>
                <a:lnTo>
                  <a:pt x="10230243" y="0"/>
                </a:lnTo>
              </a:path>
            </a:pathLst>
          </a:custGeom>
          <a:ln w="20941">
            <a:solidFill>
              <a:srgbClr val="212850"/>
            </a:solidFill>
            <a:prstDash val="lgDash"/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Montserrat" panose="00000500000000000000" pitchFamily="2" charset="-5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033250" y="4891928"/>
            <a:ext cx="7236829" cy="1581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75" b="1" baseline="-22825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1 067 366</a:t>
            </a:r>
            <a:r>
              <a:rPr lang="ru-RU" sz="9675" b="1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700" dirty="0" err="1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кв.м</a:t>
            </a:r>
            <a:endParaRPr lang="ru-RU" sz="3700" dirty="0">
              <a:solidFill>
                <a:srgbClr val="2128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8"/>
          <p:cNvSpPr/>
          <p:nvPr/>
        </p:nvSpPr>
        <p:spPr>
          <a:xfrm>
            <a:off x="9988504" y="3213003"/>
            <a:ext cx="6553200" cy="71684"/>
          </a:xfrm>
          <a:custGeom>
            <a:avLst/>
            <a:gdLst/>
            <a:ahLst/>
            <a:cxnLst/>
            <a:rect l="l" t="t" r="r" b="b"/>
            <a:pathLst>
              <a:path w="10230485">
                <a:moveTo>
                  <a:pt x="0" y="0"/>
                </a:moveTo>
                <a:lnTo>
                  <a:pt x="10230243" y="0"/>
                </a:lnTo>
              </a:path>
            </a:pathLst>
          </a:custGeom>
          <a:ln w="20941">
            <a:solidFill>
              <a:srgbClr val="212850"/>
            </a:solidFill>
            <a:prstDash val="lgDash"/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Montserrat" panose="00000500000000000000" pitchFamily="2" charset="-52"/>
            </a:endParaRPr>
          </a:p>
        </p:txBody>
      </p:sp>
      <p:sp>
        <p:nvSpPr>
          <p:cNvPr id="11" name="object 225"/>
          <p:cNvSpPr/>
          <p:nvPr/>
        </p:nvSpPr>
        <p:spPr>
          <a:xfrm>
            <a:off x="9743798" y="3132503"/>
            <a:ext cx="208915" cy="170815"/>
          </a:xfrm>
          <a:custGeom>
            <a:avLst/>
            <a:gdLst/>
            <a:ahLst/>
            <a:cxnLst/>
            <a:rect l="l" t="t" r="r" b="b"/>
            <a:pathLst>
              <a:path w="208915" h="170815">
                <a:moveTo>
                  <a:pt x="208349" y="0"/>
                </a:moveTo>
                <a:lnTo>
                  <a:pt x="0" y="85117"/>
                </a:lnTo>
                <a:lnTo>
                  <a:pt x="208349" y="170256"/>
                </a:lnTo>
                <a:lnTo>
                  <a:pt x="158916" y="85117"/>
                </a:lnTo>
                <a:lnTo>
                  <a:pt x="208349" y="0"/>
                </a:lnTo>
                <a:close/>
              </a:path>
            </a:pathLst>
          </a:custGeom>
          <a:solidFill>
            <a:srgbClr val="21285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Montserrat" panose="00000500000000000000" pitchFamily="2" charset="-5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185650" y="1577249"/>
            <a:ext cx="7236829" cy="1581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75" b="1" baseline="-22825" dirty="0" smtClean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9675" b="1" dirty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675" b="1" baseline="-22825" dirty="0" smtClean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681 296</a:t>
            </a:r>
            <a:r>
              <a:rPr lang="ru-RU" sz="9675" b="1" dirty="0" smtClean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700" dirty="0" err="1" smtClean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кв.м</a:t>
            </a:r>
            <a:endParaRPr lang="ru-RU" sz="3700" dirty="0">
              <a:solidFill>
                <a:srgbClr val="EB60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6"/>
          <p:cNvSpPr txBox="1"/>
          <p:nvPr/>
        </p:nvSpPr>
        <p:spPr>
          <a:xfrm>
            <a:off x="12414250" y="3072943"/>
            <a:ext cx="7530466" cy="100796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8100">
              <a:spcBef>
                <a:spcPts val="120"/>
              </a:spcBef>
              <a:tabLst>
                <a:tab pos="4775835" algn="l"/>
              </a:tabLst>
            </a:pPr>
            <a:r>
              <a:rPr lang="ru-RU" sz="9675" b="1" baseline="-22825" dirty="0" smtClean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12 454 </a:t>
            </a:r>
            <a:r>
              <a:rPr sz="3700" dirty="0" err="1" smtClean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</a:t>
            </a:r>
            <a:r>
              <a:rPr lang="ru-RU" sz="3700" dirty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sz="3700" dirty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17" name="object 20"/>
          <p:cNvSpPr txBox="1"/>
          <p:nvPr/>
        </p:nvSpPr>
        <p:spPr>
          <a:xfrm>
            <a:off x="17357909" y="2654467"/>
            <a:ext cx="2586807" cy="100796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6450" b="1" dirty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sz="4400" b="1" dirty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6450" b="1" dirty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sz="6450" dirty="0">
              <a:solidFill>
                <a:srgbClr val="EB60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ject 20"/>
          <p:cNvSpPr txBox="1"/>
          <p:nvPr/>
        </p:nvSpPr>
        <p:spPr>
          <a:xfrm>
            <a:off x="17078153" y="6057798"/>
            <a:ext cx="2586807" cy="100796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lang="ru-RU" sz="6450" b="1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63,5</a:t>
            </a:r>
            <a:r>
              <a:rPr sz="4400" b="1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6450" b="1" dirty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sz="6450" dirty="0">
              <a:solidFill>
                <a:srgbClr val="2128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15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40000" y="360000"/>
            <a:ext cx="17222650" cy="2046073"/>
          </a:xfrm>
          <a:prstGeom prst="rect">
            <a:avLst/>
          </a:prstGeom>
          <a:noFill/>
        </p:spPr>
        <p:txBody>
          <a:bodyPr vert="horz" wrap="square" lIns="0" tIns="14605" rIns="0" bIns="0" rtlCol="0">
            <a:spAutoFit/>
          </a:bodyPr>
          <a:lstStyle/>
          <a:p>
            <a:pPr marL="12700">
              <a:spcBef>
                <a:spcPts val="115"/>
              </a:spcBef>
            </a:pPr>
            <a:r>
              <a:rPr lang="ru-RU" sz="4400" kern="1200" dirty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КОНТРОЛЬ ЗА СОБЛЮДЕНИЕМ НОРМ ОХРАНЫ ТРУДА</a:t>
            </a:r>
            <a:br>
              <a:rPr lang="ru-RU" sz="4400" kern="1200" dirty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dirty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ИНСПЕКЦИЯ ГОСУДАРСТВЕННОГО СТРОИТЕЛЬНОГО НАДЗОРА РТ</a:t>
            </a:r>
            <a:endParaRPr sz="4400" dirty="0">
              <a:solidFill>
                <a:srgbClr val="EB60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6015" y="2652709"/>
            <a:ext cx="171806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</a:pPr>
            <a:r>
              <a:rPr lang="ru-RU" sz="3600" b="1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Реконструкция магазина строительных материалов «</a:t>
            </a:r>
            <a:r>
              <a:rPr lang="ru-RU" sz="3600" b="1" dirty="0" err="1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Мегастрой</a:t>
            </a:r>
            <a:r>
              <a:rPr lang="ru-RU" sz="3600" b="1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</a:t>
            </a:r>
            <a:r>
              <a:rPr lang="ru-RU" sz="3600" b="1" dirty="0" err="1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ул.Горьковское</a:t>
            </a:r>
            <a:r>
              <a:rPr lang="ru-RU" sz="3600" b="1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шоссе, д.28, </a:t>
            </a:r>
            <a:r>
              <a:rPr lang="ru-RU" sz="3600" b="1" dirty="0" err="1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г.Казань</a:t>
            </a:r>
            <a:endParaRPr lang="ru-RU" sz="3600" b="1" dirty="0">
              <a:solidFill>
                <a:srgbClr val="2128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56750" y="5605290"/>
            <a:ext cx="99936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</a:pPr>
            <a:r>
              <a:rPr lang="ru-RU" sz="3600" b="1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выполнено ограждение строительной площадки с защитным козырьком</a:t>
            </a:r>
            <a:endParaRPr lang="ru-RU" sz="4000" b="1" dirty="0">
              <a:solidFill>
                <a:srgbClr val="2128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10800000" flipV="1">
            <a:off x="8894495" y="7559675"/>
            <a:ext cx="10641352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lnSpc>
                <a:spcPct val="90000"/>
              </a:lnSpc>
              <a:spcBef>
                <a:spcPct val="0"/>
              </a:spcBef>
            </a:pPr>
            <a:r>
              <a:rPr lang="ru-RU" altLang="ru-RU" sz="3600" b="1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Составлен протокол</a:t>
            </a:r>
            <a:endParaRPr lang="ru-RU" altLang="ru-RU" sz="3600" b="1" dirty="0">
              <a:solidFill>
                <a:srgbClr val="2128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lnSpc>
                <a:spcPct val="90000"/>
              </a:lnSpc>
              <a:spcBef>
                <a:spcPct val="0"/>
              </a:spcBef>
            </a:pPr>
            <a:r>
              <a:rPr lang="ru-RU" altLang="ru-RU" sz="3600" b="1" dirty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 административном правонарушении </a:t>
            </a:r>
          </a:p>
          <a:p>
            <a:pPr lvl="0" algn="ctr" eaLnBrk="0" fontAlgn="base" hangingPunct="0">
              <a:lnSpc>
                <a:spcPct val="90000"/>
              </a:lnSpc>
              <a:spcBef>
                <a:spcPct val="0"/>
              </a:spcBef>
            </a:pPr>
            <a:r>
              <a:rPr lang="ru-RU" altLang="ru-RU" sz="3600" b="1" dirty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altLang="ru-RU" sz="3600" b="1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должностное лицо лицо</a:t>
            </a:r>
            <a:endParaRPr lang="ru-RU" sz="3600" b="1" dirty="0">
              <a:solidFill>
                <a:srgbClr val="2128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0800000" flipV="1">
            <a:off x="1742286" y="9455585"/>
            <a:ext cx="17808117" cy="1767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728"/>
              </a:spcAft>
            </a:pPr>
            <a:r>
              <a:rPr lang="ru-RU" altLang="ru-RU" sz="3600" b="1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Застройщик: ООО «Агава»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728"/>
              </a:spcAft>
            </a:pPr>
            <a:r>
              <a:rPr lang="ru-RU" altLang="ru-RU" sz="3600" b="1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Технический заказчик: ООО «УК «Столица»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728"/>
              </a:spcAft>
            </a:pPr>
            <a:r>
              <a:rPr lang="ru-RU" altLang="ru-RU" sz="3600" b="1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Подрядчик: ООО «Апекс»</a:t>
            </a:r>
            <a:endParaRPr lang="ru-RU" altLang="ru-RU" sz="3600" b="1" dirty="0">
              <a:solidFill>
                <a:srgbClr val="2128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 descr="66906f75-42cf-4b5f-817f-f0e0aa54cc6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25"/>
          <a:stretch/>
        </p:blipFill>
        <p:spPr bwMode="auto">
          <a:xfrm>
            <a:off x="1757707" y="4160821"/>
            <a:ext cx="6629401" cy="51278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38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98436" y="3282519"/>
            <a:ext cx="17180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</a:pPr>
            <a:r>
              <a:rPr lang="ru-RU" sz="3600" b="1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Гостиница по </a:t>
            </a:r>
            <a:r>
              <a:rPr lang="ru-RU" sz="3600" b="1" dirty="0" err="1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ул.Ульянова</a:t>
            </a:r>
            <a:r>
              <a:rPr lang="ru-RU" sz="3600" b="1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-Ленина, </a:t>
            </a:r>
            <a:r>
              <a:rPr lang="ru-RU" sz="3600" b="1" dirty="0" err="1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г.Казань</a:t>
            </a:r>
            <a:endParaRPr lang="ru-RU" sz="3600" b="1" dirty="0">
              <a:solidFill>
                <a:srgbClr val="2128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42193" y="5224985"/>
            <a:ext cx="99936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</a:pPr>
            <a:r>
              <a:rPr lang="ru-RU" sz="3600" b="1" dirty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Временное ограждение строительной площадки установлено с нарушением проектной документации </a:t>
            </a:r>
            <a:r>
              <a:rPr lang="ru-RU" sz="3600" b="1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(отсутствует защитный экран (сетка)</a:t>
            </a:r>
            <a:endParaRPr lang="ru-RU" sz="4000" b="1" dirty="0">
              <a:solidFill>
                <a:srgbClr val="2128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10800000" flipV="1">
            <a:off x="9218344" y="7700383"/>
            <a:ext cx="10641352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</a:pPr>
            <a:r>
              <a:rPr lang="ru-RU" altLang="ru-RU" sz="3600" b="1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Составлен протокол</a:t>
            </a:r>
            <a:endParaRPr lang="ru-RU" altLang="ru-RU" sz="3600" b="1" dirty="0">
              <a:solidFill>
                <a:srgbClr val="2128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</a:pPr>
            <a:r>
              <a:rPr lang="ru-RU" altLang="ru-RU" sz="3600" b="1" dirty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 административном правонарушении 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</a:pPr>
            <a:r>
              <a:rPr lang="ru-RU" altLang="ru-RU" sz="3600" b="1" dirty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altLang="ru-RU" sz="3600" b="1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должностное лицо лицо</a:t>
            </a:r>
            <a:endParaRPr lang="ru-RU" sz="3600" b="1" dirty="0">
              <a:solidFill>
                <a:srgbClr val="2128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0800000" flipV="1">
            <a:off x="1742286" y="9455585"/>
            <a:ext cx="17808117" cy="1767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728"/>
              </a:spcAft>
            </a:pPr>
            <a:r>
              <a:rPr lang="ru-RU" altLang="ru-RU" sz="3600" b="1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Застройщик: ООО «СТРОЙГРУПП-М»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728"/>
              </a:spcAft>
            </a:pPr>
            <a:r>
              <a:rPr lang="ru-RU" altLang="ru-RU" sz="3600" b="1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Технический заказчик: ООО «СТРОЙГРУПП-М»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728"/>
              </a:spcAft>
            </a:pPr>
            <a:r>
              <a:rPr lang="ru-RU" altLang="ru-RU" sz="3600" b="1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Подрядчик: ООО «СТРОЙГРУПП - М»</a:t>
            </a:r>
            <a:endParaRPr lang="ru-RU" altLang="ru-RU" sz="3600" b="1" dirty="0">
              <a:solidFill>
                <a:srgbClr val="2128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363d6505-4aee-4e0c-bebe-6d06ba5eda1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64"/>
          <a:stretch/>
        </p:blipFill>
        <p:spPr bwMode="auto">
          <a:xfrm>
            <a:off x="2360344" y="4004278"/>
            <a:ext cx="6858000" cy="54513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bject 2"/>
          <p:cNvSpPr txBox="1">
            <a:spLocks noGrp="1"/>
          </p:cNvSpPr>
          <p:nvPr>
            <p:ph type="title"/>
          </p:nvPr>
        </p:nvSpPr>
        <p:spPr>
          <a:xfrm>
            <a:off x="1440000" y="360000"/>
            <a:ext cx="17222650" cy="2046073"/>
          </a:xfrm>
          <a:prstGeom prst="rect">
            <a:avLst/>
          </a:prstGeom>
          <a:noFill/>
        </p:spPr>
        <p:txBody>
          <a:bodyPr vert="horz" wrap="square" lIns="0" tIns="14605" rIns="0" bIns="0" rtlCol="0">
            <a:spAutoFit/>
          </a:bodyPr>
          <a:lstStyle/>
          <a:p>
            <a:pPr marL="12700">
              <a:spcBef>
                <a:spcPts val="115"/>
              </a:spcBef>
            </a:pPr>
            <a:r>
              <a:rPr lang="ru-RU" sz="4400" kern="1200" dirty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КОНТРОЛЬ ЗА СОБЛЮДЕНИЕМ НОРМ ОХРАНЫ ТРУДА</a:t>
            </a:r>
            <a:br>
              <a:rPr lang="ru-RU" sz="4400" kern="1200" dirty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dirty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ИНСПЕКЦИЯ ГОСУДАРСТВЕННОГО СТРОИТЕЛЬНОГО НАДЗОРА РТ</a:t>
            </a:r>
            <a:endParaRPr sz="4400" dirty="0">
              <a:solidFill>
                <a:srgbClr val="EB60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17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40000" y="360000"/>
            <a:ext cx="15698650" cy="1368965"/>
          </a:xfrm>
          <a:prstGeom prst="rect">
            <a:avLst/>
          </a:prstGeom>
          <a:noFill/>
        </p:spPr>
        <p:txBody>
          <a:bodyPr vert="horz" wrap="square" lIns="0" tIns="14605" rIns="0" bIns="0" rtlCol="0">
            <a:spAutoFit/>
          </a:bodyPr>
          <a:lstStyle/>
          <a:p>
            <a:pPr marL="12700">
              <a:spcBef>
                <a:spcPts val="115"/>
              </a:spcBef>
            </a:pPr>
            <a:r>
              <a:rPr lang="ru-RU" sz="4400" kern="1200" dirty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КОНТРОЛЬ ЗА СОБЛЮДЕНИЕМ НОРМ ОХРАНЫ ТРУДА</a:t>
            </a:r>
            <a:br>
              <a:rPr lang="ru-RU" sz="4400" kern="1200" dirty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dirty="0" smtClean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САМОРЕГУЛИРУЕМЫЕ ОРГАНИЗАЦИИ РТ</a:t>
            </a:r>
            <a:endParaRPr sz="4400" dirty="0">
              <a:solidFill>
                <a:srgbClr val="EB60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1423670"/>
              </p:ext>
            </p:extLst>
          </p:nvPr>
        </p:nvGraphicFramePr>
        <p:xfrm>
          <a:off x="1746250" y="2530475"/>
          <a:ext cx="17449800" cy="77685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3043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454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29771">
                <a:tc>
                  <a:txBody>
                    <a:bodyPr/>
                    <a:lstStyle/>
                    <a:p>
                      <a:pPr marR="251460" algn="ctr">
                        <a:lnSpc>
                          <a:spcPts val="3245"/>
                        </a:lnSpc>
                      </a:pPr>
                      <a:r>
                        <a:rPr lang="ru-RU" sz="36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НАИМЕНОВАНИЕ</a:t>
                      </a:r>
                      <a:endParaRPr sz="36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0175" algn="ctr">
                        <a:lnSpc>
                          <a:spcPts val="3105"/>
                        </a:lnSpc>
                      </a:pPr>
                      <a:r>
                        <a:rPr lang="ru-RU" sz="36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КОЛИЧЕСТВО, ЕД.</a:t>
                      </a:r>
                      <a:endParaRPr sz="36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9154">
                <a:tc>
                  <a:txBody>
                    <a:bodyPr/>
                    <a:lstStyle/>
                    <a:p>
                      <a:pPr marL="0" algn="l" fontAlgn="ctr"/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ПРОВЕДЕНО ПРОВЕРОК, В Т.Ч.:</a:t>
                      </a:r>
                      <a:endParaRPr lang="ru-RU" sz="28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743</a:t>
                      </a:r>
                      <a:endParaRPr lang="ru-RU" sz="28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0737">
                <a:tc>
                  <a:txBody>
                    <a:bodyPr/>
                    <a:lstStyle/>
                    <a:p>
                      <a:pPr marL="0" algn="l" fontAlgn="ctr"/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- С ВЫЕЗДОМ НА ОБЪЕКТЫ СТРОИТЕЛЬСТВА</a:t>
                      </a:r>
                    </a:p>
                  </a:txBody>
                  <a:tcPr marL="180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390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60737">
                <a:tc>
                  <a:txBody>
                    <a:bodyPr/>
                    <a:lstStyle/>
                    <a:p>
                      <a:pPr marL="0" marR="0" lvl="0" indent="0" algn="l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ПРИНЯТЫ МЕРЫ ДИСЦИПЛИНАРНОГО ВОЗДЕЙСТВИЯ, В Т.Ч.:</a:t>
                      </a:r>
                    </a:p>
                  </a:txBody>
                  <a:tcPr marL="180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060737">
                <a:tc>
                  <a:txBody>
                    <a:bodyPr/>
                    <a:lstStyle/>
                    <a:p>
                      <a:pPr marL="0" marR="0" lvl="0" indent="0" algn="l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- ВЫДАНО ПРЕДПИСАНИЙ</a:t>
                      </a:r>
                    </a:p>
                  </a:txBody>
                  <a:tcPr marL="180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889154">
                <a:tc>
                  <a:txBody>
                    <a:bodyPr/>
                    <a:lstStyle/>
                    <a:p>
                      <a:pPr marL="0" algn="l" fontAlgn="ctr"/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- ПРИОСТАНОВЛЕНО ПРАВО ОСУЩЕСТВЛЯТЬ СТРОИТЕЛЬСТВО </a:t>
                      </a:r>
                    </a:p>
                  </a:txBody>
                  <a:tcPr marL="180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9154">
                <a:tc>
                  <a:txBody>
                    <a:bodyPr/>
                    <a:lstStyle/>
                    <a:p>
                      <a:pPr marL="0" marR="0" lvl="0" indent="0" algn="l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- РЕКОМЕНДАЦИЯ КОЛЛЕГИИ ОБ ИСКЛЮЧЕНИИ ИЗ ЧЛЕНОВ СРО </a:t>
                      </a:r>
                    </a:p>
                  </a:txBody>
                  <a:tcPr marL="180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89154">
                <a:tc>
                  <a:txBody>
                    <a:bodyPr/>
                    <a:lstStyle/>
                    <a:p>
                      <a:pPr marL="0" marR="0" lvl="0" indent="0" algn="l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- ВЫДАНО ПРЕДУПРЕЖДЕНИЙ</a:t>
                      </a:r>
                    </a:p>
                  </a:txBody>
                  <a:tcPr marL="180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87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985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40000" y="360000"/>
            <a:ext cx="15927250" cy="2046073"/>
          </a:xfrm>
          <a:prstGeom prst="rect">
            <a:avLst/>
          </a:prstGeom>
          <a:noFill/>
        </p:spPr>
        <p:txBody>
          <a:bodyPr vert="horz" wrap="square" lIns="0" tIns="14605" rIns="0" bIns="0" rtlCol="0">
            <a:spAutoFit/>
          </a:bodyPr>
          <a:lstStyle/>
          <a:p>
            <a:pPr marL="12700">
              <a:spcBef>
                <a:spcPts val="115"/>
              </a:spcBef>
            </a:pPr>
            <a:r>
              <a:rPr lang="ru-RU" sz="4400" kern="1200" dirty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КОНТРОЛЬ ЗА СОБЛЮДЕНИЕМ НОРМ ОХРАНЫ ТРУДА</a:t>
            </a:r>
            <a:br>
              <a:rPr lang="ru-RU" sz="4400" kern="1200" dirty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dirty="0" smtClean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ГКУ «ГЛАВНОЕ ИНВЕСТИЦИОННО-СТРОИТЕЛЬНОЕ УПРАВЛЕНИЕ РТ»</a:t>
            </a:r>
            <a:endParaRPr lang="ru-RU" sz="4400" dirty="0">
              <a:solidFill>
                <a:srgbClr val="EB60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9664695"/>
              </p:ext>
            </p:extLst>
          </p:nvPr>
        </p:nvGraphicFramePr>
        <p:xfrm>
          <a:off x="2051050" y="3368675"/>
          <a:ext cx="16840200" cy="727319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59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48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19200">
                <a:tc>
                  <a:txBody>
                    <a:bodyPr/>
                    <a:lstStyle/>
                    <a:p>
                      <a:pPr marR="251460" algn="ctr">
                        <a:lnSpc>
                          <a:spcPts val="3245"/>
                        </a:lnSpc>
                      </a:pPr>
                      <a:r>
                        <a:rPr lang="ru-RU" sz="40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НАИМЕНОВАНИЕ</a:t>
                      </a:r>
                      <a:endParaRPr sz="40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R="130175" algn="ctr">
                        <a:lnSpc>
                          <a:spcPts val="3105"/>
                        </a:lnSpc>
                      </a:pPr>
                      <a:r>
                        <a:rPr lang="ru-RU" sz="40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КОЛИЧЕСТВО, ЕД.</a:t>
                      </a:r>
                      <a:endParaRPr sz="40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837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40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КОЛИЧЕСТВО ПРОВЕРОК</a:t>
                      </a:r>
                      <a:endParaRPr lang="ru-RU" sz="40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40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399</a:t>
                      </a:r>
                      <a:endParaRPr lang="ru-RU" sz="40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18000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837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40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ВЫЯВЛЕНО НАРУШЕНИЙ</a:t>
                      </a:r>
                    </a:p>
                  </a:txBody>
                  <a:tcPr marL="180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40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480</a:t>
                      </a:r>
                      <a:endParaRPr lang="ru-RU" sz="40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18000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83758">
                <a:tc>
                  <a:txBody>
                    <a:bodyPr/>
                    <a:lstStyle/>
                    <a:p>
                      <a:pPr marL="0" marR="0" lvl="0" indent="0" algn="l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УСТРАНЕНО НАРУШЕНИЙ</a:t>
                      </a:r>
                    </a:p>
                  </a:txBody>
                  <a:tcPr marL="180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40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472</a:t>
                      </a:r>
                      <a:endParaRPr lang="ru-RU" sz="40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18000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02717">
                <a:tc>
                  <a:txBody>
                    <a:bodyPr/>
                    <a:lstStyle/>
                    <a:p>
                      <a:pPr marL="0" marR="0" lvl="0" indent="0" algn="l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СОСТАВЛЕНЫ ПРЕДПИСАНИЯ</a:t>
                      </a:r>
                    </a:p>
                  </a:txBody>
                  <a:tcPr marL="180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40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135</a:t>
                      </a:r>
                      <a:endParaRPr lang="ru-RU" sz="40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18000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301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2453135"/>
              </p:ext>
            </p:extLst>
          </p:nvPr>
        </p:nvGraphicFramePr>
        <p:xfrm>
          <a:off x="1440000" y="2759075"/>
          <a:ext cx="18364200" cy="807720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153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05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290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831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2513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9802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04452">
                <a:tc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sz="3200" b="1" kern="1200" dirty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№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sz="3200" b="1" kern="1200" dirty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МО РТ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Количество проверок</a:t>
                      </a:r>
                      <a:endParaRPr sz="32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Выявлено нарушений</a:t>
                      </a:r>
                      <a:endParaRPr sz="32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444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Устранено нарушений</a:t>
                      </a:r>
                      <a:endParaRPr lang="ru-RU" sz="32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444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 устранения</a:t>
                      </a:r>
                      <a:endParaRPr sz="32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444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9937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sz="2800" b="0" kern="1200" dirty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г.Казань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7915" marB="7915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98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169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161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96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9937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sz="2800" b="0" kern="1200" dirty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г.Набережные Челны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7915" marB="7915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9937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sz="2800" b="0" kern="1200" dirty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Агрызский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7915" marB="7915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9937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sz="2800" b="0" kern="1200" dirty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Азнакаевский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7915" marB="7915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3709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sz="2800" b="0" kern="1200" dirty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Ак</a:t>
                      </a:r>
                      <a:r>
                        <a:rPr lang="en-US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</a:t>
                      </a:r>
                      <a:r>
                        <a:rPr lang="ru-RU" sz="2800" b="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убаевский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9937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sz="2800" b="0" kern="1200" dirty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Актанышский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7915" marB="7915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9937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sz="2800" b="0" kern="1200" dirty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Алексеевский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7915" marB="7915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9937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sz="2800" b="0" kern="1200" dirty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Алькеевский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7915" marB="7915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9937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sz="2800" b="0" kern="1200" dirty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Альметьевский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7915" marB="7915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45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45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09937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sz="2800" b="0" kern="1200" dirty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Апастовский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7915" marB="7915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09937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</a:t>
                      </a:r>
                      <a:endParaRPr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Арский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7915" marB="7915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09937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</a:t>
                      </a:r>
                      <a:endParaRPr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Атнинский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7915" marB="7915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09937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</a:t>
                      </a:r>
                      <a:endParaRPr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Бавлинский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7915" marB="7915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409937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</a:t>
                      </a:r>
                      <a:endParaRPr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Балтасинский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7915" marB="7915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93709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</a:t>
                      </a:r>
                      <a:endParaRPr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Бугульминский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27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27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93709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</a:t>
                      </a:r>
                      <a:endParaRPr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Буинский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56244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3000" b="1" spc="0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3600" b="1" spc="0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ВСЕГО по РТ</a:t>
                      </a:r>
                      <a:endParaRPr lang="ru-RU" sz="3600" b="1" spc="0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600" b="1" spc="0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RU" sz="3600" b="1" spc="0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99</a:t>
                      </a:r>
                      <a:endParaRPr lang="ru-RU" sz="3600" b="1" spc="0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600" b="1" spc="0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480</a:t>
                      </a:r>
                      <a:endParaRPr lang="ru-RU" sz="3600" b="1" spc="0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600" b="1" spc="0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472</a:t>
                      </a:r>
                      <a:endParaRPr lang="ru-RU" sz="3600" b="1" spc="0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600" b="1" spc="0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</a:t>
                      </a:r>
                      <a:r>
                        <a:rPr lang="ru-RU" sz="3600" b="1" spc="0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</a:t>
                      </a:r>
                      <a:endParaRPr lang="ru-RU" sz="3600" b="1" spc="0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6" name="object 2"/>
          <p:cNvSpPr txBox="1">
            <a:spLocks noGrp="1"/>
          </p:cNvSpPr>
          <p:nvPr>
            <p:ph type="title"/>
          </p:nvPr>
        </p:nvSpPr>
        <p:spPr>
          <a:xfrm>
            <a:off x="1440000" y="360000"/>
            <a:ext cx="15875698" cy="2046073"/>
          </a:xfrm>
          <a:prstGeom prst="rect">
            <a:avLst/>
          </a:prstGeom>
          <a:noFill/>
        </p:spPr>
        <p:txBody>
          <a:bodyPr vert="horz" wrap="square" lIns="0" tIns="14605" rIns="0" bIns="0" rtlCol="0">
            <a:spAutoFit/>
          </a:bodyPr>
          <a:lstStyle/>
          <a:p>
            <a:pPr marL="12700">
              <a:spcBef>
                <a:spcPts val="115"/>
              </a:spcBef>
            </a:pPr>
            <a:r>
              <a:rPr lang="ru-RU" sz="4400" kern="1200" dirty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КОНТРОЛЬ ЗА СОБЛЮДЕНИЕМ НОРМ ОХРАНЫ ТРУДА</a:t>
            </a:r>
            <a:br>
              <a:rPr lang="ru-RU" sz="4400" kern="1200" dirty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dirty="0" smtClean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ГКУ «ГЛАВНОЕ ИНВЕСТИЦИОННО-СТРОИТЕЛЬНОЕ УПРАВЛЕНИЕ РТ»</a:t>
            </a:r>
            <a:endParaRPr sz="4400" dirty="0">
              <a:solidFill>
                <a:srgbClr val="EB60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79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24721"/>
              </p:ext>
            </p:extLst>
          </p:nvPr>
        </p:nvGraphicFramePr>
        <p:xfrm>
          <a:off x="1491552" y="2530475"/>
          <a:ext cx="18364200" cy="83378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153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05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290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831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2513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9802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10413">
                <a:tc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sz="3200" b="1" kern="1200" dirty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№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sz="3200" b="1" kern="1200" dirty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МО РТ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Количество проверок</a:t>
                      </a:r>
                      <a:endParaRPr sz="32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Выявлено нарушений</a:t>
                      </a:r>
                      <a:endParaRPr sz="32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444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Устранено нарушений</a:t>
                      </a:r>
                      <a:endParaRPr lang="ru-RU" sz="32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444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 устранения</a:t>
                      </a:r>
                      <a:endParaRPr sz="32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444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292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</a:t>
                      </a:r>
                      <a:endParaRPr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Верхнеуслонский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292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</a:t>
                      </a:r>
                      <a:endParaRPr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Высокогорский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292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</a:t>
                      </a:r>
                      <a:endParaRPr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Дрожжановский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292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</a:t>
                      </a:r>
                      <a:endParaRPr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Елабужский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</a:t>
                      </a: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292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</a:t>
                      </a:r>
                      <a:endParaRPr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Заинский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292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</a:t>
                      </a:r>
                      <a:endParaRPr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Зеленодольский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292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</a:t>
                      </a:r>
                      <a:endParaRPr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Кайбицкий</a:t>
                      </a:r>
                      <a:endParaRPr lang="ru-RU" sz="2800" b="0" kern="1200" dirty="0" smtClean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292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</a:t>
                      </a:r>
                      <a:endParaRPr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Камско-</a:t>
                      </a:r>
                      <a:r>
                        <a:rPr lang="ru-RU" sz="2800" b="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Устьинский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292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</a:t>
                      </a:r>
                      <a:endParaRPr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Кукморский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292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</a:t>
                      </a:r>
                      <a:endParaRPr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Лаишевский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5292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27</a:t>
                      </a:r>
                      <a:endParaRPr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Лениногорский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5292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28</a:t>
                      </a:r>
                      <a:endParaRPr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Мамадышский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5292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29</a:t>
                      </a:r>
                      <a:endParaRPr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Менделеевский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45292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</a:t>
                      </a:r>
                      <a:endParaRPr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Мензелинский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46848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31</a:t>
                      </a:r>
                      <a:endParaRPr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Муслюмовский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15706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5097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3200" b="1" spc="0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3600" b="1" spc="0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ВСЕГО по РТ</a:t>
                      </a:r>
                      <a:endParaRPr lang="ru-RU" sz="3600" b="1" spc="0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600" b="1" spc="0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RU" sz="3600" b="1" spc="0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99</a:t>
                      </a:r>
                      <a:endParaRPr lang="ru-RU" sz="3600" b="1" spc="0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600" b="1" spc="0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480</a:t>
                      </a:r>
                      <a:endParaRPr lang="ru-RU" sz="3600" b="1" spc="0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600" b="1" spc="0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472</a:t>
                      </a:r>
                      <a:endParaRPr lang="ru-RU" sz="3600" b="1" spc="0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600" b="1" spc="0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</a:t>
                      </a:r>
                      <a:r>
                        <a:rPr lang="ru-RU" sz="3600" b="1" spc="0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</a:t>
                      </a:r>
                      <a:endParaRPr lang="ru-RU" sz="3600" b="1" spc="0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5" name="object 2"/>
          <p:cNvSpPr txBox="1">
            <a:spLocks noGrp="1"/>
          </p:cNvSpPr>
          <p:nvPr>
            <p:ph type="title"/>
          </p:nvPr>
        </p:nvSpPr>
        <p:spPr>
          <a:xfrm>
            <a:off x="1440000" y="360000"/>
            <a:ext cx="16232050" cy="2046073"/>
          </a:xfrm>
          <a:prstGeom prst="rect">
            <a:avLst/>
          </a:prstGeom>
          <a:noFill/>
        </p:spPr>
        <p:txBody>
          <a:bodyPr vert="horz" wrap="square" lIns="0" tIns="14605" rIns="0" bIns="0" rtlCol="0">
            <a:spAutoFit/>
          </a:bodyPr>
          <a:lstStyle/>
          <a:p>
            <a:pPr marL="12700">
              <a:spcBef>
                <a:spcPts val="115"/>
              </a:spcBef>
            </a:pPr>
            <a:r>
              <a:rPr lang="ru-RU" sz="4400" kern="1200" dirty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КОНТРОЛЬ ЗА СОБЛЮДЕНИЕМ НОРМ ОХРАНЫ ТРУДА</a:t>
            </a:r>
            <a:br>
              <a:rPr lang="ru-RU" sz="4400" kern="1200" dirty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dirty="0" smtClean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ГКУ «ГЛАВНОЕ ИНВЕСТИЦИОННО-СТРОИТЕЛЬНОЕ УПРАВЛЕНИЕ РТ»</a:t>
            </a:r>
            <a:endParaRPr sz="4400" dirty="0">
              <a:solidFill>
                <a:srgbClr val="EB60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67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20371"/>
              </p:ext>
            </p:extLst>
          </p:nvPr>
        </p:nvGraphicFramePr>
        <p:xfrm>
          <a:off x="1457988" y="2606675"/>
          <a:ext cx="18364200" cy="80640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153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05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290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831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2513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9802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16794">
                <a:tc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sz="3200" b="1" kern="1200" dirty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№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sz="3200" b="1" kern="1200" dirty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МО РТ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Количество проверок</a:t>
                      </a:r>
                      <a:endParaRPr sz="32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Выявлено нарушений</a:t>
                      </a:r>
                      <a:endParaRPr sz="32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444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Устранено нарушений</a:t>
                      </a:r>
                      <a:endParaRPr lang="ru-RU" sz="32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444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33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 устранения</a:t>
                      </a:r>
                      <a:endParaRPr sz="32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444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484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5"/>
                        </a:spcBef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32</a:t>
                      </a:r>
                      <a:endParaRPr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Нижнекамский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35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56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484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40"/>
                        </a:spcBef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33</a:t>
                      </a:r>
                      <a:endParaRPr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Новошешминский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484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r>
                        <a:rPr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endParaRPr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Нурлатский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484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10"/>
                        </a:spcBef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35</a:t>
                      </a:r>
                      <a:endParaRPr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Пестречинский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484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36</a:t>
                      </a:r>
                      <a:endParaRPr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Рыбно-</a:t>
                      </a:r>
                      <a:r>
                        <a:rPr lang="ru-RU" sz="2800" b="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Слободский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484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85"/>
                        </a:spcBef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37</a:t>
                      </a:r>
                      <a:endParaRPr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Сабинский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484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20"/>
                        </a:spcBef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38</a:t>
                      </a:r>
                      <a:endParaRPr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Сармановский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484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39</a:t>
                      </a:r>
                      <a:endParaRPr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Спасский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484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40</a:t>
                      </a:r>
                      <a:endParaRPr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Тетюшский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6484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r>
                        <a:rPr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Тукаевский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6484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42</a:t>
                      </a:r>
                      <a:endParaRPr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Тюлячинский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6484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43</a:t>
                      </a:r>
                      <a:endParaRPr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Черемшанский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6484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44</a:t>
                      </a:r>
                      <a:endParaRPr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Чистопольский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46484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45</a:t>
                      </a:r>
                      <a:endParaRPr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Ютазинский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lang="ru-RU" sz="2800" b="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noProof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lang="ru-RU" sz="2800" b="0" kern="1200" noProof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57643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3200" b="1" spc="0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3600" b="1" spc="0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ВСЕГО по РТ</a:t>
                      </a:r>
                      <a:endParaRPr lang="ru-RU" sz="3600" b="1" spc="0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600" b="1" spc="0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RU" sz="3600" b="1" spc="0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99</a:t>
                      </a:r>
                      <a:endParaRPr lang="ru-RU" sz="3600" b="1" spc="0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600" b="1" spc="0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480</a:t>
                      </a:r>
                      <a:endParaRPr lang="ru-RU" sz="3600" b="1" spc="0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600" b="1" spc="0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472</a:t>
                      </a:r>
                      <a:endParaRPr lang="ru-RU" sz="3600" b="1" spc="0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600" b="1" spc="0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</a:t>
                      </a:r>
                      <a:r>
                        <a:rPr lang="ru-RU" sz="3600" b="1" spc="0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</a:t>
                      </a:r>
                      <a:endParaRPr lang="ru-RU" sz="3600" b="1" spc="0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5" name="object 2"/>
          <p:cNvSpPr txBox="1">
            <a:spLocks noGrp="1"/>
          </p:cNvSpPr>
          <p:nvPr>
            <p:ph type="title"/>
          </p:nvPr>
        </p:nvSpPr>
        <p:spPr>
          <a:xfrm>
            <a:off x="1440000" y="360000"/>
            <a:ext cx="15418498" cy="2046073"/>
          </a:xfrm>
          <a:prstGeom prst="rect">
            <a:avLst/>
          </a:prstGeom>
          <a:noFill/>
        </p:spPr>
        <p:txBody>
          <a:bodyPr vert="horz" wrap="square" lIns="0" tIns="14605" rIns="0" bIns="0" rtlCol="0">
            <a:spAutoFit/>
          </a:bodyPr>
          <a:lstStyle/>
          <a:p>
            <a:pPr marL="12700">
              <a:spcBef>
                <a:spcPts val="115"/>
              </a:spcBef>
            </a:pPr>
            <a:r>
              <a:rPr lang="ru-RU" sz="4400" kern="1200" dirty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КОНТРОЛЬ ЗА СОБЛЮДЕНИЕМ НОРМ ОХРАНЫ ТРУДА</a:t>
            </a:r>
            <a:br>
              <a:rPr lang="ru-RU" sz="4400" kern="1200" dirty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dirty="0" smtClean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ГКУ «ГЛАВНОЕ ИНВЕСТИЦИОННО-СТРОИТЕЛЬНОЕ УПРАВЛЕНИЕ РТ»</a:t>
            </a:r>
            <a:endParaRPr sz="4400" dirty="0">
              <a:solidFill>
                <a:srgbClr val="EB60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43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40000" y="360000"/>
            <a:ext cx="16078200" cy="2046073"/>
          </a:xfrm>
          <a:prstGeom prst="rect">
            <a:avLst/>
          </a:prstGeom>
          <a:noFill/>
        </p:spPr>
        <p:txBody>
          <a:bodyPr vert="horz" wrap="square" lIns="0" tIns="14605" rIns="0" bIns="0" rtlCol="0">
            <a:spAutoFit/>
          </a:bodyPr>
          <a:lstStyle/>
          <a:p>
            <a:pPr marL="12700">
              <a:spcBef>
                <a:spcPts val="115"/>
              </a:spcBef>
            </a:pPr>
            <a:r>
              <a:rPr lang="ru-RU" sz="4400" kern="1200" dirty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КОНТРОЛЬ ЗА СОБЛЮДЕНИЕМ НОРМ ОХРАНЫ ТРУДА</a:t>
            </a:r>
            <a:br>
              <a:rPr lang="ru-RU" sz="4400" kern="1200" dirty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dirty="0" smtClean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ИНСПЕКЦИЯ </a:t>
            </a:r>
            <a:r>
              <a:rPr lang="ru-RU" sz="4400" dirty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ГОСУДАРСТВЕННОГО СТРОИТЕЛЬНОГО НАДЗОРА </a:t>
            </a:r>
            <a:r>
              <a:rPr lang="ru-RU" sz="4400" dirty="0" smtClean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РТ</a:t>
            </a:r>
            <a:endParaRPr sz="4400" dirty="0">
              <a:solidFill>
                <a:srgbClr val="EB60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94050" y="2592009"/>
            <a:ext cx="1470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3600" b="1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«Чистая </a:t>
            </a:r>
            <a:r>
              <a:rPr lang="ru-RU" sz="3600" b="1" dirty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стройка» </a:t>
            </a:r>
          </a:p>
          <a:p>
            <a:pPr algn="ctr">
              <a:defRPr/>
            </a:pPr>
            <a:r>
              <a:rPr lang="ru-RU" sz="3600" b="1" dirty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санитарно-экологический двухмесячник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8520901"/>
              </p:ext>
            </p:extLst>
          </p:nvPr>
        </p:nvGraphicFramePr>
        <p:xfrm>
          <a:off x="1822450" y="3978275"/>
          <a:ext cx="17830799" cy="6847063"/>
        </p:xfrm>
        <a:graphic>
          <a:graphicData uri="http://schemas.openxmlformats.org/drawingml/2006/table">
            <a:tbl>
              <a:tblPr firstRow="1">
                <a:tableStyleId>{E8B1032C-EA38-4F05-BA0D-38AFFFC7BED3}</a:tableStyleId>
              </a:tblPr>
              <a:tblGrid>
                <a:gridCol w="128309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998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8048">
                <a:tc>
                  <a:txBody>
                    <a:bodyPr/>
                    <a:lstStyle/>
                    <a:p>
                      <a:pPr marL="0" marR="251460" algn="ctr" fontAlgn="ctr">
                        <a:lnSpc>
                          <a:spcPts val="3245"/>
                        </a:lnSpc>
                      </a:pPr>
                      <a:r>
                        <a:rPr lang="ru-RU" sz="4000" b="1" spc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Наименование</a:t>
                      </a:r>
                      <a:endParaRPr lang="ru-RU" sz="4000" b="1" spc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3983" marR="13983" marT="13983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b="1" spc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Количество</a:t>
                      </a:r>
                    </a:p>
                  </a:txBody>
                  <a:tcPr marL="13983" marR="13983" marT="13983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28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4381">
                <a:tc>
                  <a:txBody>
                    <a:bodyPr/>
                    <a:lstStyle/>
                    <a:p>
                      <a:r>
                        <a:rPr lang="ru-RU" sz="5500" b="1" dirty="0" smtClean="0">
                          <a:solidFill>
                            <a:srgbClr val="212850"/>
                          </a:solidFill>
                          <a:latin typeface="+mn-lt"/>
                          <a:cs typeface="Arial" pitchFamily="34" charset="0"/>
                        </a:rPr>
                        <a:t>  </a:t>
                      </a:r>
                      <a:r>
                        <a:rPr lang="ru-RU" sz="4000" b="1" spc="0" baseline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3000" b="1" spc="0" baseline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</a:t>
                      </a:r>
                      <a:r>
                        <a:rPr lang="ru-RU" sz="4000" b="1" spc="0" baseline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Проведено проверок</a:t>
                      </a:r>
                      <a:endParaRPr lang="ru-RU" sz="4000" b="1" spc="0" baseline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0942" marR="20942" marT="20942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4000" b="1" spc="0" baseline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49</a:t>
                      </a:r>
                      <a:endParaRPr lang="ru-RU" sz="4000" b="1" spc="0" baseline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949">
                <a:tc>
                  <a:txBody>
                    <a:bodyPr/>
                    <a:lstStyle/>
                    <a:p>
                      <a:r>
                        <a:rPr lang="ru-RU" sz="4000" b="1" spc="0" baseline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2. Выявлено нарушений </a:t>
                      </a:r>
                      <a:endParaRPr lang="ru-RU" sz="4000" b="1" spc="0" baseline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0942" marR="20942" marT="20942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4000" b="1" spc="0" baseline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49</a:t>
                      </a:r>
                      <a:endParaRPr lang="ru-RU" sz="4000" b="1" spc="0" baseline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30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b="1" spc="0" baseline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3. Составлено протоколов, </a:t>
                      </a:r>
                      <a:r>
                        <a:rPr lang="ru-RU" sz="4000" b="0" spc="0" baseline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 том числе:</a:t>
                      </a:r>
                      <a:endParaRPr lang="ru-RU" sz="4000" b="0" spc="0" baseline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0942" marR="20942" marT="20942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4000" b="1" spc="0" baseline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40</a:t>
                      </a:r>
                      <a:endParaRPr lang="ru-RU" sz="4000" b="1" spc="0" baseline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1014">
                <a:tc>
                  <a:txBody>
                    <a:bodyPr/>
                    <a:lstStyle/>
                    <a:p>
                      <a:r>
                        <a:rPr lang="ru-RU" sz="4000" b="0" spc="0" baseline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на юридических лиц / на должностных лиц</a:t>
                      </a:r>
                    </a:p>
                  </a:txBody>
                  <a:tcPr marL="20942" marR="20942" marT="20942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3600" b="0" spc="0" baseline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 / 27</a:t>
                      </a:r>
                      <a:endParaRPr lang="ru-RU" sz="3600" b="0" spc="0" baseline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12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b="0" spc="0" baseline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4000" b="1" spc="0" baseline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4. Привлечено к административной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b="1" spc="0" baseline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ответственности</a:t>
                      </a:r>
                      <a:r>
                        <a:rPr lang="ru-RU" sz="4000" b="0" spc="0" baseline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в том числе:</a:t>
                      </a:r>
                      <a:r>
                        <a:rPr lang="ru-RU" sz="4000" b="1" spc="0" baseline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                   </a:t>
                      </a:r>
                      <a:endParaRPr lang="ru-RU" sz="4000" b="1" spc="0" baseline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0942" marR="20942" marT="20942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spcAft>
                          <a:spcPts val="0"/>
                        </a:spcAft>
                        <a:tabLst>
                          <a:tab pos="1878965" algn="l"/>
                        </a:tabLst>
                      </a:pPr>
                      <a:r>
                        <a:rPr lang="ru-RU" sz="3600" b="1" spc="0" baseline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23734" marR="0" marT="2373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010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b="0" spc="0" baseline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юридических лиц / должностных лиц</a:t>
                      </a:r>
                      <a:endParaRPr lang="ru-RU" sz="4000" b="0" spc="0" baseline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0942" marR="20942" marT="20942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spcAft>
                          <a:spcPts val="0"/>
                        </a:spcAft>
                        <a:tabLst>
                          <a:tab pos="1878965" algn="l"/>
                        </a:tabLst>
                      </a:pPr>
                      <a:r>
                        <a:rPr lang="ru-RU" sz="3600" b="0" spc="0" baseline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 / 12</a:t>
                      </a:r>
                    </a:p>
                  </a:txBody>
                  <a:tcPr marL="23734" marR="0" marT="2373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40133386"/>
                  </a:ext>
                </a:extLst>
              </a:tr>
              <a:tr h="49974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b="0" spc="0" baseline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4000" b="1" spc="0" baseline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5. Наложено штрафов</a:t>
                      </a:r>
                      <a:r>
                        <a:rPr lang="ru-RU" sz="4000" b="0" spc="0" baseline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4000" b="0" spc="0" baseline="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тыс.руб</a:t>
                      </a:r>
                      <a:r>
                        <a:rPr lang="ru-RU" sz="4000" b="0" spc="0" baseline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endParaRPr lang="ru-RU" sz="4000" b="0" spc="0" baseline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0942" marR="20942" marT="20942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spcAft>
                          <a:spcPts val="0"/>
                        </a:spcAft>
                        <a:tabLst>
                          <a:tab pos="1878965" algn="l"/>
                        </a:tabLst>
                      </a:pPr>
                      <a:r>
                        <a:rPr lang="ru-RU" sz="3600" b="1" spc="0" baseline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415,0</a:t>
                      </a:r>
                    </a:p>
                  </a:txBody>
                  <a:tcPr marL="23734" marR="0" marT="2373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97232925"/>
                  </a:ext>
                </a:extLst>
              </a:tr>
              <a:tr h="49974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b="0" spc="0" baseline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4000" b="1" spc="0" baseline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 Взыскано штрафов</a:t>
                      </a:r>
                      <a:r>
                        <a:rPr lang="ru-RU" sz="4000" b="0" spc="0" baseline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4000" b="0" spc="0" baseline="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тыс.руб</a:t>
                      </a:r>
                      <a:r>
                        <a:rPr lang="ru-RU" sz="4000" b="0" spc="0" baseline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endParaRPr lang="ru-RU" sz="4000" b="0" spc="0" baseline="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0942" marR="20942" marT="20942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spcAft>
                          <a:spcPts val="0"/>
                        </a:spcAft>
                        <a:tabLst>
                          <a:tab pos="1878965" algn="l"/>
                        </a:tabLst>
                      </a:pPr>
                      <a:r>
                        <a:rPr lang="ru-RU" sz="3600" b="1" spc="0" baseline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220,0</a:t>
                      </a:r>
                    </a:p>
                  </a:txBody>
                  <a:tcPr marL="23734" marR="0" marT="2373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139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84650" y="5426075"/>
            <a:ext cx="12092384" cy="1107996"/>
          </a:xfrm>
        </p:spPr>
        <p:txBody>
          <a:bodyPr/>
          <a:lstStyle/>
          <a:p>
            <a:r>
              <a:rPr lang="ru-RU" sz="7200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</a:t>
            </a:r>
            <a:r>
              <a:rPr lang="ru-RU" sz="7200" dirty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03643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Рисунок 40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2550" y="-170258"/>
            <a:ext cx="20040600" cy="11308954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0" y="-170258"/>
            <a:ext cx="513073" cy="94237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1440000" y="360000"/>
            <a:ext cx="13639800" cy="136960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400" dirty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МНОГОКВАРТИРНОЕ </a:t>
            </a:r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4400" dirty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ИНВЕСТИЦИОННОЕ ЖИЛЬЕ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16194635" y="1917811"/>
            <a:ext cx="2586807" cy="100796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6450" b="1" dirty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sz="4400" b="1" dirty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6450" b="1" dirty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sz="6450" dirty="0">
              <a:solidFill>
                <a:srgbClr val="EB60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589801" y="1539875"/>
            <a:ext cx="5885887" cy="100796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8100">
              <a:spcBef>
                <a:spcPts val="120"/>
              </a:spcBef>
            </a:pPr>
            <a:r>
              <a:rPr lang="ru-RU" sz="6450" b="1" dirty="0" smtClean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923 584 </a:t>
            </a:r>
            <a:r>
              <a:rPr sz="5550" b="1" baseline="39789" dirty="0" err="1" smtClean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кв.м</a:t>
            </a:r>
            <a:endParaRPr sz="5550" b="1" baseline="39789" dirty="0">
              <a:solidFill>
                <a:srgbClr val="EB60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6389832" y="5988891"/>
            <a:ext cx="2606173" cy="100796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lang="ru-RU" sz="6450" b="1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53,8</a:t>
            </a:r>
            <a:r>
              <a:rPr lang="ru-RU" sz="4400" b="1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6450" b="1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sz="6450" dirty="0">
              <a:solidFill>
                <a:srgbClr val="2128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461441" y="5301850"/>
            <a:ext cx="4877427" cy="100796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8100">
              <a:spcBef>
                <a:spcPts val="120"/>
              </a:spcBef>
            </a:pPr>
            <a:r>
              <a:rPr lang="ru-RU" sz="6450" b="1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496 552 </a:t>
            </a:r>
            <a:r>
              <a:rPr sz="5550" b="1" baseline="39789" dirty="0" err="1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кв.м</a:t>
            </a:r>
            <a:endParaRPr sz="5550" b="1" baseline="39789" dirty="0">
              <a:solidFill>
                <a:srgbClr val="2128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9" name="object 399"/>
          <p:cNvSpPr/>
          <p:nvPr/>
        </p:nvSpPr>
        <p:spPr>
          <a:xfrm>
            <a:off x="8043112" y="2499817"/>
            <a:ext cx="7818755" cy="0"/>
          </a:xfrm>
          <a:custGeom>
            <a:avLst/>
            <a:gdLst/>
            <a:ahLst/>
            <a:cxnLst/>
            <a:rect l="l" t="t" r="r" b="b"/>
            <a:pathLst>
              <a:path w="7818755">
                <a:moveTo>
                  <a:pt x="0" y="0"/>
                </a:moveTo>
                <a:lnTo>
                  <a:pt x="7818201" y="0"/>
                </a:lnTo>
              </a:path>
            </a:pathLst>
          </a:custGeom>
          <a:ln w="20941">
            <a:solidFill>
              <a:srgbClr val="212850"/>
            </a:solidFill>
            <a:prstDash val="lgDash"/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Montserrat" panose="00000500000000000000" pitchFamily="2" charset="-52"/>
            </a:endParaRPr>
          </a:p>
        </p:txBody>
      </p:sp>
      <p:sp>
        <p:nvSpPr>
          <p:cNvPr id="400" name="object 400"/>
          <p:cNvSpPr/>
          <p:nvPr/>
        </p:nvSpPr>
        <p:spPr>
          <a:xfrm>
            <a:off x="15924877" y="2499817"/>
            <a:ext cx="62865" cy="0"/>
          </a:xfrm>
          <a:custGeom>
            <a:avLst/>
            <a:gdLst/>
            <a:ahLst/>
            <a:cxnLst/>
            <a:rect l="l" t="t" r="r" b="b"/>
            <a:pathLst>
              <a:path w="62865">
                <a:moveTo>
                  <a:pt x="0" y="0"/>
                </a:moveTo>
                <a:lnTo>
                  <a:pt x="62825" y="0"/>
                </a:lnTo>
              </a:path>
            </a:pathLst>
          </a:custGeom>
          <a:ln w="20941">
            <a:solidFill>
              <a:srgbClr val="928953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Montserrat" panose="00000500000000000000" pitchFamily="2" charset="-52"/>
            </a:endParaRPr>
          </a:p>
        </p:txBody>
      </p:sp>
      <p:sp>
        <p:nvSpPr>
          <p:cNvPr id="402" name="object 402"/>
          <p:cNvSpPr/>
          <p:nvPr/>
        </p:nvSpPr>
        <p:spPr>
          <a:xfrm flipV="1">
            <a:off x="10444430" y="6495097"/>
            <a:ext cx="5894438" cy="45719"/>
          </a:xfrm>
          <a:custGeom>
            <a:avLst/>
            <a:gdLst/>
            <a:ahLst/>
            <a:cxnLst/>
            <a:rect l="l" t="t" r="r" b="b"/>
            <a:pathLst>
              <a:path w="13474700">
                <a:moveTo>
                  <a:pt x="0" y="0"/>
                </a:moveTo>
                <a:lnTo>
                  <a:pt x="13474259" y="0"/>
                </a:lnTo>
              </a:path>
            </a:pathLst>
          </a:custGeom>
          <a:ln w="20941">
            <a:solidFill>
              <a:srgbClr val="212850"/>
            </a:solidFill>
            <a:prstDash val="lgDash"/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Montserrat" panose="00000500000000000000" pitchFamily="2" charset="-52"/>
            </a:endParaRPr>
          </a:p>
        </p:txBody>
      </p:sp>
      <p:sp>
        <p:nvSpPr>
          <p:cNvPr id="405" name="object 405"/>
          <p:cNvSpPr/>
          <p:nvPr/>
        </p:nvSpPr>
        <p:spPr>
          <a:xfrm>
            <a:off x="10116569" y="6455408"/>
            <a:ext cx="208915" cy="170815"/>
          </a:xfrm>
          <a:custGeom>
            <a:avLst/>
            <a:gdLst/>
            <a:ahLst/>
            <a:cxnLst/>
            <a:rect l="l" t="t" r="r" b="b"/>
            <a:pathLst>
              <a:path w="208915" h="170815">
                <a:moveTo>
                  <a:pt x="208349" y="0"/>
                </a:moveTo>
                <a:lnTo>
                  <a:pt x="0" y="85117"/>
                </a:lnTo>
                <a:lnTo>
                  <a:pt x="208349" y="170256"/>
                </a:lnTo>
                <a:lnTo>
                  <a:pt x="158916" y="85117"/>
                </a:lnTo>
                <a:lnTo>
                  <a:pt x="208349" y="0"/>
                </a:lnTo>
                <a:close/>
              </a:path>
            </a:pathLst>
          </a:custGeom>
          <a:solidFill>
            <a:srgbClr val="21285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Montserrat" panose="00000500000000000000" pitchFamily="2" charset="-52"/>
            </a:endParaRPr>
          </a:p>
        </p:txBody>
      </p:sp>
      <p:sp>
        <p:nvSpPr>
          <p:cNvPr id="407" name="object 407"/>
          <p:cNvSpPr/>
          <p:nvPr/>
        </p:nvSpPr>
        <p:spPr>
          <a:xfrm>
            <a:off x="7853164" y="2414699"/>
            <a:ext cx="208915" cy="170815"/>
          </a:xfrm>
          <a:custGeom>
            <a:avLst/>
            <a:gdLst/>
            <a:ahLst/>
            <a:cxnLst/>
            <a:rect l="l" t="t" r="r" b="b"/>
            <a:pathLst>
              <a:path w="208915" h="170814">
                <a:moveTo>
                  <a:pt x="208349" y="0"/>
                </a:moveTo>
                <a:lnTo>
                  <a:pt x="0" y="85117"/>
                </a:lnTo>
                <a:lnTo>
                  <a:pt x="208349" y="170256"/>
                </a:lnTo>
                <a:lnTo>
                  <a:pt x="158916" y="85117"/>
                </a:lnTo>
                <a:lnTo>
                  <a:pt x="208349" y="0"/>
                </a:lnTo>
                <a:close/>
              </a:path>
            </a:pathLst>
          </a:custGeom>
          <a:solidFill>
            <a:srgbClr val="21285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Montserrat" panose="00000500000000000000" pitchFamily="2" charset="-52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99" r="51139"/>
          <a:stretch/>
        </p:blipFill>
        <p:spPr>
          <a:xfrm>
            <a:off x="-6350" y="6492875"/>
            <a:ext cx="9714413" cy="4648200"/>
          </a:xfrm>
          <a:prstGeom prst="rect">
            <a:avLst/>
          </a:prstGeom>
        </p:spPr>
      </p:pic>
      <p:sp>
        <p:nvSpPr>
          <p:cNvPr id="15" name="object 21"/>
          <p:cNvSpPr txBox="1"/>
          <p:nvPr/>
        </p:nvSpPr>
        <p:spPr>
          <a:xfrm>
            <a:off x="10585450" y="2436907"/>
            <a:ext cx="5885887" cy="100796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8100">
              <a:spcBef>
                <a:spcPts val="120"/>
              </a:spcBef>
            </a:pPr>
            <a:r>
              <a:rPr lang="ru-RU" sz="6450" b="1" dirty="0" smtClean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148 </a:t>
            </a:r>
            <a:r>
              <a:rPr lang="ru-RU" sz="5550" b="1" baseline="39789" dirty="0" smtClean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домов</a:t>
            </a:r>
            <a:endParaRPr sz="5550" b="1" baseline="39789" dirty="0">
              <a:solidFill>
                <a:srgbClr val="EB60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23"/>
          <p:cNvSpPr txBox="1"/>
          <p:nvPr/>
        </p:nvSpPr>
        <p:spPr>
          <a:xfrm>
            <a:off x="11801619" y="6555602"/>
            <a:ext cx="4877427" cy="100796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8100">
              <a:spcBef>
                <a:spcPts val="120"/>
              </a:spcBef>
            </a:pPr>
            <a:r>
              <a:rPr lang="ru-RU" sz="6450" b="1" dirty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69</a:t>
            </a:r>
            <a:r>
              <a:rPr lang="ru-RU" sz="6450" b="1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5550" b="1" baseline="39789" dirty="0" smtClean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домов</a:t>
            </a:r>
            <a:endParaRPr sz="5550" b="1" baseline="39789" dirty="0">
              <a:solidFill>
                <a:srgbClr val="2128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34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40000" y="360000"/>
            <a:ext cx="13563600" cy="1368965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spcBef>
                <a:spcPts val="115"/>
              </a:spcBef>
            </a:pPr>
            <a:r>
              <a:rPr lang="ru-RU" sz="4400" dirty="0">
                <a:solidFill>
                  <a:srgbClr val="21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УЛУЧШЕНИЕ ЖИЛИЩНЫХ УСЛОВИЙ ГРАЖДАН</a:t>
            </a:r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dirty="0">
                <a:solidFill>
                  <a:srgbClr val="EB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ЖИЛЬЕМ НА 2022 ГОД</a:t>
            </a:r>
            <a:endParaRPr sz="4400" dirty="0">
              <a:solidFill>
                <a:srgbClr val="EB60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object 3"/>
          <p:cNvGraphicFramePr>
            <a:graphicFrameLocks noGrp="1"/>
          </p:cNvGraphicFramePr>
          <p:nvPr>
            <p:extLst/>
          </p:nvPr>
        </p:nvGraphicFramePr>
        <p:xfrm>
          <a:off x="1577199" y="2530475"/>
          <a:ext cx="18059402" cy="252645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90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11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4290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62794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3200" b="1" spc="0" dirty="0">
                        <a:solidFill>
                          <a:srgbClr val="948A54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251460" indent="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2968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ПЛАН,</a:t>
                      </a:r>
                      <a:r>
                        <a:rPr lang="ru-RU" sz="2800" b="1" spc="0" baseline="0" dirty="0" smtClean="0">
                          <a:solidFill>
                            <a:srgbClr val="948A54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399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КВАРТИР</a:t>
                      </a:r>
                      <a:endParaRPr sz="2399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30175" indent="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2968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ЛИМИТ,</a:t>
                      </a:r>
                      <a:r>
                        <a:rPr lang="ru-RU" sz="2800" b="1" spc="0" dirty="0" smtClean="0">
                          <a:solidFill>
                            <a:srgbClr val="948A54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399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МЛН.РУБ.</a:t>
                      </a:r>
                      <a:endParaRPr sz="2399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30175" indent="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2968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БЮДЖЕТ РФ</a:t>
                      </a:r>
                      <a:r>
                        <a:rPr lang="ru-RU" sz="2800" b="1" spc="0" dirty="0" smtClean="0">
                          <a:solidFill>
                            <a:srgbClr val="948A54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2399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МЛН.РУБ.</a:t>
                      </a:r>
                      <a:endParaRPr sz="2399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30175" indent="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2968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БЮДЖЕТ РТ, </a:t>
                      </a:r>
                      <a:r>
                        <a:rPr lang="ru-RU" sz="2399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МЛН.РУБ.</a:t>
                      </a:r>
                      <a:endParaRPr sz="2399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9253">
                <a:tc>
                  <a:txBody>
                    <a:bodyPr/>
                    <a:lstStyle/>
                    <a:p>
                      <a:pPr algn="l" fontAlgn="b"/>
                      <a:r>
                        <a:rPr lang="ru-RU" sz="2399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ДЕТИ-СИРОТЫ</a:t>
                      </a:r>
                      <a:endParaRPr lang="ru-RU" sz="2399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3600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32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600</a:t>
                      </a:r>
                      <a:endParaRPr lang="ru-RU" sz="32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32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959,64</a:t>
                      </a:r>
                      <a:endParaRPr lang="ru-RU" sz="32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32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56,08</a:t>
                      </a:r>
                      <a:endParaRPr lang="ru-RU" sz="32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32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903,56</a:t>
                      </a:r>
                      <a:endParaRPr lang="ru-RU" sz="32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981">
                <a:tc>
                  <a:txBody>
                    <a:bodyPr/>
                    <a:lstStyle/>
                    <a:p>
                      <a:pPr algn="l" fontAlgn="b"/>
                      <a:r>
                        <a:rPr lang="ru-RU" sz="2399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МНОГОДЕТНЫЕ СЕМЬИ</a:t>
                      </a:r>
                      <a:endParaRPr lang="ru-RU" sz="2399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3600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32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</a:t>
                      </a:r>
                      <a:endParaRPr lang="ru-RU" sz="32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32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229,18</a:t>
                      </a:r>
                      <a:endParaRPr lang="ru-RU" sz="32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32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lang="ru-RU" sz="32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32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229,18</a:t>
                      </a:r>
                      <a:endParaRPr lang="ru-RU" sz="32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981">
                <a:tc>
                  <a:txBody>
                    <a:bodyPr/>
                    <a:lstStyle/>
                    <a:p>
                      <a:pPr algn="l" fontAlgn="b"/>
                      <a:r>
                        <a:rPr lang="ru-RU" sz="2399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МОЛОДЫЕ СЕМЬИ</a:t>
                      </a:r>
                      <a:endParaRPr lang="ru-RU" sz="2399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3600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32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50</a:t>
                      </a:r>
                      <a:endParaRPr lang="ru-RU" sz="32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32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67,29</a:t>
                      </a:r>
                      <a:endParaRPr lang="ru-RU" sz="32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32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17,79</a:t>
                      </a:r>
                      <a:endParaRPr lang="ru-RU" sz="32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32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49,50</a:t>
                      </a:r>
                      <a:endParaRPr lang="ru-RU" sz="32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object 27"/>
          <p:cNvSpPr txBox="1"/>
          <p:nvPr/>
        </p:nvSpPr>
        <p:spPr>
          <a:xfrm>
            <a:off x="1413869" y="5654675"/>
            <a:ext cx="18273273" cy="887102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indent="-103505" algn="ctr">
              <a:lnSpc>
                <a:spcPts val="3629"/>
              </a:lnSpc>
              <a:spcBef>
                <a:spcPts val="80"/>
              </a:spcBef>
            </a:pPr>
            <a:r>
              <a:rPr sz="2400" b="1" dirty="0">
                <a:solidFill>
                  <a:srgbClr val="2128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ОСНОВНОЕ МЕРОПРИЯТИЕ «ВЫПОЛНЕНИЕ ГОСУДАРСТВЕННЫХ ОБЯЗАТЕЛЬСТВ ПО ОБЕСПЕЧЕНИЮ ЖИЛЬЕМ КАТЕГОРИЙ ГРАЖДАН,</a:t>
            </a:r>
            <a:r>
              <a:rPr lang="ru-RU" sz="2400" b="1" dirty="0">
                <a:solidFill>
                  <a:srgbClr val="2128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sz="2400" b="1" dirty="0">
                <a:solidFill>
                  <a:srgbClr val="2128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УСТАНОВЛЕННЫХ ФЕДЕРАЛЬНЫМ ЗАКОНОДАТЕЛЬСТВОМ»</a:t>
            </a:r>
          </a:p>
        </p:txBody>
      </p:sp>
      <p:graphicFrame>
        <p:nvGraphicFramePr>
          <p:cNvPr id="7" name="object 25"/>
          <p:cNvGraphicFramePr>
            <a:graphicFrameLocks noGrp="1"/>
          </p:cNvGraphicFramePr>
          <p:nvPr>
            <p:extLst/>
          </p:nvPr>
        </p:nvGraphicFramePr>
        <p:xfrm>
          <a:off x="1601897" y="7254875"/>
          <a:ext cx="18059402" cy="335638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3982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4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35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641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887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2087245" algn="l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2399" b="1" kern="1200" dirty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ИТОГО СЕМЕЙ, </a:t>
                      </a:r>
                      <a:r>
                        <a:rPr sz="2399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</a:t>
                      </a:r>
                      <a:r>
                        <a:rPr lang="ru-RU" sz="2399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sz="2399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Т.Ч</a:t>
                      </a:r>
                      <a:r>
                        <a:rPr sz="2399" b="1" kern="1200" dirty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 </a:t>
                      </a:r>
                      <a:r>
                        <a:rPr sz="2399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</a:t>
                      </a:r>
                      <a:r>
                        <a:rPr lang="ru-RU" sz="2399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sz="2399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КАТЕГОРИЯМ</a:t>
                      </a:r>
                      <a:r>
                        <a:rPr sz="2399" b="1" kern="1200" dirty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83820" algn="ctr">
                        <a:lnSpc>
                          <a:spcPct val="100000"/>
                        </a:lnSpc>
                        <a:spcBef>
                          <a:spcPts val="1970"/>
                        </a:spcBef>
                      </a:pPr>
                      <a:r>
                        <a:rPr lang="ru-RU" sz="36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  <a:endParaRPr sz="36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250190" marB="0" anchorCtr="1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ct val="100000"/>
                        </a:lnSpc>
                        <a:spcBef>
                          <a:spcPts val="1970"/>
                        </a:spcBef>
                      </a:pPr>
                      <a:r>
                        <a:rPr lang="ru-RU" sz="36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23,64</a:t>
                      </a:r>
                      <a:endParaRPr sz="36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250190" marB="0" anchorCtr="1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ct val="100000"/>
                        </a:lnSpc>
                        <a:spcBef>
                          <a:spcPts val="1970"/>
                        </a:spcBef>
                      </a:pPr>
                      <a:r>
                        <a:rPr lang="ru-RU" sz="36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23,64</a:t>
                      </a:r>
                      <a:endParaRPr sz="36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250190" marB="0" anchorCtr="1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100330" algn="ctr">
                        <a:lnSpc>
                          <a:spcPct val="100000"/>
                        </a:lnSpc>
                        <a:spcBef>
                          <a:spcPts val="1970"/>
                        </a:spcBef>
                      </a:pPr>
                      <a:r>
                        <a:rPr sz="3600" b="1" kern="1200" dirty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25019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4245">
                <a:tc>
                  <a:txBody>
                    <a:bodyPr/>
                    <a:lstStyle/>
                    <a:p>
                      <a:pPr marL="0" algn="l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2399" b="1" kern="1200" dirty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ЧЕРНОБЫЛЬЦЫ</a:t>
                      </a:r>
                    </a:p>
                  </a:txBody>
                  <a:tcPr marL="108000" marR="0" marT="6858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83820"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lang="ru-RU" sz="36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endParaRPr sz="36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762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3180"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lang="ru-RU" sz="36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18,29</a:t>
                      </a:r>
                      <a:endParaRPr sz="36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762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3180"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lang="ru-RU" sz="36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18,29</a:t>
                      </a:r>
                      <a:endParaRPr sz="36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762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142875"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3600" b="1" kern="1200" dirty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762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054">
                <a:tc>
                  <a:txBody>
                    <a:bodyPr/>
                    <a:lstStyle/>
                    <a:p>
                      <a:pPr marL="0" algn="l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2399" b="1" kern="1200" dirty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ВЫНУЖДЕННЫЕ ПЕРЕСЕЛЕНЦЫ</a:t>
                      </a:r>
                    </a:p>
                  </a:txBody>
                  <a:tcPr marL="108000" marR="0" marT="8509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83820" algn="ctr">
                        <a:lnSpc>
                          <a:spcPct val="100000"/>
                        </a:lnSpc>
                      </a:pPr>
                      <a:r>
                        <a:rPr lang="ru-RU" sz="36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sz="36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3180" algn="ctr">
                        <a:lnSpc>
                          <a:spcPct val="100000"/>
                        </a:lnSpc>
                      </a:pPr>
                      <a:r>
                        <a:rPr lang="ru-RU" sz="36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2,91</a:t>
                      </a:r>
                      <a:endParaRPr sz="36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3180" algn="ctr">
                        <a:lnSpc>
                          <a:spcPct val="100000"/>
                        </a:lnSpc>
                      </a:pPr>
                      <a:r>
                        <a:rPr lang="ru-RU" sz="36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2,91</a:t>
                      </a:r>
                      <a:endParaRPr sz="36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142875" algn="ctr">
                        <a:lnSpc>
                          <a:spcPct val="100000"/>
                        </a:lnSpc>
                      </a:pPr>
                      <a:r>
                        <a:rPr sz="3600" b="1" kern="1200" dirty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0523">
                <a:tc>
                  <a:txBody>
                    <a:bodyPr/>
                    <a:lstStyle/>
                    <a:p>
                      <a:pPr marL="0" algn="l">
                        <a:lnSpc>
                          <a:spcPct val="100000"/>
                        </a:lnSpc>
                        <a:spcBef>
                          <a:spcPts val="850"/>
                        </a:spcBef>
                      </a:pPr>
                      <a:r>
                        <a:rPr sz="2399" b="1" kern="1200" dirty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ПЕРЕСЕЛЕНЦЫ С </a:t>
                      </a:r>
                      <a:r>
                        <a:rPr sz="2399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КР</a:t>
                      </a:r>
                      <a:r>
                        <a:rPr lang="ru-RU" sz="2399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АЙНЕГО </a:t>
                      </a:r>
                      <a:r>
                        <a:rPr sz="2399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СЕВЕРА</a:t>
                      </a:r>
                      <a:endParaRPr sz="2399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10795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83820" algn="ctr">
                        <a:lnSpc>
                          <a:spcPct val="100000"/>
                        </a:lnSpc>
                      </a:pPr>
                      <a:r>
                        <a:rPr lang="ru-RU" sz="36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sz="36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3180" algn="ctr">
                        <a:lnSpc>
                          <a:spcPct val="100000"/>
                        </a:lnSpc>
                      </a:pPr>
                      <a:r>
                        <a:rPr lang="ru-RU" sz="36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2,44</a:t>
                      </a:r>
                      <a:endParaRPr sz="36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3180" algn="ctr">
                        <a:lnSpc>
                          <a:spcPct val="100000"/>
                        </a:lnSpc>
                      </a:pPr>
                      <a:r>
                        <a:rPr lang="ru-RU" sz="36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2,44</a:t>
                      </a:r>
                      <a:endParaRPr sz="36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142875" algn="ctr">
                        <a:lnSpc>
                          <a:spcPct val="100000"/>
                        </a:lnSpc>
                      </a:pPr>
                      <a:r>
                        <a:rPr sz="3600" b="1" kern="1200" dirty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5318">
                <a:tc>
                  <a:txBody>
                    <a:bodyPr/>
                    <a:lstStyle/>
                    <a:p>
                      <a:pPr marL="0" algn="l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3300" b="1" spc="0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ИТОГО</a:t>
                      </a:r>
                      <a:r>
                        <a:rPr lang="ru-RU" sz="3300" b="1" spc="0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</a:t>
                      </a:r>
                      <a:endParaRPr sz="3300" b="1" spc="0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29209" marB="0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83820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lang="ru-RU" sz="3300" b="1" spc="0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680</a:t>
                      </a:r>
                      <a:endParaRPr sz="3300" b="1" spc="0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41275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3300" b="1" spc="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</a:t>
                      </a:r>
                      <a:r>
                        <a:rPr lang="ru-RU" sz="3300" b="1" spc="0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279,75</a:t>
                      </a:r>
                      <a:endParaRPr sz="3300" b="1" spc="0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lang="ru-RU" sz="3300" b="1" spc="0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97,51</a:t>
                      </a:r>
                      <a:endParaRPr sz="3300" b="1" spc="0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9060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3300" b="1" spc="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</a:t>
                      </a:r>
                      <a:r>
                        <a:rPr lang="ru-RU" sz="3300" b="1" spc="0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182,24</a:t>
                      </a:r>
                      <a:endParaRPr sz="3300" b="1" spc="0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449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593850" y="320675"/>
            <a:ext cx="16191974" cy="1538094"/>
          </a:xfrm>
          <a:prstGeom prst="rect">
            <a:avLst/>
          </a:prstGeom>
          <a:noFill/>
        </p:spPr>
        <p:txBody>
          <a:bodyPr wrap="square" lIns="59363" tIns="59363" rIns="59363" bIns="59363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lang="ru-RU" sz="4800" b="1" dirty="0" smtClean="0">
                <a:solidFill>
                  <a:srgbClr val="2128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ДЕТИ - СИРОТЫ</a:t>
            </a:r>
            <a:endParaRPr lang="ru-RU" sz="4249" b="1" dirty="0">
              <a:solidFill>
                <a:srgbClr val="21285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lang="ru-RU" sz="4249" b="1" dirty="0">
                <a:solidFill>
                  <a:srgbClr val="EB602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ОБЕСПЕЧЕНИЕ ЖИЛЬЕМ</a:t>
            </a:r>
          </a:p>
        </p:txBody>
      </p:sp>
      <p:graphicFrame>
        <p:nvGraphicFramePr>
          <p:cNvPr id="5" name="object 8"/>
          <p:cNvGraphicFramePr>
            <a:graphicFrameLocks noGrp="1"/>
          </p:cNvGraphicFramePr>
          <p:nvPr>
            <p:extLst/>
          </p:nvPr>
        </p:nvGraphicFramePr>
        <p:xfrm>
          <a:off x="1593850" y="2079292"/>
          <a:ext cx="17983200" cy="89421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44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231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39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9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372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5557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229371">
                <a:tc>
                  <a:txBody>
                    <a:bodyPr/>
                    <a:lstStyle/>
                    <a:p>
                      <a:pPr marL="94615" algn="ctr">
                        <a:lnSpc>
                          <a:spcPts val="2125"/>
                        </a:lnSpc>
                      </a:pPr>
                      <a:r>
                        <a:rPr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№</a:t>
                      </a:r>
                      <a:endParaRPr sz="28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МО </a:t>
                      </a:r>
                      <a:r>
                        <a:rPr sz="2800" b="1" kern="1200" dirty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Выставлено</a:t>
                      </a:r>
                      <a:r>
                        <a:rPr lang="ru-RU" sz="2800" b="1" kern="1200" baseline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2800" b="1" kern="1200" baseline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 выбор </a:t>
                      </a:r>
                      <a:endParaRPr lang="ru-RU" sz="2800" b="1" kern="1200" dirty="0" smtClean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Законтрактовано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Право ГЖФ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Куплено</a:t>
                      </a:r>
                      <a:r>
                        <a:rPr lang="ru-RU" sz="2800" b="1" kern="1200" baseline="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в собственность РТ</a:t>
                      </a:r>
                      <a:endParaRPr lang="ru-RU" sz="2800" b="1" kern="1200" dirty="0" smtClean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lang="ru-RU" sz="2800" b="1" kern="1200" dirty="0" smtClean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5415"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00000"/>
                        </a:lnSpc>
                      </a:pPr>
                      <a:r>
                        <a:rPr lang="ru-RU" sz="34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ru-RU" sz="34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5706" marR="15706" marT="15706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3185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340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Буинский</a:t>
                      </a:r>
                      <a:endParaRPr lang="ru-RU" sz="34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318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3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</a:t>
                      </a:r>
                      <a:endParaRPr lang="ru-RU" sz="38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318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sz="40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318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sz="40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318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sz="40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5415"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00000"/>
                        </a:lnSpc>
                      </a:pPr>
                      <a:r>
                        <a:rPr lang="ru-RU" sz="34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ru-RU" sz="34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5706" marR="15706" marT="15706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3185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340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Кукморский</a:t>
                      </a:r>
                      <a:endParaRPr lang="ru-RU" sz="34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318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3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</a:t>
                      </a:r>
                      <a:endParaRPr lang="ru-RU" sz="38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318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sz="40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318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sz="40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318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sz="40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5415"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00000"/>
                        </a:lnSpc>
                      </a:pPr>
                      <a:r>
                        <a:rPr lang="ru-RU" sz="34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 </a:t>
                      </a:r>
                      <a:endParaRPr lang="ru-RU" sz="34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5706" marR="15706" marT="15706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40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Лаишевский</a:t>
                      </a:r>
                      <a:endParaRPr lang="ru-RU" sz="34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318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3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72</a:t>
                      </a:r>
                      <a:endParaRPr lang="ru-RU" sz="38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318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3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318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sz="38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318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3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36</a:t>
                      </a:r>
                      <a:endParaRPr sz="38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85415"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00000"/>
                        </a:lnSpc>
                      </a:pPr>
                      <a:r>
                        <a:rPr lang="ru-RU" sz="34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endParaRPr lang="ru-RU" sz="34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5706" marR="15706" marT="15706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3185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340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Лениногорский</a:t>
                      </a:r>
                      <a:endParaRPr lang="ru-RU" sz="34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318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3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ru-RU" sz="38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318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sz="38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318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sz="38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318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sz="38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85415"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00000"/>
                        </a:lnSpc>
                      </a:pPr>
                      <a:r>
                        <a:rPr lang="ru-RU" sz="34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  <a:endParaRPr lang="ru-RU" sz="34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5706" marR="15706" marT="15706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3185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34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Нижнекамский</a:t>
                      </a:r>
                      <a:endParaRPr lang="ru-RU" sz="34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318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3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27</a:t>
                      </a:r>
                      <a:endParaRPr lang="ru-RU" sz="38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318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sz="38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318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sz="38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318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sz="38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85415"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00000"/>
                        </a:lnSpc>
                      </a:pPr>
                      <a:r>
                        <a:rPr lang="ru-RU" sz="34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  <a:endParaRPr lang="ru-RU" sz="34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5706" marR="15706" marT="15706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40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Нурлатский</a:t>
                      </a:r>
                      <a:endParaRPr lang="ru-RU" sz="34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318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3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  <a:endParaRPr lang="ru-RU" sz="38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318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3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  <a:endParaRPr sz="38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318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sz="38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318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3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sz="38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85415"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00000"/>
                        </a:lnSpc>
                      </a:pPr>
                      <a:r>
                        <a:rPr lang="ru-RU" sz="34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</a:t>
                      </a:r>
                      <a:endParaRPr lang="ru-RU" sz="34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5706" marR="15706" marT="15706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34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Сабинский</a:t>
                      </a:r>
                      <a:endParaRPr lang="ru-RU" sz="34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318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3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  <a:endParaRPr lang="ru-RU" sz="38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318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3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  <a:endParaRPr sz="38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318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sz="38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318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3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sz="38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85415"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00000"/>
                        </a:lnSpc>
                      </a:pPr>
                      <a:r>
                        <a:rPr lang="ru-RU" sz="34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</a:t>
                      </a:r>
                      <a:endParaRPr lang="ru-RU" sz="34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5706" marR="15706" marT="15706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3185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340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Сармановский</a:t>
                      </a:r>
                      <a:endParaRPr lang="ru-RU" sz="34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318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3800" b="1" kern="120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endParaRPr lang="ru-RU" sz="38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318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sz="38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318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sz="38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318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sz="38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85415"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00000"/>
                        </a:lnSpc>
                      </a:pPr>
                      <a:r>
                        <a:rPr lang="ru-RU" sz="34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</a:t>
                      </a:r>
                      <a:endParaRPr lang="ru-RU" sz="34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5706" marR="15706" marT="15706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3185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340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Тукаевский</a:t>
                      </a:r>
                      <a:endParaRPr lang="ru-RU" sz="34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318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3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</a:t>
                      </a:r>
                      <a:endParaRPr lang="ru-RU" sz="38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38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38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38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5415"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00000"/>
                        </a:lnSpc>
                      </a:pPr>
                      <a:r>
                        <a:rPr lang="ru-RU" sz="34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</a:t>
                      </a:r>
                      <a:endParaRPr lang="ru-RU" sz="34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5706" marR="15706" marT="15706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340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Чистопольский</a:t>
                      </a:r>
                      <a:endParaRPr lang="ru-RU" sz="34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318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3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38</a:t>
                      </a:r>
                      <a:endParaRPr lang="ru-RU" sz="38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318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3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37</a:t>
                      </a:r>
                      <a:endParaRPr sz="38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318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3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37</a:t>
                      </a:r>
                      <a:endParaRPr sz="38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318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3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sz="38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5415"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00000"/>
                        </a:lnSpc>
                      </a:pPr>
                      <a:r>
                        <a:rPr lang="ru-RU" sz="34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</a:t>
                      </a:r>
                      <a:endParaRPr lang="ru-RU" sz="34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5706" marR="15706" marT="15706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3185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340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г.Казань</a:t>
                      </a:r>
                      <a:endParaRPr lang="ru-RU" sz="34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318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3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398</a:t>
                      </a:r>
                      <a:endParaRPr lang="ru-RU" sz="38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318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3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48</a:t>
                      </a:r>
                      <a:endParaRPr sz="38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318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3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48</a:t>
                      </a:r>
                      <a:endParaRPr sz="38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318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3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sz="38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5415"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00000"/>
                        </a:lnSpc>
                      </a:pPr>
                      <a:r>
                        <a:rPr lang="ru-RU" sz="34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</a:t>
                      </a:r>
                      <a:endParaRPr lang="ru-RU" sz="34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5706" marR="15706" marT="15706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3185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340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г.Набережные</a:t>
                      </a:r>
                      <a:r>
                        <a:rPr lang="ru-RU" sz="34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Челны</a:t>
                      </a:r>
                      <a:endParaRPr lang="ru-RU" sz="34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318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3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</a:t>
                      </a:r>
                      <a:endParaRPr lang="ru-RU" sz="38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318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3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</a:t>
                      </a:r>
                      <a:endParaRPr sz="38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318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sz="38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318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38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</a:t>
                      </a:r>
                      <a:endParaRPr sz="38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8835">
                <a:tc>
                  <a:txBody>
                    <a:bodyPr/>
                    <a:lstStyle/>
                    <a:p>
                      <a:pPr marL="50165" algn="ctr">
                        <a:lnSpc>
                          <a:spcPts val="2805"/>
                        </a:lnSpc>
                      </a:pPr>
                      <a:endParaRPr sz="3600" b="1" i="0" spc="0" dirty="0">
                        <a:solidFill>
                          <a:srgbClr val="49494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400" b="1" spc="0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ИТОГО ПО РТ:</a:t>
                      </a:r>
                    </a:p>
                  </a:txBody>
                  <a:tcPr marL="108000" marR="0" marT="0" marB="0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ru-RU" sz="3800" b="1" spc="0" baseline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600</a:t>
                      </a:r>
                      <a:endParaRPr lang="ru-RU" sz="3800" b="1" spc="0" baseline="0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800" b="1" spc="0" baseline="0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179 </a:t>
                      </a:r>
                      <a:endParaRPr lang="ru-RU" sz="3800" b="1" spc="0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800" b="1" spc="0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85</a:t>
                      </a:r>
                      <a:endParaRPr lang="ru-RU" sz="3800" b="1" spc="0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800" b="1" spc="0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47</a:t>
                      </a:r>
                      <a:endParaRPr lang="ru-RU" sz="3800" b="1" spc="0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876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440000" y="360000"/>
            <a:ext cx="16191974" cy="1538094"/>
          </a:xfrm>
          <a:prstGeom prst="rect">
            <a:avLst/>
          </a:prstGeom>
          <a:noFill/>
        </p:spPr>
        <p:txBody>
          <a:bodyPr wrap="square" lIns="59363" tIns="59363" rIns="59363" bIns="59363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lang="ru-RU" sz="4400" b="1" dirty="0" smtClean="0">
                <a:solidFill>
                  <a:srgbClr val="2128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МНОГОДЕТНЫЕ СЕМЬИ</a:t>
            </a:r>
            <a:endParaRPr lang="ru-RU" sz="4400" b="1" dirty="0">
              <a:solidFill>
                <a:srgbClr val="21285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lang="ru-RU" sz="4400" b="1" dirty="0">
                <a:solidFill>
                  <a:srgbClr val="EB602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ОБЕСПЕЧЕНИЕ ЖИЛЬЕМ</a:t>
            </a:r>
          </a:p>
        </p:txBody>
      </p:sp>
      <p:graphicFrame>
        <p:nvGraphicFramePr>
          <p:cNvPr id="5" name="objec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407963"/>
              </p:ext>
            </p:extLst>
          </p:nvPr>
        </p:nvGraphicFramePr>
        <p:xfrm>
          <a:off x="1593850" y="2073273"/>
          <a:ext cx="18059400" cy="876300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567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005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010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01030">
                  <a:extLst>
                    <a:ext uri="{9D8B030D-6E8A-4147-A177-3AD203B41FA5}">
                      <a16:colId xmlns:a16="http://schemas.microsoft.com/office/drawing/2014/main" val="3783414809"/>
                    </a:ext>
                  </a:extLst>
                </a:gridCol>
              </a:tblGrid>
              <a:tr h="1283901">
                <a:tc>
                  <a:txBody>
                    <a:bodyPr/>
                    <a:lstStyle/>
                    <a:p>
                      <a:pPr marL="94615" algn="ctr">
                        <a:lnSpc>
                          <a:spcPts val="2125"/>
                        </a:lnSpc>
                      </a:pPr>
                      <a:r>
                        <a:rPr sz="32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№</a:t>
                      </a:r>
                      <a:endParaRPr sz="3200" b="1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sz="32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МО </a:t>
                      </a:r>
                      <a:r>
                        <a:rPr sz="3200" b="1" kern="1200" dirty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ОФОРМЛЕНО СЕРТИФИКАТОВ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3200" b="1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РЕАЛИЗОВАНО СЕРТИФИКАТОВ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9924"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00000"/>
                        </a:lnSpc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5706" marR="15706" marT="15706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Арский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8318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8318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9924"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00000"/>
                        </a:lnSpc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5706" marR="15706" marT="15706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83185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280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Тукаевский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marL="51435" marR="8318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marL="51435" marR="8318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9924"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00000"/>
                        </a:lnSpc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5706" marR="15706" marT="15706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Альметьевский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8318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8318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9924"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00000"/>
                        </a:lnSpc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5706" marR="15706" marT="15706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83185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280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Мамадышский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marL="51435" marR="8318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marL="51435" marR="8318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9924"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00000"/>
                        </a:lnSpc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5706" marR="15706" marT="15706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83185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280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г.Набережные</a:t>
                      </a: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Челны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marL="51435" marR="8318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marL="51435" marR="8318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59924"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00000"/>
                        </a:lnSpc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5706" marR="15706" marT="15706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3185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280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г.Казань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1435" marR="8318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endParaRPr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1435" marR="8318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59924"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00000"/>
                        </a:lnSpc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5706" marR="15706" marT="15706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3185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280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Лениногорский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1435" marR="8318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1435" marR="8318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59924"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00000"/>
                        </a:lnSpc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5706" marR="15706" marT="15706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Аксубаевский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318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318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59924"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00000"/>
                        </a:lnSpc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5706" marR="15706" marT="15706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280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Балтасинский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318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endParaRPr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318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9924"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00000"/>
                        </a:lnSpc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5706" marR="15706" marT="15706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Высокогорский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318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318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9924"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00000"/>
                        </a:lnSpc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5706" marR="15706" marT="15706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280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Елабужский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318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318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9924"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00000"/>
                        </a:lnSpc>
                      </a:pPr>
                      <a:r>
                        <a:rPr lang="en-US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5706" marR="15706" marT="15706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280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Кукморский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318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318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459924"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00000"/>
                        </a:lnSpc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5706" marR="15706" marT="15706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3185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280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Лаишевский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1435" marR="8318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1435" marR="8318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9924"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00000"/>
                        </a:lnSpc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5706" marR="15706" marT="15706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3185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280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Мензелинский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1435" marR="8318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1435" marR="8318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459924">
                <a:tc>
                  <a:txBody>
                    <a:bodyPr/>
                    <a:lstStyle/>
                    <a:p>
                      <a:pPr marL="0" algn="ctr" fontAlgn="ctr">
                        <a:lnSpc>
                          <a:spcPct val="100000"/>
                        </a:lnSpc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5706" marR="15706" marT="15706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Рыбно-</a:t>
                      </a:r>
                      <a:r>
                        <a:rPr lang="ru-RU" sz="2800" kern="1200" dirty="0" err="1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Слободский</a:t>
                      </a:r>
                      <a:endParaRPr lang="ru-RU"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1435" marR="8318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1435" marR="8318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2800" kern="1200" dirty="0" smtClean="0">
                          <a:solidFill>
                            <a:srgbClr val="21285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sz="2800" kern="1200" dirty="0">
                        <a:solidFill>
                          <a:srgbClr val="2128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80240">
                <a:tc>
                  <a:txBody>
                    <a:bodyPr/>
                    <a:lstStyle/>
                    <a:p>
                      <a:pPr marL="50165" algn="ctr">
                        <a:lnSpc>
                          <a:spcPts val="2805"/>
                        </a:lnSpc>
                      </a:pPr>
                      <a:endParaRPr sz="3600" b="1" i="0" spc="0" dirty="0">
                        <a:solidFill>
                          <a:srgbClr val="49494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spc="0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ИТОГО ПО РТ:</a:t>
                      </a:r>
                    </a:p>
                  </a:txBody>
                  <a:tcPr marL="108000" marR="0" marT="0" marB="0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spc="0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</a:t>
                      </a:r>
                      <a:r>
                        <a:rPr lang="ru-RU" sz="3600" b="1" spc="0" baseline="0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ru-RU" sz="3600" b="1" spc="0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spc="0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</a:t>
                      </a:r>
                      <a:endParaRPr lang="ru-RU" sz="3600" b="1" spc="0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8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230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38798</TotalTime>
  <Words>3885</Words>
  <Application>Microsoft Office PowerPoint</Application>
  <PresentationFormat>Произвольный</PresentationFormat>
  <Paragraphs>2094</Paragraphs>
  <Slides>58</Slides>
  <Notes>27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58</vt:i4>
      </vt:variant>
    </vt:vector>
  </HeadingPairs>
  <TitlesOfParts>
    <vt:vector size="66" baseType="lpstr">
      <vt:lpstr>맑은 고딕</vt:lpstr>
      <vt:lpstr>Arial</vt:lpstr>
      <vt:lpstr>Calibri</vt:lpstr>
      <vt:lpstr>Montserrat</vt:lpstr>
      <vt:lpstr>Trebuchet MS</vt:lpstr>
      <vt:lpstr>TT Norms Bold</vt:lpstr>
      <vt:lpstr>Office Theme</vt:lpstr>
      <vt:lpstr>Специальное оформление</vt:lpstr>
      <vt:lpstr>Презентация PowerPoint</vt:lpstr>
      <vt:lpstr>ВВОД ЖИЛЬЯ В РЕСПУБЛИКЕ ТАТАРСТАН</vt:lpstr>
      <vt:lpstr>ПРОГРАММА ГЖФ РТ</vt:lpstr>
      <vt:lpstr>МОНИТОРИНГ ХОДА СТРОИТЕЛЬСТВА ЖИЛЫХ ДОМОВ ПРОГРАММЫ ГЖФ</vt:lpstr>
      <vt:lpstr>ИНДИВИДУАЛЬНОЕ  ЖИЛИЩНОЕ СТРОИТЕЛЬСТВО</vt:lpstr>
      <vt:lpstr>МНОГОКВАРТИРНОЕ  ИНВЕСТИЦИОННОЕ ЖИЛЬЕ</vt:lpstr>
      <vt:lpstr>УЛУЧШЕНИЕ ЖИЛИЩНЫХ УСЛОВИЙ ГРАЖДАН ОБЕСПЕЧЕНИЕ ЖИЛЬЕМ НА 2022 ГОД</vt:lpstr>
      <vt:lpstr>Презентация PowerPoint</vt:lpstr>
      <vt:lpstr>Презентация PowerPoint</vt:lpstr>
      <vt:lpstr>МОЛОДЫЕ СЕМЬИ ОБЕСПЕЧЕНИЕ ЖИЛЬЕМ</vt:lpstr>
      <vt:lpstr>ОТДЕЛЬНЫЕ КАТЕГОРИИ ГРАЖДАН</vt:lpstr>
      <vt:lpstr>СТРОИТЕЛЬСТВО ОБЪЕКТОВ МИНИСТЕРСТВА ОБРАЗОВАНИЯ И НАУКИ  РЕСПУБЛИКИ ТАТАРСТАН</vt:lpstr>
      <vt:lpstr>Презентация PowerPoint</vt:lpstr>
      <vt:lpstr>ГОСУДАРСТВЕННАЯ ПРОГРАММА  «КОМПЛЕКСНОЕ РАЗВИТИЕ СЕЛЬСКИХ ТЕРРИТОРИЙ»  СТРОИТЕЛЬСТВО ШКОЛЫ НА 500 МЕСТ В Н.П.БОГАТЫЕ САБЫ </vt:lpstr>
      <vt:lpstr>СТРОИТЕЛЬСТВО ОБЪЕКТОВ МИНИСТЕРСТВА ЗДРАВООХРАНЕНИЯ  РЕСПУБЛИКИ ТАТАРСТАН</vt:lpstr>
      <vt:lpstr>СТРОИТЕЛЬСТВО  ФЕЛЬДШЕРСКО-АКУШЕРСКИХ ПУНКТОВ</vt:lpstr>
      <vt:lpstr>СТРОИТЕЛЬСТВО  ФЕЛЬДШЕРСКО-АКУШЕРСКИХ ПУНКТОВ</vt:lpstr>
      <vt:lpstr>СТРОИТЕЛЬСТВО  ФЕЛЬДШЕРСКО-АКУШЕРСКИХ ПУНКТОВ</vt:lpstr>
      <vt:lpstr>СТРОИТЕЛЬСТВО ФЕЛЬДШЕРСКО-АКУШЕРСКИХ ПУНКТОВ ГАУЗ «БУИНСКАЯ ЦРБ»</vt:lpstr>
      <vt:lpstr>СТРОИТЕЛЬСТВО МЕДЕЦИНСКИХ УЧРЕЖДЕНИЙ  ФИЛИАЛ ДЕТСКОЙ ПОЛИКЛИНИКИ ГАУЗ «ГОРОДСКАЯ ДЕТСКАЯ ПОЛИКЛИНИКА №6» Г. КАЗАНЬ</vt:lpstr>
      <vt:lpstr>Презентация PowerPoint</vt:lpstr>
      <vt:lpstr>СТРОИТЕЛЬСТВО ОБЪЕКТОВ МИНИСТЕРСТВА КУЛЬТУРЫ РЕСПУБЛИКИ ТАТАРСТАН</vt:lpstr>
      <vt:lpstr>Презентация PowerPoint</vt:lpstr>
      <vt:lpstr>Презентация PowerPoint</vt:lpstr>
      <vt:lpstr>СТРОИТЕЛЬСТВО ОБЪЕКТОВ  МИНИСТЕРСТВА ЭКОЛОГИИ И ПРИРОДНЫХ РЕСУРСОВ РЕСПУБЛИКИ ТАТАРСТАН</vt:lpstr>
      <vt:lpstr>Презентация PowerPoint</vt:lpstr>
      <vt:lpstr>Презентация PowerPoint</vt:lpstr>
      <vt:lpstr>Презентация PowerPoint</vt:lpstr>
      <vt:lpstr>ПРОГРАММЫ ПО ПОДДЕРЖКЕ  ЖИЛИЩНОГО СТРОИТЕЛЬСТВА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БЛАГОУСТРОЙСТВО ОБЩЕСТВЕННЫХ ПРОСТРАНСТВ</vt:lpstr>
      <vt:lpstr>БЛАГОУСТРОЙСТВО  ОБЩЕСТВЕННЫХ ПРОСТРАНСТВ</vt:lpstr>
      <vt:lpstr>БЛАГОУСТРОЙСТВО ОБЩЕСТВЕННЫХ ПРОСТРАНСТВ</vt:lpstr>
      <vt:lpstr>БЛАГОУСТРОЙСТВО ОБЩЕСТВЕННЫХ ПРОСТРАНСТВ</vt:lpstr>
      <vt:lpstr>БЛАГОУСТРОЙСТВО ОБЩЕСТВЕННЫХ ПРОСТРАНСТВ ПАРК «КОНДУРЧА», 2 ОЧЕРЕДЬ, НУРЛАТСКИЙ РАЙОН</vt:lpstr>
      <vt:lpstr>СТРОИТЕЛЬСТВО КРЫТЫХ ФУТБОЛЬНЫХ МАНЕЖЕЙ С КАРКАСНО-ТЕНТОВЫМ ПОКРЫТИЕМ И ФУТБОЛЬНОЙ ПОЛЯНОЙ РАЗМЕРОМ 20-40 МЕТРОВ И АДМИНИСТРАТИВНЫМ ЗДАНИЕМ</vt:lpstr>
      <vt:lpstr>СТРОИТЕЛЬСТВО КРЫТЫХ ФУТБОЛЬНЫХ МАНЕЖЕЙ С КАРКАСНО-ТЕНТОВЫМ ПОКРЫТИЕМ И ФУТБОЛЬНОЙ ПОЛЯНОЙ РАЗМЕРОМ 20-40 МЕТРОВ И АДМИНИСТРАТИВНЫМ МАМАДЫШСКИЙ РАЙОН</vt:lpstr>
      <vt:lpstr>СТРОИТЕЛЬСТВО УНИВЕРСАЛЬНЫХ СПОРТИВНЫХ ПЛОЩАДОК И БЛОЧНО-МОДУЛЬНОЙ ЛЫЖНОЙ БАЗЫ</vt:lpstr>
      <vt:lpstr>СТРОИТЕЛЬСТВО УНИВЕРСАЛЬНЫХ СПОРТИВНЫХ ПЛОЩАДОК Г.КАЗАНЬ, УЛ.ХАДИ ТАКТАШ, Д.122 (ВАР.5)</vt:lpstr>
      <vt:lpstr>СТРОИТЕЛЬСТВО ДЕТСКИХ ОЗДОРОВИТЕЛЬНЫХ ЛАГЕРЕЙ </vt:lpstr>
      <vt:lpstr>СТРОИТЕЛЬСТВО ДЕТСКИХ ОЗДОРОВИТЕЛЬНЫХ ЛАГЕРЕЙ  СТРОИТЕЛЬСТВО ЗДАНИЙ И СООРУЖЕНИЙ ГБОУ«ИКШУРМИНСКАЯ КАДЕТСКАЯ ШКОЛА-ИНТЕРНАТ ИМЕНИ БАЙКИЕВА К.С.» САБИНСКИЙ РАЙОН</vt:lpstr>
      <vt:lpstr>СТРОИТЕЛЬСТВО ЗДАНИЙ (ПОМЕЩЕНИЙ), ПОДВЕДОМСТВЕННЫХ МИНИСТЕРСТВУ ВНУТРЕННИХ ДЕЛ РОССИИ ПО РЕСПУБЛИКЕ ТАТАРСТАН</vt:lpstr>
      <vt:lpstr>СТРОИТЕЛЬСТВО ЗДАНИЙ ИСПОЛНИТЕЛЬНЫХ КОМИТЕТОВ (СОВЕТОВ) ПОСЕЛЕНИЙ</vt:lpstr>
      <vt:lpstr>ПРОГРАММА СТРОИТЕЛЬСТВА ИСПОЛНИТЕЛЬНЫХ КОМИТЕТОВ </vt:lpstr>
      <vt:lpstr>Презентация PowerPoint</vt:lpstr>
      <vt:lpstr>КОНТРОЛЬ ЗА СОБЛЮДЕНИЕМ НОРМ ОХРАНЫ ТРУДА ИНСПЕКЦИЯ ГОСУДАРСТВЕННОГО СТРОИТЕЛЬНОГО НАДЗОРА РТ</vt:lpstr>
      <vt:lpstr>КОНТРОЛЬ ЗА СОБЛЮДЕНИЕМ НОРМ ОХРАНЫ ТРУДА ИНСПЕКЦИЯ ГОСУДАРСТВЕННОГО СТРОИТЕЛЬНОГО НАДЗОРА РТ</vt:lpstr>
      <vt:lpstr>КОНТРОЛЬ ЗА СОБЛЮДЕНИЕМ НОРМ ОХРАНЫ ТРУДА ИНСПЕКЦИЯ ГОСУДАРСТВЕННОГО СТРОИТЕЛЬНОГО НАДЗОРА РТ</vt:lpstr>
      <vt:lpstr>КОНТРОЛЬ ЗА СОБЛЮДЕНИЕМ НОРМ ОХРАНЫ ТРУДА САМОРЕГУЛИРУЕМЫЕ ОРГАНИЗАЦИИ РТ</vt:lpstr>
      <vt:lpstr>КОНТРОЛЬ ЗА СОБЛЮДЕНИЕМ НОРМ ОХРАНЫ ТРУДА ГКУ «ГЛАВНОЕ ИНВЕСТИЦИОННО-СТРОИТЕЛЬНОЕ УПРАВЛЕНИЕ РТ»</vt:lpstr>
      <vt:lpstr>КОНТРОЛЬ ЗА СОБЛЮДЕНИЕМ НОРМ ОХРАНЫ ТРУДА ГКУ «ГЛАВНОЕ ИНВЕСТИЦИОННО-СТРОИТЕЛЬНОЕ УПРАВЛЕНИЕ РТ»</vt:lpstr>
      <vt:lpstr>КОНТРОЛЬ ЗА СОБЛЮДЕНИЕМ НОРМ ОХРАНЫ ТРУДА ГКУ «ГЛАВНОЕ ИНВЕСТИЦИОННО-СТРОИТЕЛЬНОЕ УПРАВЛЕНИЕ РТ»</vt:lpstr>
      <vt:lpstr>КОНТРОЛЬ ЗА СОБЛЮДЕНИЕМ НОРМ ОХРАНЫ ТРУДА ГКУ «ГЛАВНОЕ ИНВЕСТИЦИОННО-СТРОИТЕЛЬНОЕ УПРАВЛЕНИЕ РТ»</vt:lpstr>
      <vt:lpstr>КОНТРОЛЬ ЗА СОБЛЮДЕНИЕМ НОРМ ОХРАНЫ ТРУДА ИНСПЕКЦИЯ ГОСУДАРСТВЕННОГО СТРОИТЕЛЬНОГО НАДЗОРА РТ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Инна Лазункова</dc:creator>
  <cp:lastModifiedBy>Диана Фатыхова</cp:lastModifiedBy>
  <cp:revision>4378</cp:revision>
  <cp:lastPrinted>2022-06-03T10:31:18Z</cp:lastPrinted>
  <dcterms:created xsi:type="dcterms:W3CDTF">2021-01-08T21:00:49Z</dcterms:created>
  <dcterms:modified xsi:type="dcterms:W3CDTF">2022-06-06T10:08:28Z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2021-01-08T00:00:00Z</vt:filetime>
  </property>
  <property fmtid="{D5CDD505-2E9C-101B-9397-08002B2CF9AE}" pid="3" name="Creator">
    <vt:lpwstr>Adobe InDesign CC 13.1 (Windows)</vt:lpwstr>
  </property>
  <property fmtid="{D5CDD505-2E9C-101B-9397-08002B2CF9AE}" pid="4" name="LastSaved">
    <vt:filetime>2021-01-08T00:00:00Z</vt:filetime>
  </property>
</Properties>
</file>