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462" r:id="rId3"/>
    <p:sldId id="482" r:id="rId4"/>
    <p:sldId id="483" r:id="rId5"/>
    <p:sldId id="472" r:id="rId6"/>
    <p:sldId id="473" r:id="rId7"/>
    <p:sldId id="464" r:id="rId8"/>
    <p:sldId id="409" r:id="rId9"/>
    <p:sldId id="394" r:id="rId10"/>
    <p:sldId id="475" r:id="rId11"/>
    <p:sldId id="476" r:id="rId12"/>
    <p:sldId id="477" r:id="rId13"/>
    <p:sldId id="478" r:id="rId14"/>
    <p:sldId id="479" r:id="rId15"/>
    <p:sldId id="345" r:id="rId16"/>
    <p:sldId id="386" r:id="rId17"/>
    <p:sldId id="358" r:id="rId18"/>
    <p:sldId id="389" r:id="rId19"/>
    <p:sldId id="455" r:id="rId20"/>
    <p:sldId id="440" r:id="rId21"/>
    <p:sldId id="481" r:id="rId22"/>
    <p:sldId id="480" r:id="rId2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0000"/>
    <a:srgbClr val="FF9999"/>
    <a:srgbClr val="FFCC99"/>
    <a:srgbClr val="CCFFCC"/>
    <a:srgbClr val="FFFFC1"/>
    <a:srgbClr val="F8C7BA"/>
    <a:srgbClr val="008000"/>
    <a:srgbClr val="000000"/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44" autoAdjust="0"/>
    <p:restoredTop sz="97683" autoAdjust="0"/>
  </p:normalViewPr>
  <p:slideViewPr>
    <p:cSldViewPr>
      <p:cViewPr>
        <p:scale>
          <a:sx n="75" d="100"/>
          <a:sy n="75" d="100"/>
        </p:scale>
        <p:origin x="-1613" y="-3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C07BF-4599-446D-AFDD-02ED93DCB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5220A-FD19-4EA6-AC6A-888FA1066A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8CF72-C9FB-47D3-BA84-04D20D4D6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ABC82-7781-43A4-BFAD-848F5C7DC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29040-3BAF-4C66-A1C2-51C43DE7C7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4CF5A-B6E3-4ED7-9094-B017D8E78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4D197-1EDF-4F4D-956D-5EAE8A56F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75C34-499C-44FF-9488-E3D4C6873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96154-812E-4874-B45E-5C7E02E91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6AB7-1A2F-4503-BD7D-3D231D8E12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6F7E1-9C35-4E38-BCD4-6987EC509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866FF-9435-4335-A532-59A83C3A6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0B4C4-7840-4885-A753-4C6743D2C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99"/>
            </a:gs>
            <a:gs pos="50000">
              <a:schemeClr val="bg1"/>
            </a:gs>
            <a:gs pos="100000">
              <a:srgbClr val="99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1A638C3-D8A8-452D-AC61-B4BE48799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-3175" y="52388"/>
            <a:ext cx="9137650" cy="781050"/>
            <a:chOff x="-2" y="33"/>
            <a:chExt cx="5756" cy="492"/>
          </a:xfrm>
        </p:grpSpPr>
        <p:pic>
          <p:nvPicPr>
            <p:cNvPr id="1030" name="Picture 4" descr="ГЕРБ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-2" y="38"/>
              <a:ext cx="485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5234" y="33"/>
            <a:ext cx="520" cy="492"/>
          </p:xfrm>
          <a:graphic>
            <a:graphicData uri="http://schemas.openxmlformats.org/presentationml/2006/ole">
              <p:oleObj spid="_x0000_s1026" name="CorelDRAW" r:id="rId4" imgW="6937920" imgH="6937920" progId="">
                <p:embed/>
              </p:oleObj>
            </a:graphicData>
          </a:graphic>
        </p:graphicFrame>
        <p:sp>
          <p:nvSpPr>
            <p:cNvPr id="177158" name="Text Box 6"/>
            <p:cNvSpPr txBox="1">
              <a:spLocks noChangeArrowheads="1"/>
            </p:cNvSpPr>
            <p:nvPr/>
          </p:nvSpPr>
          <p:spPr bwMode="ltGray">
            <a:xfrm>
              <a:off x="463" y="148"/>
              <a:ext cx="480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pPr>
                <a:defRPr/>
              </a:pPr>
              <a:r>
                <a:rPr lang="ru-RU" sz="1600" b="1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Министерство строительства, архитектуры и ЖКХ Республики Татарстан</a:t>
              </a:r>
            </a:p>
          </p:txBody>
        </p:sp>
      </p:grpSp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8872538" y="6524625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7CB74BCC-AC9D-40F9-AC44-0DC55BEFC96A}" type="slidenum">
              <a:rPr lang="ru-RU" sz="1200"/>
              <a:pPr/>
              <a:t>1</a:t>
            </a:fld>
            <a:endParaRPr lang="ru-RU" sz="1200"/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0" y="855663"/>
            <a:ext cx="91440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marL="342900" indent="-342900" algn="ctr">
              <a:defRPr/>
            </a:pP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>
              <a:defRPr/>
            </a:pPr>
            <a:r>
              <a:rPr lang="ru-RU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1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342900" indent="-342900" algn="ctr">
              <a:defRPr/>
            </a:pPr>
            <a:r>
              <a:rPr lang="ru-RU" sz="40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Строительство и ввод жилья </a:t>
            </a:r>
            <a:endParaRPr lang="ru-RU" sz="4000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>
              <a:defRPr/>
            </a:pPr>
            <a:r>
              <a:rPr lang="ru-RU" sz="40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 Республике Татарстан</a:t>
            </a:r>
          </a:p>
          <a:p>
            <a:pPr marL="342900" indent="-342900" algn="ctr">
              <a:defRPr/>
            </a:pPr>
            <a:r>
              <a:rPr lang="ru-RU" sz="40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 2010 году</a:t>
            </a:r>
          </a:p>
          <a:p>
            <a:pPr marL="342900" indent="-342900" algn="ctr">
              <a:defRPr/>
            </a:pPr>
            <a:endParaRPr lang="ru-RU" sz="4000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342900" indent="-342900" algn="ctr">
              <a:defRPr/>
            </a:pPr>
            <a:endParaRPr lang="ru-RU" sz="4000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342900" indent="-342900" algn="ctr">
              <a:defRPr/>
            </a:pPr>
            <a:endParaRPr lang="ru-RU" sz="4000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342900" indent="-342900" algn="ctr"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26 ноября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2010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0"/>
            <a:ext cx="3059832" cy="4149080"/>
          </a:xfrm>
          <a:prstGeom prst="rect">
            <a:avLst/>
          </a:prstGeom>
        </p:spPr>
      </p:pic>
      <p:pic>
        <p:nvPicPr>
          <p:cNvPr id="19" name="Рисунок 18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987824" y="1"/>
            <a:ext cx="3168352" cy="4149079"/>
          </a:xfrm>
          <a:prstGeom prst="rect">
            <a:avLst/>
          </a:prstGeom>
        </p:spPr>
      </p:pic>
      <p:pic>
        <p:nvPicPr>
          <p:cNvPr id="16" name="Рисунок 15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156176" y="0"/>
            <a:ext cx="2987824" cy="41490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573016"/>
            <a:ext cx="2987824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3Б-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94%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3573016"/>
            <a:ext cx="2987824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3Б-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91%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824" y="3573016"/>
            <a:ext cx="3168352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3Б-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94%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08224" y="6273225"/>
            <a:ext cx="1943896" cy="584775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Казань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47664" y="4653136"/>
            <a:ext cx="58681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Площадь  		-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6 730,6 кв.м.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Квартир 		-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107 шт.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971600" y="0"/>
            <a:ext cx="72007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75648" y="5288340"/>
            <a:ext cx="3168352" cy="156966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Казань, </a:t>
            </a:r>
          </a:p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Хибинская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100%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496" y="5808166"/>
            <a:ext cx="5904656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05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Площадь 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– 6 640,1 кв.м.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05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Квартир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		– 128 шт.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Рисунок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6858000" cy="6858000"/>
          </a:xfrm>
          <a:prstGeom prst="rect">
            <a:avLst/>
          </a:prstGeom>
          <a:noFill/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6762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0563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5733256"/>
            <a:ext cx="5580112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05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Площадь 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– 3 585 кв.м.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05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Квартир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		– 78 шт.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5288340"/>
            <a:ext cx="3563888" cy="156966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Казань,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Поселковая 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100%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771800" y="0"/>
            <a:ext cx="640871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3563888" cy="156966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Казань,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Павлова, 6А 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97%</a:t>
            </a: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-11112" y="5808166"/>
            <a:ext cx="9180512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Площадь -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16 413  кв.м.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Квартир –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322 шт.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0"/>
            <a:ext cx="4644008" cy="5445224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644008" y="1628800"/>
            <a:ext cx="4499992" cy="5229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869160"/>
            <a:ext cx="4644008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Минская -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100%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1052736"/>
            <a:ext cx="4499992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Минская -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100%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9704" y="0"/>
            <a:ext cx="2664296" cy="584775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Казань </a:t>
            </a: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5805264"/>
            <a:ext cx="9144000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05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Площадь 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– 6 640,1 кв.м.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0563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Квартир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		– 128 шт.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71" name="Group 127"/>
          <p:cNvGraphicFramePr>
            <a:graphicFrameLocks noGrp="1"/>
          </p:cNvGraphicFramePr>
          <p:nvPr>
            <p:ph idx="4294967295"/>
          </p:nvPr>
        </p:nvGraphicFramePr>
        <p:xfrm>
          <a:off x="88900" y="971550"/>
          <a:ext cx="9001125" cy="5756896"/>
        </p:xfrm>
        <a:graphic>
          <a:graphicData uri="http://schemas.openxmlformats.org/drawingml/2006/table">
            <a:tbl>
              <a:tblPr/>
              <a:tblGrid>
                <a:gridCol w="4248150"/>
                <a:gridCol w="1511300"/>
                <a:gridCol w="1441450"/>
                <a:gridCol w="1800225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Наименование показателя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11.11.10</a:t>
                      </a:r>
                    </a:p>
                  </a:txBody>
                  <a:tcPr marL="54000" marR="54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25.11.10</a:t>
                      </a:r>
                    </a:p>
                  </a:txBody>
                  <a:tcPr marL="54000" marR="54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динамика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28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Всего в реестре по РТ,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ветеранов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13 422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13 568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+ 1,1%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 заключили договора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11 658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11 697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+ 0,3%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28304"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 том числе: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по Программе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ГЖФ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3 350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3 350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по Программе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ГИСУ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1 710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1 739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+ 1,7%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по Программе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Казани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435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435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 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на рынке жилья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6 163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6 173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+ 0,2%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FFC5"/>
                    </a:solidFill>
                  </a:tcPr>
                </a:tc>
              </a:tr>
            </a:tbl>
          </a:graphicData>
        </a:graphic>
      </p:graphicFrame>
      <p:sp>
        <p:nvSpPr>
          <p:cNvPr id="12340" name="Text Box 6"/>
          <p:cNvSpPr txBox="1">
            <a:spLocks noChangeArrowheads="1"/>
          </p:cNvSpPr>
          <p:nvPr/>
        </p:nvSpPr>
        <p:spPr bwMode="auto">
          <a:xfrm>
            <a:off x="8872538" y="6524625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6BF5CE23-3192-4BD2-BF22-7781949090F9}" type="slidenum">
              <a:rPr lang="ru-RU" sz="1200"/>
              <a:pPr/>
              <a:t>15</a:t>
            </a:fld>
            <a:endParaRPr lang="ru-RU" sz="1200"/>
          </a:p>
        </p:txBody>
      </p:sp>
      <p:sp>
        <p:nvSpPr>
          <p:cNvPr id="55325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Программа обеспечения жильем 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ветеранов ВОВ</a:t>
            </a:r>
            <a:r>
              <a:rPr lang="ru-RU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вставших на учет после 01.03.2005г.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8872538" y="6524625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AF3033B3-F1AA-4928-B4B5-7F1C3537C77D}" type="slidenum">
              <a:rPr lang="ru-RU" sz="1200"/>
              <a:pPr/>
              <a:t>16</a:t>
            </a:fld>
            <a:endParaRPr lang="ru-RU" sz="1200"/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0" y="188913"/>
            <a:ext cx="9144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ctr">
              <a:lnSpc>
                <a:spcPct val="45000"/>
              </a:lnSpc>
              <a:spcBef>
                <a:spcPct val="50000"/>
              </a:spcBef>
              <a:defRPr/>
            </a:pPr>
            <a:r>
              <a:rPr lang="ru-RU" sz="3200" b="1">
                <a:solidFill>
                  <a:srgbClr val="800000"/>
                </a:solidFill>
              </a:rPr>
              <a:t>Программа </a:t>
            </a:r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ГЖФ </a:t>
            </a:r>
            <a:r>
              <a:rPr lang="ru-RU" sz="3200" b="1">
                <a:solidFill>
                  <a:srgbClr val="800000"/>
                </a:solidFill>
              </a:rPr>
              <a:t>по улучшению жилищных </a:t>
            </a:r>
          </a:p>
          <a:p>
            <a:pPr algn="ctr">
              <a:lnSpc>
                <a:spcPct val="45000"/>
              </a:lnSpc>
              <a:spcBef>
                <a:spcPct val="50000"/>
              </a:spcBef>
              <a:defRPr/>
            </a:pPr>
            <a:r>
              <a:rPr lang="ru-RU" sz="3200" b="1">
                <a:solidFill>
                  <a:srgbClr val="800000"/>
                </a:solidFill>
              </a:rPr>
              <a:t>условий ветеранов ВОВ, вставших на учет </a:t>
            </a:r>
          </a:p>
          <a:p>
            <a:pPr algn="ctr">
              <a:lnSpc>
                <a:spcPct val="45000"/>
              </a:lnSpc>
              <a:spcBef>
                <a:spcPct val="50000"/>
              </a:spcBef>
              <a:defRPr/>
            </a:pPr>
            <a:r>
              <a:rPr lang="ru-RU" sz="3200" b="1">
                <a:solidFill>
                  <a:srgbClr val="800000"/>
                </a:solidFill>
              </a:rPr>
              <a:t>после 01.03.2005 г.</a:t>
            </a:r>
          </a:p>
        </p:txBody>
      </p:sp>
      <p:graphicFrame>
        <p:nvGraphicFramePr>
          <p:cNvPr id="7299" name="Group 131"/>
          <p:cNvGraphicFramePr>
            <a:graphicFrameLocks noGrp="1"/>
          </p:cNvGraphicFramePr>
          <p:nvPr/>
        </p:nvGraphicFramePr>
        <p:xfrm>
          <a:off x="107950" y="1628775"/>
          <a:ext cx="8928100" cy="4267201"/>
        </p:xfrm>
        <a:graphic>
          <a:graphicData uri="http://schemas.openxmlformats.org/drawingml/2006/table">
            <a:tbl>
              <a:tblPr/>
              <a:tblGrid>
                <a:gridCol w="1195388"/>
                <a:gridCol w="965200"/>
                <a:gridCol w="1582737"/>
                <a:gridCol w="1441450"/>
                <a:gridCol w="1366838"/>
                <a:gridCol w="1368425"/>
                <a:gridCol w="1008062"/>
              </a:tblGrid>
              <a:tr h="10795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На дату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Кол-во объек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тов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Кол-во квартир (инд.ж.д.) для ветеранов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Стоимость стр-ва объектов, млн.руб.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Оплачено, млн.руб.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Выполнение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млн.р.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 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11.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172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3 350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9 435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6 683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3 999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25.11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172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3 350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9 435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6 820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4 158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+2%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+3,9%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+2%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F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8872538" y="6524625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4D0DDBE6-0DD9-4B23-B45F-3DF23FC23462}" type="slidenum">
              <a:rPr lang="ru-RU" sz="1200"/>
              <a:pPr/>
              <a:t>17</a:t>
            </a:fld>
            <a:endParaRPr lang="ru-RU" sz="1200"/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0" y="188913"/>
            <a:ext cx="86407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3200" b="1">
                <a:solidFill>
                  <a:srgbClr val="800000"/>
                </a:solidFill>
              </a:rPr>
              <a:t>Программа  </a:t>
            </a:r>
            <a:r>
              <a:rPr lang="ru-RU" sz="3200" b="1">
                <a:solidFill>
                  <a:srgbClr val="CC0000"/>
                </a:solidFill>
              </a:rPr>
              <a:t>ГИСУ</a:t>
            </a:r>
            <a:r>
              <a:rPr lang="ru-RU" sz="3200" b="1">
                <a:solidFill>
                  <a:srgbClr val="800000"/>
                </a:solidFill>
              </a:rPr>
              <a:t> для ветеранов ВОВ</a:t>
            </a:r>
          </a:p>
        </p:txBody>
      </p:sp>
      <p:graphicFrame>
        <p:nvGraphicFramePr>
          <p:cNvPr id="10360" name="Group 120"/>
          <p:cNvGraphicFramePr>
            <a:graphicFrameLocks noGrp="1"/>
          </p:cNvGraphicFramePr>
          <p:nvPr/>
        </p:nvGraphicFramePr>
        <p:xfrm>
          <a:off x="176213" y="908050"/>
          <a:ext cx="8716962" cy="5258436"/>
        </p:xfrm>
        <a:graphic>
          <a:graphicData uri="http://schemas.openxmlformats.org/drawingml/2006/table">
            <a:tbl>
              <a:tblPr/>
              <a:tblGrid>
                <a:gridCol w="2878137"/>
                <a:gridCol w="1984375"/>
                <a:gridCol w="1984375"/>
                <a:gridCol w="1870075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11.11.10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25.11.10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динамика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Кол-во объектов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626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626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Кол-во квартир (инд.ж.д.) для ветеранов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1 710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1 739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+ 1,7%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Заключено соглашений на сумму, тыс.руб.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1 604 534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1 625 762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+ 1,3%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Поступление средств в ГИСУ, тыс.руб.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1 400 896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1 401 468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+ 0,1%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Оплачено подрядчикам, тыс.руб.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1 266 199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1 322 267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+ 4,4%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Выполнение, тыс.руб.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1 148 591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1 265 758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+ 10,2%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Выполнение в 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71,5 %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77,8%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+ 6,3%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7"/>
          <p:cNvSpPr txBox="1">
            <a:spLocks noChangeArrowheads="1"/>
          </p:cNvSpPr>
          <p:nvPr/>
        </p:nvSpPr>
        <p:spPr bwMode="auto">
          <a:xfrm>
            <a:off x="0" y="246063"/>
            <a:ext cx="91440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2800" b="1" dirty="0">
                <a:solidFill>
                  <a:srgbClr val="800000"/>
                </a:solidFill>
              </a:rPr>
              <a:t>Отдельная программа </a:t>
            </a:r>
            <a:r>
              <a:rPr lang="ru-RU" sz="2800" b="1" dirty="0">
                <a:solidFill>
                  <a:srgbClr val="CC0000"/>
                </a:solidFill>
              </a:rPr>
              <a:t>г.Казани </a:t>
            </a:r>
            <a:r>
              <a:rPr lang="ru-RU" sz="2800" b="1" dirty="0">
                <a:solidFill>
                  <a:srgbClr val="800000"/>
                </a:solidFill>
              </a:rPr>
              <a:t>по улучшению </a:t>
            </a:r>
          </a:p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2800" b="1" dirty="0">
                <a:solidFill>
                  <a:srgbClr val="800000"/>
                </a:solidFill>
              </a:rPr>
              <a:t>жилищных условий ветеранов ВОВ</a:t>
            </a:r>
          </a:p>
        </p:txBody>
      </p:sp>
      <p:graphicFrame>
        <p:nvGraphicFramePr>
          <p:cNvPr id="14485" name="Group 149"/>
          <p:cNvGraphicFramePr>
            <a:graphicFrameLocks noGrp="1"/>
          </p:cNvGraphicFramePr>
          <p:nvPr/>
        </p:nvGraphicFramePr>
        <p:xfrm>
          <a:off x="107950" y="908050"/>
          <a:ext cx="8928992" cy="5355210"/>
        </p:xfrm>
        <a:graphic>
          <a:graphicData uri="http://schemas.openxmlformats.org/drawingml/2006/table">
            <a:tbl>
              <a:tblPr/>
              <a:tblGrid>
                <a:gridCol w="286196"/>
                <a:gridCol w="3170238"/>
                <a:gridCol w="936625"/>
                <a:gridCol w="1196975"/>
                <a:gridCol w="1682774"/>
                <a:gridCol w="1656184"/>
              </a:tblGrid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№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Наименование объекта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Кол-во квартир для ветеранов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Стадия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стр-ва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Стоимость строительства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(покупки) объекта, тыс.руб.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Выполнение, тыс.руб.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ул.Дубравная,№1 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отдел-е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работы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149 148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42 521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ул.Дубравная,№2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149 148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42 521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ул. Бр. Касимовых 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113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эт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147 394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104 121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Завойского,д.1 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эт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156 512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130 809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5.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ж.д. сданных в эксплуатацию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65 113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65 113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Итого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435</a:t>
                      </a: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6000" marR="12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667 315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385 085</a:t>
                      </a:r>
                    </a:p>
                  </a:txBody>
                  <a:tcPr marL="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8872538" y="6524625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4D0DDBE6-0DD9-4B23-B45F-3DF23FC23462}" type="slidenum">
              <a:rPr lang="ru-RU" sz="1200"/>
              <a:pPr/>
              <a:t>19</a:t>
            </a:fld>
            <a:endParaRPr lang="ru-RU" sz="1200"/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0" y="1"/>
            <a:ext cx="9144000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ctr">
              <a:lnSpc>
                <a:spcPct val="45000"/>
              </a:lnSpc>
              <a:spcBef>
                <a:spcPts val="0"/>
              </a:spcBef>
            </a:pPr>
            <a:endParaRPr lang="ru-RU" sz="3200" b="1" dirty="0" smtClean="0">
              <a:solidFill>
                <a:srgbClr val="800000"/>
              </a:solidFill>
            </a:endParaRPr>
          </a:p>
          <a:p>
            <a:pPr algn="ctr">
              <a:lnSpc>
                <a:spcPct val="45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800000"/>
                </a:solidFill>
              </a:rPr>
              <a:t>Информация о количестве заселенных </a:t>
            </a:r>
          </a:p>
          <a:p>
            <a:pPr algn="ctr">
              <a:lnSpc>
                <a:spcPct val="45000"/>
              </a:lnSpc>
              <a:spcBef>
                <a:spcPts val="0"/>
              </a:spcBef>
            </a:pPr>
            <a:endParaRPr lang="ru-RU" sz="3200" b="1" dirty="0" smtClean="0">
              <a:solidFill>
                <a:srgbClr val="800000"/>
              </a:solidFill>
            </a:endParaRPr>
          </a:p>
          <a:p>
            <a:pPr algn="ctr">
              <a:lnSpc>
                <a:spcPct val="45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800000"/>
                </a:solidFill>
              </a:rPr>
              <a:t>ветеранов ВОВ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25.11.2010г.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360" name="Group 120"/>
          <p:cNvGraphicFramePr>
            <a:graphicFrameLocks noGrp="1"/>
          </p:cNvGraphicFramePr>
          <p:nvPr/>
        </p:nvGraphicFramePr>
        <p:xfrm>
          <a:off x="176213" y="1124744"/>
          <a:ext cx="8788275" cy="5256585"/>
        </p:xfrm>
        <a:graphic>
          <a:graphicData uri="http://schemas.openxmlformats.org/drawingml/2006/table">
            <a:tbl>
              <a:tblPr/>
              <a:tblGrid>
                <a:gridCol w="2453723"/>
                <a:gridCol w="2232248"/>
                <a:gridCol w="2232248"/>
                <a:gridCol w="1870056"/>
              </a:tblGrid>
              <a:tr h="16371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Программа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Кол-во ветеранов, заключивших договоры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Кол-во заселившихся ветеранов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03014">
                <a:tc>
                  <a:txBody>
                    <a:bodyPr/>
                    <a:lstStyle/>
                    <a:p>
                      <a:r>
                        <a:rPr lang="ru-RU" sz="4800" b="1" dirty="0" smtClean="0"/>
                        <a:t>ГЖФ</a:t>
                      </a:r>
                      <a:endParaRPr lang="ru-RU" sz="4800" b="1" dirty="0"/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3 350</a:t>
                      </a:r>
                      <a:endParaRPr lang="ru-RU" sz="4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869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25,9%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582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b="1" dirty="0" smtClean="0"/>
                        <a:t>ГИСУ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1 706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455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26,7%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582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Казань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435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49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11,3%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8872538" y="6524625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3D7F976C-529C-44F0-BF0D-4D6B245A7B50}" type="slidenum">
              <a:rPr lang="ru-RU" sz="1200"/>
              <a:pPr/>
              <a:t>2</a:t>
            </a:fld>
            <a:endParaRPr lang="ru-RU" sz="1200"/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0" y="188913"/>
            <a:ext cx="9144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ctr">
              <a:lnSpc>
                <a:spcPct val="45000"/>
              </a:lnSpc>
              <a:spcBef>
                <a:spcPct val="50000"/>
              </a:spcBef>
              <a:defRPr/>
            </a:pPr>
            <a:r>
              <a:rPr lang="ru-RU" sz="4000" b="1" dirty="0" smtClean="0">
                <a:solidFill>
                  <a:srgbClr val="800000"/>
                </a:solidFill>
              </a:rPr>
              <a:t>Ожидаемый ввод </a:t>
            </a:r>
            <a:r>
              <a:rPr lang="ru-RU" sz="4000" b="1" dirty="0">
                <a:solidFill>
                  <a:srgbClr val="800000"/>
                </a:solidFill>
              </a:rPr>
              <a:t>жилья </a:t>
            </a:r>
          </a:p>
          <a:p>
            <a:pPr algn="ctr">
              <a:lnSpc>
                <a:spcPct val="45000"/>
              </a:lnSpc>
              <a:spcBef>
                <a:spcPct val="50000"/>
              </a:spcBef>
              <a:defRPr/>
            </a:pPr>
            <a:r>
              <a:rPr lang="ru-RU" sz="4000" b="1" dirty="0">
                <a:solidFill>
                  <a:srgbClr val="800000"/>
                </a:solidFill>
              </a:rPr>
              <a:t>за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 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месяцев</a:t>
            </a:r>
            <a:r>
              <a:rPr lang="ru-RU" sz="4000" b="1" dirty="0">
                <a:solidFill>
                  <a:srgbClr val="800000"/>
                </a:solidFill>
              </a:rPr>
              <a:t> 2010 года</a:t>
            </a:r>
            <a:r>
              <a:rPr lang="ru-RU" sz="2800" b="1" dirty="0">
                <a:solidFill>
                  <a:srgbClr val="800000"/>
                </a:solidFill>
              </a:rPr>
              <a:t> </a:t>
            </a:r>
          </a:p>
          <a:p>
            <a:pPr algn="r">
              <a:lnSpc>
                <a:spcPct val="45000"/>
              </a:lnSpc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800000"/>
                </a:solidFill>
              </a:rPr>
              <a:t>(кв. метр)</a:t>
            </a:r>
          </a:p>
        </p:txBody>
      </p:sp>
      <p:graphicFrame>
        <p:nvGraphicFramePr>
          <p:cNvPr id="3092" name="Group 20"/>
          <p:cNvGraphicFramePr>
            <a:graphicFrameLocks noGrp="1"/>
          </p:cNvGraphicFramePr>
          <p:nvPr/>
        </p:nvGraphicFramePr>
        <p:xfrm>
          <a:off x="251520" y="1700808"/>
          <a:ext cx="8713664" cy="4858522"/>
        </p:xfrm>
        <a:graphic>
          <a:graphicData uri="http://schemas.openxmlformats.org/drawingml/2006/table">
            <a:tbl>
              <a:tblPr/>
              <a:tblGrid>
                <a:gridCol w="2160936"/>
                <a:gridCol w="2015528"/>
                <a:gridCol w="2737000"/>
                <a:gridCol w="1800200"/>
              </a:tblGrid>
              <a:tr h="25202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том числе по линии ИЖС</a:t>
                      </a: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effectLst/>
                        </a:rPr>
                        <a:t>Ввод за ноябрь месяц</a:t>
                      </a:r>
                    </a:p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effectLst/>
                        </a:rPr>
                        <a:t>по данным МО РТ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от годового задания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989" marR="89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38242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1 652</a:t>
                      </a:r>
                      <a:r>
                        <a:rPr lang="ru-RU" sz="3600" b="1" i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453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800 796</a:t>
                      </a:r>
                    </a:p>
                  </a:txBody>
                  <a:tcPr marL="36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134 262</a:t>
                      </a:r>
                    </a:p>
                  </a:txBody>
                  <a:tcPr marL="36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81,8 %</a:t>
                      </a:r>
                    </a:p>
                  </a:txBody>
                  <a:tcPr marL="36000" marR="7200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/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 РТ,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представившие </a:t>
            </a:r>
            <a:r>
              <a:rPr lang="ru-RU" sz="3000" b="1" dirty="0">
                <a:solidFill>
                  <a:srgbClr val="572B2B"/>
                </a:solidFill>
              </a:rPr>
              <a:t>в Министерство Программы жилищного строительства </a:t>
            </a:r>
          </a:p>
          <a:p>
            <a:pPr algn="ctr" fontAlgn="ctr"/>
            <a:r>
              <a:rPr lang="ru-RU" sz="3000" b="1" dirty="0">
                <a:solidFill>
                  <a:srgbClr val="572B2B"/>
                </a:solidFill>
              </a:rPr>
              <a:t>на 2011 – 2015 годы</a:t>
            </a:r>
            <a:endParaRPr lang="ru-RU" sz="3000" b="1" dirty="0">
              <a:solidFill>
                <a:srgbClr val="E2110C"/>
              </a:solidFill>
            </a:endParaRPr>
          </a:p>
        </p:txBody>
      </p:sp>
      <p:graphicFrame>
        <p:nvGraphicFramePr>
          <p:cNvPr id="4" name="Group 27"/>
          <p:cNvGraphicFramePr>
            <a:graphicFrameLocks noGrp="1"/>
          </p:cNvGraphicFramePr>
          <p:nvPr/>
        </p:nvGraphicFramePr>
        <p:xfrm>
          <a:off x="2351273" y="1544366"/>
          <a:ext cx="4380967" cy="3770077"/>
        </p:xfrm>
        <a:graphic>
          <a:graphicData uri="http://schemas.openxmlformats.org/drawingml/2006/table">
            <a:tbl>
              <a:tblPr/>
              <a:tblGrid>
                <a:gridCol w="599314"/>
                <a:gridCol w="3781653"/>
              </a:tblGrid>
              <a:tr h="595892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Актанышский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 marL="144000" marR="10800" marT="10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63483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Алькеевский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 marL="144000" marR="10800" marT="10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63483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Атнинский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 marL="144000" marR="10800" marT="10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63483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Высокогорский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 marL="144000" marR="10800" marT="10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63483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Зеленодольский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4000" marR="10800" marT="10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63483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г. Казань</a:t>
                      </a:r>
                      <a:endParaRPr lang="ru-RU" sz="32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44000" marR="10800" marT="10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980728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 черту населенных пунктов из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сель-скохозяйственного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назначения в 2005-2010 гг. включено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535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земельных участков площадью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18,9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тыс. га.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МО располагают информацией о фактическом использовании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121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земельного участка площадью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4,12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тыс. га (22%). Из них под жилую застройку используются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земельных участка площадью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950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га (23% от объема фактически используемых). </a:t>
            </a:r>
          </a:p>
          <a:p>
            <a:pPr lvl="0" indent="449263" algn="just" eaLnBrk="0" hangingPunct="0"/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 оставшимся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414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земельным участкам площадью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14,7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тыс. га информации по использованию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НЕТ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Фактическое использование земельных участков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2008" y="188640"/>
          <a:ext cx="8964488" cy="3096343"/>
        </p:xfrm>
        <a:graphic>
          <a:graphicData uri="http://schemas.openxmlformats.org/drawingml/2006/table">
            <a:tbl>
              <a:tblPr/>
              <a:tblGrid>
                <a:gridCol w="3079137"/>
                <a:gridCol w="3086135"/>
                <a:gridCol w="2799216"/>
              </a:tblGrid>
              <a:tr h="5555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C00000"/>
                          </a:solidFill>
                          <a:latin typeface="Arial"/>
                        </a:rPr>
                        <a:t>Ожидаемый ввод по госпрограммам</a:t>
                      </a:r>
                      <a:endParaRPr lang="ru-RU" sz="2800" b="1" i="0" u="none" strike="noStrike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62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 smtClean="0">
                          <a:latin typeface="Arial"/>
                        </a:rPr>
                        <a:t>ГЖФ </a:t>
                      </a:r>
                      <a:r>
                        <a:rPr lang="ru-RU" sz="2800" b="0" i="0" u="none" strike="noStrike" dirty="0">
                          <a:latin typeface="Arial"/>
                        </a:rPr>
                        <a:t>(за вычетом проблемных объектов)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 smtClean="0">
                          <a:latin typeface="Arial"/>
                        </a:rPr>
                        <a:t>ГИСУ для ветеранов </a:t>
                      </a:r>
                      <a:r>
                        <a:rPr lang="ru-RU" sz="2800" b="0" i="0" u="none" strike="noStrike" dirty="0">
                          <a:latin typeface="Arial"/>
                        </a:rPr>
                        <a:t>ВОВ</a:t>
                      </a:r>
                      <a:br>
                        <a:rPr lang="ru-RU" sz="2800" b="0" i="0" u="none" strike="noStrike" dirty="0">
                          <a:latin typeface="Arial"/>
                        </a:rPr>
                      </a:br>
                      <a:endParaRPr lang="ru-RU" sz="2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2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latin typeface="Arial"/>
                        </a:rPr>
                        <a:t>Всего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latin typeface="Arial"/>
                        </a:rPr>
                        <a:t>в т.ч. </a:t>
                      </a:r>
                      <a:r>
                        <a:rPr lang="ru-RU" sz="2800" b="0" i="0" u="none" strike="noStrike" dirty="0" smtClean="0">
                          <a:latin typeface="Arial"/>
                        </a:rPr>
                        <a:t>для ветеранов ВОВ</a:t>
                      </a:r>
                      <a:endParaRPr lang="ru-RU" sz="2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258"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339 058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159 406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47 341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4" y="3573016"/>
          <a:ext cx="8964489" cy="2880320"/>
        </p:xfrm>
        <a:graphic>
          <a:graphicData uri="http://schemas.openxmlformats.org/drawingml/2006/table">
            <a:tbl>
              <a:tblPr/>
              <a:tblGrid>
                <a:gridCol w="1643087"/>
                <a:gridCol w="2029321"/>
                <a:gridCol w="1728192"/>
                <a:gridCol w="1728192"/>
                <a:gridCol w="1835697"/>
              </a:tblGrid>
              <a:tr h="67136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Резерв ж.д. ВСГ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latin typeface="Arial"/>
                        </a:rPr>
                        <a:t>Общий резерв </a:t>
                      </a:r>
                      <a:r>
                        <a:rPr lang="ru-RU" sz="28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ru-RU" sz="2800" b="0" i="0" u="none" strike="noStrike" dirty="0">
                          <a:latin typeface="Arial"/>
                        </a:rPr>
                        <a:t>по </a:t>
                      </a:r>
                      <a:r>
                        <a:rPr lang="ru-RU" sz="2800" b="0" i="0" u="none" strike="noStrike" dirty="0" smtClean="0">
                          <a:latin typeface="Arial"/>
                        </a:rPr>
                        <a:t>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 smtClean="0">
                          <a:latin typeface="Arial"/>
                        </a:rPr>
                        <a:t>Осталось ввести в 2010г.</a:t>
                      </a:r>
                      <a:endParaRPr lang="ru-RU" sz="2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 smtClean="0">
                          <a:latin typeface="Arial"/>
                        </a:rPr>
                        <a:t>Переходит на 2011 год</a:t>
                      </a:r>
                      <a:endParaRPr lang="ru-RU" sz="2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9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latin typeface="Arial"/>
                        </a:rPr>
                        <a:t>МКД </a:t>
                      </a:r>
                      <a:r>
                        <a:rPr lang="ru-RU" sz="2800" b="0" i="0" u="none" strike="noStrike" dirty="0" err="1" smtClean="0">
                          <a:latin typeface="Arial"/>
                        </a:rPr>
                        <a:t>коммер-ческое</a:t>
                      </a:r>
                      <a:endParaRPr lang="ru-RU" sz="2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 smtClean="0">
                          <a:latin typeface="Arial"/>
                        </a:rPr>
                        <a:t>ИЖС, за </a:t>
                      </a:r>
                      <a:r>
                        <a:rPr lang="ru-RU" sz="2800" b="0" i="0" u="none" strike="noStrike" dirty="0">
                          <a:latin typeface="Arial"/>
                        </a:rPr>
                        <a:t>вычетом </a:t>
                      </a:r>
                      <a:r>
                        <a:rPr lang="ru-RU" sz="2800" b="0" i="0" u="none" strike="noStrike" dirty="0" smtClean="0">
                          <a:latin typeface="Arial"/>
                        </a:rPr>
                        <a:t>АПК</a:t>
                      </a:r>
                      <a:r>
                        <a:rPr lang="ru-RU" sz="2800" b="0" i="0" u="none" strike="noStrike" dirty="0">
                          <a:latin typeface="Arial"/>
                        </a:rPr>
                        <a:t>, </a:t>
                      </a:r>
                      <a:r>
                        <a:rPr lang="ru-RU" sz="28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ru-RU" sz="2800" b="0" i="0" u="none" strike="noStrike" dirty="0">
                          <a:latin typeface="Arial"/>
                        </a:rPr>
                        <a:t>ВОВ)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6978">
                <a:tc>
                  <a:txBody>
                    <a:bodyPr/>
                    <a:lstStyle/>
                    <a:p>
                      <a:pPr algn="r" fontAlgn="ctr"/>
                      <a:r>
                        <a:rPr lang="ru-RU" sz="30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946 260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0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643 057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0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1 977 155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0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367 000</a:t>
                      </a:r>
                      <a:endParaRPr lang="ru-RU" sz="30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0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1 </a:t>
                      </a:r>
                      <a:r>
                        <a:rPr lang="ru-RU" sz="30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610 155</a:t>
                      </a:r>
                      <a:endParaRPr lang="ru-RU" sz="30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7"/>
          <p:cNvSpPr txBox="1">
            <a:spLocks noChangeArrowheads="1"/>
          </p:cNvSpPr>
          <p:nvPr/>
        </p:nvSpPr>
        <p:spPr bwMode="auto">
          <a:xfrm>
            <a:off x="0" y="141147"/>
            <a:ext cx="9144000" cy="78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800000"/>
                </a:solidFill>
              </a:rPr>
              <a:t>Ожидаемый ввод жилья по </a:t>
            </a:r>
            <a:r>
              <a:rPr lang="ru-RU" sz="3200" b="1" dirty="0" smtClean="0">
                <a:solidFill>
                  <a:srgbClr val="FF0000"/>
                </a:solidFill>
              </a:rPr>
              <a:t>МО РТ</a:t>
            </a:r>
            <a:r>
              <a:rPr lang="ru-RU" sz="3200" b="1" dirty="0" smtClean="0">
                <a:solidFill>
                  <a:srgbClr val="800000"/>
                </a:solidFill>
              </a:rPr>
              <a:t>, </a:t>
            </a:r>
          </a:p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FF0000"/>
                </a:solidFill>
              </a:rPr>
              <a:t>выполнившим годовое задание </a:t>
            </a:r>
          </a:p>
        </p:txBody>
      </p:sp>
      <p:graphicFrame>
        <p:nvGraphicFramePr>
          <p:cNvPr id="77827" name="Group 3"/>
          <p:cNvGraphicFramePr>
            <a:graphicFrameLocks noGrp="1"/>
          </p:cNvGraphicFramePr>
          <p:nvPr/>
        </p:nvGraphicFramePr>
        <p:xfrm>
          <a:off x="251520" y="1268760"/>
          <a:ext cx="8640960" cy="5184577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648072"/>
                <a:gridCol w="3024336"/>
                <a:gridCol w="4968552"/>
              </a:tblGrid>
              <a:tr h="91791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№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МО РТ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Ввод  жилья в декабре, кв.м.</a:t>
                      </a: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</a:tr>
              <a:tr h="6095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Агрызский</a:t>
                      </a:r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113 </a:t>
                      </a:r>
                    </a:p>
                  </a:txBody>
                  <a:tcPr marL="108000" marR="144000" marT="9525" marB="0" anchor="ctr"/>
                </a:tc>
              </a:tr>
              <a:tr h="6095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2.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Мамадышский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556 </a:t>
                      </a:r>
                    </a:p>
                  </a:txBody>
                  <a:tcPr marL="108000" marR="144000" marT="9525" marB="0" anchor="ctr"/>
                </a:tc>
              </a:tr>
              <a:tr h="6095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3.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Буинский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320 </a:t>
                      </a:r>
                    </a:p>
                  </a:txBody>
                  <a:tcPr marL="108000" marR="144000" marT="9525" marB="0" anchor="ctr"/>
                </a:tc>
              </a:tr>
              <a:tr h="6095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4.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В-Услонский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183 </a:t>
                      </a:r>
                    </a:p>
                  </a:txBody>
                  <a:tcPr marL="108000" marR="144000" marT="9525" marB="0" anchor="ctr"/>
                </a:tc>
              </a:tr>
              <a:tr h="6095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5.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Апастовский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386 </a:t>
                      </a:r>
                    </a:p>
                  </a:txBody>
                  <a:tcPr marL="108000" marR="144000" marT="9525" marB="0" anchor="ctr"/>
                </a:tc>
              </a:tr>
              <a:tr h="6095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6.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Тукаевский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055 </a:t>
                      </a:r>
                    </a:p>
                  </a:txBody>
                  <a:tcPr marL="108000" marR="144000" marT="9525" marB="0" anchor="ctr"/>
                </a:tc>
              </a:tr>
              <a:tr h="6095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7.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Сабинский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2 951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68344" y="837873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990000"/>
                </a:solidFill>
              </a:rPr>
              <a:t>(начало)</a:t>
            </a:r>
            <a:endParaRPr lang="ru-RU" sz="22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7"/>
          <p:cNvSpPr txBox="1">
            <a:spLocks noChangeArrowheads="1"/>
          </p:cNvSpPr>
          <p:nvPr/>
        </p:nvSpPr>
        <p:spPr bwMode="auto">
          <a:xfrm>
            <a:off x="0" y="141147"/>
            <a:ext cx="9144000" cy="78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800000"/>
                </a:solidFill>
              </a:rPr>
              <a:t>Ожидаемый ввод жилья по </a:t>
            </a:r>
            <a:r>
              <a:rPr lang="ru-RU" sz="3200" b="1" dirty="0" smtClean="0">
                <a:solidFill>
                  <a:srgbClr val="FF0000"/>
                </a:solidFill>
              </a:rPr>
              <a:t>МО РТ</a:t>
            </a:r>
            <a:r>
              <a:rPr lang="ru-RU" sz="3200" b="1" dirty="0" smtClean="0">
                <a:solidFill>
                  <a:srgbClr val="800000"/>
                </a:solidFill>
              </a:rPr>
              <a:t>, </a:t>
            </a:r>
          </a:p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FF0000"/>
                </a:solidFill>
              </a:rPr>
              <a:t>выполнившим годовое задание </a:t>
            </a:r>
          </a:p>
        </p:txBody>
      </p:sp>
      <p:graphicFrame>
        <p:nvGraphicFramePr>
          <p:cNvPr id="77827" name="Group 3"/>
          <p:cNvGraphicFramePr>
            <a:graphicFrameLocks noGrp="1"/>
          </p:cNvGraphicFramePr>
          <p:nvPr/>
        </p:nvGraphicFramePr>
        <p:xfrm>
          <a:off x="251520" y="1269167"/>
          <a:ext cx="8712968" cy="4944379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719634"/>
                <a:gridCol w="3096790"/>
                <a:gridCol w="4896544"/>
              </a:tblGrid>
              <a:tr h="47905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№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МО РТ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Ввод  жилья в декабре, кв.м.</a:t>
                      </a: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</a:tr>
              <a:tr h="318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7.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 smtClean="0">
                          <a:solidFill>
                            <a:srgbClr val="000000"/>
                          </a:solidFill>
                          <a:latin typeface="+mj-lt"/>
                        </a:rPr>
                        <a:t>Сабинский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2 951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ctr"/>
                </a:tc>
              </a:tr>
              <a:tr h="318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8.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Лаишевский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490 </a:t>
                      </a:r>
                    </a:p>
                  </a:txBody>
                  <a:tcPr marL="108000" marR="144000" marT="9525" marB="0" anchor="ctr"/>
                </a:tc>
              </a:tr>
              <a:tr h="318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9.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Аксубаевский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468 </a:t>
                      </a:r>
                    </a:p>
                  </a:txBody>
                  <a:tcPr marL="108000" marR="144000" marT="9525" marB="0" anchor="ctr"/>
                </a:tc>
              </a:tr>
              <a:tr h="318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10.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Р-Слободский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855 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ctr"/>
                </a:tc>
              </a:tr>
              <a:tr h="318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11.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Бугульминский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278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b"/>
                </a:tc>
              </a:tr>
              <a:tr h="318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12.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Алькеевский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228 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ctr"/>
                </a:tc>
              </a:tr>
              <a:tr h="318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13.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Ютазинский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108</a:t>
                      </a:r>
                    </a:p>
                  </a:txBody>
                  <a:tcPr marL="108000" marR="144000" marT="9525" marB="0" anchor="b"/>
                </a:tc>
              </a:tr>
              <a:tr h="318109"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14.</a:t>
                      </a:r>
                      <a:endParaRPr kumimoji="0" lang="ru-RU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32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К-Устьинский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54</a:t>
                      </a:r>
                    </a:p>
                  </a:txBody>
                  <a:tcPr marL="108000" marR="144000" marT="9525" marB="0" anchor="b"/>
                </a:tc>
              </a:tr>
              <a:tr h="31810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Итого по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4 МО РТ: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26000" marR="10800" marT="108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40 996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14400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837873"/>
            <a:ext cx="2304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990000"/>
                </a:solidFill>
              </a:rPr>
              <a:t>(продолжение)</a:t>
            </a:r>
            <a:endParaRPr lang="ru-RU" sz="22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7"/>
          <p:cNvSpPr txBox="1">
            <a:spLocks noChangeArrowheads="1"/>
          </p:cNvSpPr>
          <p:nvPr/>
        </p:nvSpPr>
        <p:spPr bwMode="auto">
          <a:xfrm>
            <a:off x="0" y="141147"/>
            <a:ext cx="9144000" cy="31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800000"/>
                </a:solidFill>
              </a:rPr>
              <a:t>Требуемый объем ввода жилья по МО РТ </a:t>
            </a:r>
          </a:p>
        </p:txBody>
      </p:sp>
      <p:graphicFrame>
        <p:nvGraphicFramePr>
          <p:cNvPr id="77827" name="Group 3"/>
          <p:cNvGraphicFramePr>
            <a:graphicFrameLocks noGrp="1"/>
          </p:cNvGraphicFramePr>
          <p:nvPr/>
        </p:nvGraphicFramePr>
        <p:xfrm>
          <a:off x="107504" y="945799"/>
          <a:ext cx="8784976" cy="5708361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648072"/>
                <a:gridCol w="3136692"/>
                <a:gridCol w="2500106"/>
                <a:gridCol w="2500106"/>
              </a:tblGrid>
              <a:tr h="1118314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№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МО РТ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Остаток ввода, </a:t>
                      </a:r>
                      <a:r>
                        <a:rPr kumimoji="0" lang="ru-RU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кв.м.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Ввод  жилья 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в декабре, кв.м.</a:t>
                      </a: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</a:tr>
              <a:tr h="5171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г.Казань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230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246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230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246 </a:t>
                      </a:r>
                    </a:p>
                  </a:txBody>
                  <a:tcPr marL="108000" marR="144000" marT="9525" marB="0" anchor="ctr"/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2.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г.Наб.Челны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8000" marR="144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67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745 </a:t>
                      </a:r>
                    </a:p>
                  </a:txBody>
                  <a:tcPr marL="108000" marR="144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47 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745 </a:t>
                      </a:r>
                    </a:p>
                  </a:txBody>
                  <a:tcPr marL="108000" marR="144000" marT="9525" marB="0" anchor="ctr">
                    <a:noFill/>
                  </a:tcPr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3.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Зеленодольский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23 411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25 742 </a:t>
                      </a:r>
                    </a:p>
                  </a:txBody>
                  <a:tcPr marL="108000" marR="144000" marT="0" marB="0" anchor="ctr"/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4.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Альметьевский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17 333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18 993 </a:t>
                      </a:r>
                    </a:p>
                  </a:txBody>
                  <a:tcPr marL="108000" marR="144000" marT="0" marB="0" anchor="ctr"/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5.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Нижнекамский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13 115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13 482 </a:t>
                      </a:r>
                    </a:p>
                  </a:txBody>
                  <a:tcPr marL="108000" marR="144000" marT="0" marB="0" anchor="ctr"/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6.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Елабужский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12 408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12 443 </a:t>
                      </a:r>
                    </a:p>
                  </a:txBody>
                  <a:tcPr marL="108000" marR="144000" marT="0" marB="0" anchor="ctr"/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7.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Лениногорский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6 861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8 509 </a:t>
                      </a:r>
                    </a:p>
                  </a:txBody>
                  <a:tcPr marL="108000" marR="144000" marT="0" marB="0" anchor="ctr"/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8.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Нурлатский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4 748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7 552 </a:t>
                      </a:r>
                    </a:p>
                  </a:txBody>
                  <a:tcPr marL="108000" marR="144000" marT="0" marB="0" anchor="ctr"/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9.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Чистопольский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6 368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7 540 </a:t>
                      </a:r>
                    </a:p>
                  </a:txBody>
                  <a:tcPr marL="108000" marR="144000" marT="0" marB="0" anchor="ctr"/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10.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Кукморский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4 899 </a:t>
                      </a:r>
                    </a:p>
                  </a:txBody>
                  <a:tcPr marL="108000" marR="144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4 899 </a:t>
                      </a:r>
                    </a:p>
                  </a:txBody>
                  <a:tcPr marL="108000" marR="14400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96336" y="477833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990000"/>
                </a:solidFill>
              </a:rPr>
              <a:t>(начало)</a:t>
            </a:r>
            <a:endParaRPr lang="ru-RU" sz="22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7"/>
          <p:cNvSpPr txBox="1">
            <a:spLocks noChangeArrowheads="1"/>
          </p:cNvSpPr>
          <p:nvPr/>
        </p:nvSpPr>
        <p:spPr bwMode="auto">
          <a:xfrm>
            <a:off x="0" y="141147"/>
            <a:ext cx="9144000" cy="31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ru-RU" sz="3200" b="1" dirty="0" smtClean="0">
                <a:solidFill>
                  <a:srgbClr val="800000"/>
                </a:solidFill>
              </a:rPr>
              <a:t>Требуемый объем ввода жилья по МО РТ </a:t>
            </a:r>
          </a:p>
        </p:txBody>
      </p:sp>
      <p:graphicFrame>
        <p:nvGraphicFramePr>
          <p:cNvPr id="77827" name="Group 3"/>
          <p:cNvGraphicFramePr>
            <a:graphicFrameLocks noGrp="1"/>
          </p:cNvGraphicFramePr>
          <p:nvPr/>
        </p:nvGraphicFramePr>
        <p:xfrm>
          <a:off x="107504" y="965790"/>
          <a:ext cx="8784976" cy="570357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642329"/>
                <a:gridCol w="3142435"/>
                <a:gridCol w="2500106"/>
                <a:gridCol w="2500106"/>
              </a:tblGrid>
              <a:tr h="64262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№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МО РТ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Остаток ввода, </a:t>
                      </a:r>
                      <a:r>
                        <a:rPr kumimoji="0" lang="ru-RU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кв.м.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Ввод  жилья 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в декабре, кв.м.</a:t>
                      </a:r>
                    </a:p>
                  </a:txBody>
                  <a:tcPr marL="36000" marR="36000" marT="0" marB="0" anchor="ctr" horzOverflow="overflow">
                    <a:solidFill>
                      <a:schemeClr val="accent1"/>
                    </a:solidFill>
                  </a:tcPr>
                </a:tc>
              </a:tr>
              <a:tr h="321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11.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Арский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3 539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10 326 </a:t>
                      </a:r>
                    </a:p>
                  </a:txBody>
                  <a:tcPr marL="108000" marR="144000" marT="9525" marB="0" anchor="ctr"/>
                </a:tc>
              </a:tr>
              <a:tr h="3261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12.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Бавлинский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3 035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3 035 </a:t>
                      </a:r>
                    </a:p>
                  </a:txBody>
                  <a:tcPr marL="108000" marR="144000" marT="9525" marB="0" anchor="ctr"/>
                </a:tc>
              </a:tr>
              <a:tr h="321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13.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Спасский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1 332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1 582 </a:t>
                      </a:r>
                    </a:p>
                  </a:txBody>
                  <a:tcPr marL="108000" marR="144000" marT="9525" marB="0" anchor="ctr"/>
                </a:tc>
              </a:tr>
              <a:tr h="321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14.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Менделеевский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1 134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1 400 </a:t>
                      </a:r>
                    </a:p>
                  </a:txBody>
                  <a:tcPr marL="108000" marR="144000" marT="9525" marB="0" anchor="ctr"/>
                </a:tc>
              </a:tr>
              <a:tr h="321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15.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Тетюшский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633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7 256 </a:t>
                      </a:r>
                    </a:p>
                  </a:txBody>
                  <a:tcPr marL="108000" marR="144000" marT="9525" marB="0" anchor="ctr"/>
                </a:tc>
              </a:tr>
              <a:tr h="321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16.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Атнинский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577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577 </a:t>
                      </a:r>
                    </a:p>
                  </a:txBody>
                  <a:tcPr marL="108000" marR="144000" marT="9525" marB="0" anchor="ctr"/>
                </a:tc>
              </a:tr>
              <a:tr h="321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17.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Алексеевский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307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864 </a:t>
                      </a:r>
                    </a:p>
                  </a:txBody>
                  <a:tcPr marL="108000" marR="144000" marT="9525" marB="0" anchor="ctr"/>
                </a:tc>
              </a:tr>
              <a:tr h="321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18.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Азнакаевский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        266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266 </a:t>
                      </a:r>
                    </a:p>
                  </a:txBody>
                  <a:tcPr marL="108000" marR="144000" marT="9525" marB="0" anchor="ctr"/>
                </a:tc>
              </a:tr>
              <a:tr h="321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19.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Муслюмовский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208 </a:t>
                      </a:r>
                    </a:p>
                  </a:txBody>
                  <a:tcPr marL="108000" marR="144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      208 </a:t>
                      </a:r>
                    </a:p>
                  </a:txBody>
                  <a:tcPr marL="108000" marR="144000" marT="9525" marB="0" anchor="ctr"/>
                </a:tc>
              </a:tr>
              <a:tr h="32131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Итого по 19 МО РТ: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398 165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14400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3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40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  <a:r>
                        <a:rPr lang="ru-RU" sz="3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665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144000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76256" y="549841"/>
            <a:ext cx="2304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990000"/>
                </a:solidFill>
              </a:rPr>
              <a:t>(продолжение)</a:t>
            </a:r>
            <a:endParaRPr lang="ru-RU" sz="22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8872538" y="6524625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2C103451-14D0-49FB-B8D0-A6A1AD2017E8}" type="slidenum">
              <a:rPr lang="ru-RU" sz="1200"/>
              <a:pPr/>
              <a:t>7</a:t>
            </a:fld>
            <a:endParaRPr lang="ru-RU" sz="1200"/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0" y="260350"/>
            <a:ext cx="9144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ctr">
              <a:defRPr/>
            </a:pPr>
            <a:r>
              <a:rPr lang="ru-RU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Ход реализации Программы </a:t>
            </a:r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ГЖФ 2010 года</a:t>
            </a:r>
            <a:endParaRPr lang="ru-RU" sz="3200" b="1">
              <a:solidFill>
                <a:srgbClr val="FF0000"/>
              </a:solidFill>
            </a:endParaRPr>
          </a:p>
        </p:txBody>
      </p:sp>
      <p:graphicFrame>
        <p:nvGraphicFramePr>
          <p:cNvPr id="66694" name="Group 134"/>
          <p:cNvGraphicFramePr>
            <a:graphicFrameLocks noGrp="1"/>
          </p:cNvGraphicFramePr>
          <p:nvPr/>
        </p:nvGraphicFramePr>
        <p:xfrm>
          <a:off x="107950" y="1196975"/>
          <a:ext cx="8928100" cy="4783076"/>
        </p:xfrm>
        <a:graphic>
          <a:graphicData uri="http://schemas.openxmlformats.org/drawingml/2006/table">
            <a:tbl>
              <a:tblPr/>
              <a:tblGrid>
                <a:gridCol w="2951163"/>
                <a:gridCol w="1873250"/>
                <a:gridCol w="1871662"/>
                <a:gridCol w="2232025"/>
              </a:tblGrid>
              <a:tr h="1303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31.10.10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25.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Динамика, </a:t>
                      </a:r>
                      <a:r>
                        <a:rPr kumimoji="0" lang="ru-RU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ед.изм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36000" marR="36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6810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Ввод жилья,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кв.м.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311 006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321 000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+ 9 994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79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+ 3,2%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09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10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Финанси-рование</a:t>
                      </a:r>
                      <a:r>
                        <a:rPr kumimoji="0" lang="ru-RU" sz="3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, 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млрд.руб.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11,524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11,982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+ 0,458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971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+ 3,9%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7"/>
          <p:cNvSpPr txBox="1">
            <a:spLocks noChangeArrowheads="1"/>
          </p:cNvSpPr>
          <p:nvPr/>
        </p:nvSpPr>
        <p:spPr bwMode="auto">
          <a:xfrm>
            <a:off x="179388" y="188913"/>
            <a:ext cx="8713787" cy="35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Реализация нацпроекта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«Развитие АПК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6125" name="Group 45"/>
          <p:cNvGraphicFramePr>
            <a:graphicFrameLocks noGrp="1"/>
          </p:cNvGraphicFramePr>
          <p:nvPr>
            <p:ph idx="4294967295"/>
          </p:nvPr>
        </p:nvGraphicFramePr>
        <p:xfrm>
          <a:off x="107950" y="764704"/>
          <a:ext cx="8928100" cy="5730240"/>
        </p:xfrm>
        <a:graphic>
          <a:graphicData uri="http://schemas.openxmlformats.org/drawingml/2006/table">
            <a:tbl>
              <a:tblPr/>
              <a:tblGrid>
                <a:gridCol w="1800225"/>
                <a:gridCol w="2232025"/>
                <a:gridCol w="2232025"/>
                <a:gridCol w="2663825"/>
              </a:tblGrid>
              <a:tr h="93763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Программа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2006-2010 годов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Динамика ввода объектов в эксплуатацию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21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Кол-во объектов 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Из них 100% готовности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Выдано разрешений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на ввод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Из них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зарег-но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с обременением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49315">
                <a:tc rowSpan="5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5 903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5 518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на 11.11.10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49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5 212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4 157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49315"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На 25.11.10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49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5 286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4 208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49315"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+ 1,4%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+ 1,2%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9251" name="Text Box 6"/>
          <p:cNvSpPr txBox="1">
            <a:spLocks noChangeArrowheads="1"/>
          </p:cNvSpPr>
          <p:nvPr/>
        </p:nvSpPr>
        <p:spPr bwMode="auto">
          <a:xfrm>
            <a:off x="8872538" y="6524625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0A1AC0A1-E696-41C8-BFC2-A42254822DD6}" type="slidenum">
              <a:rPr lang="ru-RU" sz="1200"/>
              <a:pPr/>
              <a:t>8</a:t>
            </a:fld>
            <a:endParaRPr lang="ru-RU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8872538" y="6524625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fld id="{62F8AF83-B0CE-4DA1-9DF7-A28228BBFE4B}" type="slidenum">
              <a:rPr lang="ru-RU" sz="1200"/>
              <a:pPr/>
              <a:t>9</a:t>
            </a:fld>
            <a:endParaRPr lang="ru-RU" sz="1200"/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ctr">
              <a:defRPr/>
            </a:pPr>
            <a:r>
              <a:rPr lang="ru-RU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Ход финансирования объектов жилья Программы 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соципотеки</a:t>
            </a:r>
            <a:r>
              <a:rPr lang="ru-RU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по 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г.Казани</a:t>
            </a:r>
          </a:p>
          <a:p>
            <a:pPr algn="ctr"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Заказчик ОАО «ЖИК г.Казани»</a:t>
            </a:r>
            <a:endParaRPr lang="ru-RU" sz="2800" b="1">
              <a:solidFill>
                <a:srgbClr val="FF0000"/>
              </a:solidFill>
            </a:endParaRPr>
          </a:p>
        </p:txBody>
      </p:sp>
      <p:graphicFrame>
        <p:nvGraphicFramePr>
          <p:cNvPr id="7252" name="Group 84"/>
          <p:cNvGraphicFramePr>
            <a:graphicFrameLocks noGrp="1"/>
          </p:cNvGraphicFramePr>
          <p:nvPr/>
        </p:nvGraphicFramePr>
        <p:xfrm>
          <a:off x="107950" y="1341439"/>
          <a:ext cx="8928100" cy="5428008"/>
        </p:xfrm>
        <a:graphic>
          <a:graphicData uri="http://schemas.openxmlformats.org/drawingml/2006/table">
            <a:tbl>
              <a:tblPr/>
              <a:tblGrid>
                <a:gridCol w="360363"/>
                <a:gridCol w="3671887"/>
                <a:gridCol w="1584325"/>
                <a:gridCol w="1655763"/>
                <a:gridCol w="1655762"/>
              </a:tblGrid>
              <a:tr h="35507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объекта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Профинансировано</a:t>
                      </a:r>
                    </a:p>
                  </a:txBody>
                  <a:tcPr marL="18000" marR="18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Динамика, млн.руб.</a:t>
                      </a:r>
                    </a:p>
                  </a:txBody>
                  <a:tcPr marL="36000" marR="36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61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11.11.10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25.11.10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26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 ж.д. в М-6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Азино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1 658,8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1 693,0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+ 34,2  </a:t>
                      </a:r>
                    </a:p>
                  </a:txBody>
                  <a:tcPr marL="10800" marR="108000" marT="108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 ж.д. в М-3Б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Азино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925,2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963,5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38,3 </a:t>
                      </a:r>
                    </a:p>
                  </a:txBody>
                  <a:tcPr marL="10800" marR="108000" marT="108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6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 ж.д.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ул.Габишева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353,1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370,0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16,9</a:t>
                      </a:r>
                    </a:p>
                  </a:txBody>
                  <a:tcPr marL="10800" marR="108000" marT="108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6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 ж.д. ул.Минская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424,1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+ 10,1</a:t>
                      </a:r>
                    </a:p>
                  </a:txBody>
                  <a:tcPr marL="10800" marR="108000" marT="108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6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ж.д. 1-35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146,3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+ 8,9</a:t>
                      </a:r>
                    </a:p>
                  </a:txBody>
                  <a:tcPr marL="10800" marR="108000" marT="108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11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ж.д. в Кировском и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Авиастр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 районах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940,8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kumimoji="0" lang="ru-RU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1 030,1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+ 89,3</a:t>
                      </a:r>
                    </a:p>
                  </a:txBody>
                  <a:tcPr marL="10800" marR="126000" marT="108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81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Итого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4 448,4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4 646,0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197,7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9881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 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4,4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0306" name="Прямоугольник 4"/>
          <p:cNvSpPr>
            <a:spLocks noChangeArrowheads="1"/>
          </p:cNvSpPr>
          <p:nvPr/>
        </p:nvSpPr>
        <p:spPr bwMode="auto">
          <a:xfrm>
            <a:off x="7667625" y="941388"/>
            <a:ext cx="1458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00"/>
                </a:solidFill>
              </a:rPr>
              <a:t>(млн.руб.)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23245</TotalTime>
  <Words>1238</Words>
  <Application>Microsoft Office PowerPoint</Application>
  <PresentationFormat>Экран (4:3)</PresentationFormat>
  <Paragraphs>484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Оформление по умолчанию</vt:lpstr>
      <vt:lpstr>CorelDRAW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Марсель Валиуллин</dc:creator>
  <cp:lastModifiedBy>Лейсан Сагитова</cp:lastModifiedBy>
  <cp:revision>1150</cp:revision>
  <dcterms:created xsi:type="dcterms:W3CDTF">2010-01-22T06:27:46Z</dcterms:created>
  <dcterms:modified xsi:type="dcterms:W3CDTF">2010-11-25T14:50:39Z</dcterms:modified>
</cp:coreProperties>
</file>