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424" r:id="rId2"/>
    <p:sldId id="425" r:id="rId3"/>
    <p:sldId id="426" r:id="rId4"/>
    <p:sldId id="427" r:id="rId5"/>
    <p:sldId id="428" r:id="rId6"/>
    <p:sldId id="429" r:id="rId7"/>
    <p:sldId id="430" r:id="rId8"/>
    <p:sldId id="431" r:id="rId9"/>
    <p:sldId id="432" r:id="rId10"/>
    <p:sldId id="433" r:id="rId11"/>
    <p:sldId id="485" r:id="rId12"/>
    <p:sldId id="486" r:id="rId13"/>
    <p:sldId id="487" r:id="rId14"/>
    <p:sldId id="488" r:id="rId15"/>
    <p:sldId id="416" r:id="rId16"/>
    <p:sldId id="417" r:id="rId17"/>
    <p:sldId id="418" r:id="rId18"/>
    <p:sldId id="419" r:id="rId19"/>
    <p:sldId id="420" r:id="rId20"/>
    <p:sldId id="421" r:id="rId21"/>
    <p:sldId id="468" r:id="rId22"/>
    <p:sldId id="422" r:id="rId23"/>
    <p:sldId id="423" r:id="rId24"/>
    <p:sldId id="445" r:id="rId25"/>
    <p:sldId id="460" r:id="rId26"/>
    <p:sldId id="461" r:id="rId27"/>
    <p:sldId id="462" r:id="rId28"/>
    <p:sldId id="463" r:id="rId29"/>
    <p:sldId id="464" r:id="rId30"/>
    <p:sldId id="465" r:id="rId31"/>
    <p:sldId id="466" r:id="rId32"/>
    <p:sldId id="467" r:id="rId33"/>
    <p:sldId id="446" r:id="rId34"/>
    <p:sldId id="473" r:id="rId35"/>
    <p:sldId id="474" r:id="rId36"/>
    <p:sldId id="447" r:id="rId37"/>
    <p:sldId id="448" r:id="rId38"/>
    <p:sldId id="449" r:id="rId39"/>
    <p:sldId id="452" r:id="rId40"/>
    <p:sldId id="457" r:id="rId41"/>
    <p:sldId id="458" r:id="rId42"/>
    <p:sldId id="459" r:id="rId43"/>
    <p:sldId id="475" r:id="rId44"/>
    <p:sldId id="476" r:id="rId45"/>
    <p:sldId id="477" r:id="rId46"/>
    <p:sldId id="478" r:id="rId47"/>
    <p:sldId id="479" r:id="rId48"/>
    <p:sldId id="480" r:id="rId49"/>
    <p:sldId id="481" r:id="rId50"/>
    <p:sldId id="482" r:id="rId51"/>
    <p:sldId id="483" r:id="rId52"/>
    <p:sldId id="484" r:id="rId53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00"/>
    <a:srgbClr val="DDE7F3"/>
    <a:srgbClr val="FF5050"/>
    <a:srgbClr val="588824"/>
    <a:srgbClr val="CCFFCC"/>
    <a:srgbClr val="FFFF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98" autoAdjust="0"/>
    <p:restoredTop sz="90586" autoAdjust="0"/>
  </p:normalViewPr>
  <p:slideViewPr>
    <p:cSldViewPr>
      <p:cViewPr varScale="1">
        <p:scale>
          <a:sx n="107" d="100"/>
          <a:sy n="107" d="100"/>
        </p:scale>
        <p:origin x="-878" y="-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sagkh-fserv\m$\&#1054;&#1090;&#1076;&#1077;&#1083;&#1099;\&#1059;&#1087;&#1088;&#1072;&#1074;&#1083;&#1077;&#1085;&#1080;&#1077;%20&#1088;&#1072;&#1079;&#1074;&#1080;&#1090;&#1080;&#1103;%20&#1089;&#1090;&#1088;&#1086;&#1080;&#1090;&#1077;&#1083;&#1100;&#1089;&#1090;&#1074;&#1072;\&#1054;&#1090;&#1076;&#1077;&#1083;%20&#1088;&#1077;&#1072;&#1083;&#1080;&#1079;&#1072;&#1094;&#1080;&#1080;%20&#1078;&#1080;&#1083;&#1080;&#1097;&#1085;&#1099;&#1093;%20&#1087;&#1088;&#1086;&#1075;&#1088;&#1072;&#1084;&#1084;\&#1054;&#1090;&#1076;&#1077;&#1083;\2016\&#1054;&#1093;&#1088;&#1072;&#1085;&#1072;%20&#1090;&#1088;&#1091;&#1076;&#1072;\&#1042;&#1050;\53_06.01.2017\&#1075;&#1088;&#1072;&#1092;&#1080;&#1082;&#1080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msagkh-fserv\m$\&#1054;&#1090;&#1076;&#1077;&#1083;&#1099;\&#1059;&#1087;&#1088;&#1072;&#1074;&#1083;&#1077;&#1085;&#1080;&#1077;%20&#1088;&#1072;&#1079;&#1074;&#1080;&#1090;&#1080;&#1103;%20&#1089;&#1090;&#1088;&#1086;&#1080;&#1090;&#1077;&#1083;&#1100;&#1089;&#1090;&#1074;&#1072;\&#1054;&#1090;&#1076;&#1077;&#1083;%20&#1088;&#1077;&#1072;&#1083;&#1080;&#1079;&#1072;&#1094;&#1080;&#1080;%20&#1078;&#1080;&#1083;&#1080;&#1097;&#1085;&#1099;&#1093;%20&#1087;&#1088;&#1086;&#1075;&#1088;&#1072;&#1084;&#1084;\&#1054;&#1090;&#1076;&#1077;&#1083;\2014\&#1054;&#1093;&#1088;&#1072;&#1085;&#1072;%20&#1090;&#1088;&#1091;&#1076;&#1072;\&#1056;&#1052;&#1042;&#1050;&#1072;\&#1053;&#1086;&#1074;&#1072;&#1103;%20&#1087;&#1072;&#1087;&#1082;&#1072;\09_05.07.2014\&#1075;&#1088;&#1072;&#1092;&#1080;&#1082;&#1080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msagkh-fserv\m$\&#1054;&#1090;&#1076;&#1077;&#1083;&#1099;\&#1059;&#1087;&#1088;&#1072;&#1074;&#1083;&#1077;&#1085;&#1080;&#1077;%20&#1088;&#1072;&#1079;&#1074;&#1080;&#1090;&#1080;&#1103;%20&#1089;&#1090;&#1088;&#1086;&#1080;&#1090;&#1077;&#1083;&#1100;&#1089;&#1090;&#1074;&#1072;\&#1054;&#1090;&#1076;&#1077;&#1083;%20&#1088;&#1077;&#1072;&#1083;&#1080;&#1079;&#1072;&#1094;&#1080;&#1080;%20&#1078;&#1080;&#1083;&#1080;&#1097;&#1085;&#1099;&#1093;%20&#1087;&#1088;&#1086;&#1075;&#1088;&#1072;&#1084;&#1084;\&#1054;&#1090;&#1076;&#1077;&#1083;\2016\&#1054;&#1093;&#1088;&#1072;&#1085;&#1072;%20&#1090;&#1088;&#1091;&#1076;&#1072;\&#1042;&#1050;\1_09.01.2016\&#1075;&#1088;&#1072;&#1092;&#1080;&#1082;&#1080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msagkh-fserv\m$\&#1054;&#1090;&#1076;&#1077;&#1083;&#1099;\&#1059;&#1087;&#1088;&#1072;&#1074;&#1083;&#1077;&#1085;&#1080;&#1077;%20&#1088;&#1072;&#1079;&#1074;&#1080;&#1090;&#1080;&#1103;%20&#1089;&#1090;&#1088;&#1086;&#1080;&#1090;&#1077;&#1083;&#1100;&#1089;&#1090;&#1074;&#1072;\&#1054;&#1090;&#1076;&#1077;&#1083;%20&#1088;&#1077;&#1072;&#1083;&#1080;&#1079;&#1072;&#1094;&#1080;&#1080;%20&#1078;&#1080;&#1083;&#1080;&#1097;&#1085;&#1099;&#1093;%20&#1087;&#1088;&#1086;&#1075;&#1088;&#1072;&#1084;&#1084;\&#1054;&#1090;&#1076;&#1077;&#1083;\2016\&#1054;&#1093;&#1088;&#1072;&#1085;&#1072;%20&#1090;&#1088;&#1091;&#1076;&#1072;\&#1042;&#1050;\53_06.01.2017\&#1075;&#1088;&#1072;&#1092;&#1080;&#1082;&#1080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msagkh-fserv\m$\&#1054;&#1090;&#1076;&#1077;&#1083;&#1099;\&#1059;&#1087;&#1088;&#1072;&#1074;&#1083;&#1077;&#1085;&#1080;&#1077;%20&#1088;&#1072;&#1079;&#1074;&#1080;&#1090;&#1080;&#1103;%20&#1089;&#1090;&#1088;&#1086;&#1080;&#1090;&#1077;&#1083;&#1100;&#1089;&#1090;&#1074;&#1072;\&#1054;&#1090;&#1076;&#1077;&#1083;%20&#1088;&#1077;&#1072;&#1083;&#1080;&#1079;&#1072;&#1094;&#1080;&#1080;%20&#1078;&#1080;&#1083;&#1080;&#1097;&#1085;&#1099;&#1093;%20&#1087;&#1088;&#1086;&#1075;&#1088;&#1072;&#1084;&#1084;\&#1054;&#1090;&#1076;&#1077;&#1083;\2016\&#1054;&#1093;&#1088;&#1072;&#1085;&#1072;%20&#1090;&#1088;&#1091;&#1076;&#1072;\&#1042;&#1050;\54_06.01.2017\&#1075;&#1088;&#1072;&#1092;&#1080;&#1082;&#108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411100675549018E-2"/>
          <c:y val="4.9974279518867022E-2"/>
          <c:w val="0.75680694466649157"/>
          <c:h val="0.60077801378814688"/>
        </c:manualLayout>
      </c:layout>
      <c:bar3DChart>
        <c:barDir val="col"/>
        <c:grouping val="stacked"/>
        <c:varyColors val="0"/>
        <c:ser>
          <c:idx val="0"/>
          <c:order val="0"/>
          <c:invertIfNegative val="0"/>
          <c:cat>
            <c:strRef>
              <c:f>'[графики.xlsx]по МО'!$B$3:$B$11</c:f>
              <c:strCache>
                <c:ptCount val="9"/>
                <c:pt idx="0">
                  <c:v>г.Наб.Челны</c:v>
                </c:pt>
                <c:pt idx="1">
                  <c:v>Казань</c:v>
                </c:pt>
                <c:pt idx="2">
                  <c:v>Нижнекамский</c:v>
                </c:pt>
                <c:pt idx="3">
                  <c:v>Спасский</c:v>
                </c:pt>
                <c:pt idx="4">
                  <c:v>Азнакаевский</c:v>
                </c:pt>
                <c:pt idx="5">
                  <c:v>Атнинский</c:v>
                </c:pt>
                <c:pt idx="6">
                  <c:v>Елабужский</c:v>
                </c:pt>
                <c:pt idx="7">
                  <c:v>Сабинский</c:v>
                </c:pt>
                <c:pt idx="8">
                  <c:v>за пределами РТ</c:v>
                </c:pt>
              </c:strCache>
            </c:strRef>
          </c:cat>
          <c:val>
            <c:numRef>
              <c:f>'[графики.xlsx]по МО'!$C$3:$C$11</c:f>
            </c:numRef>
          </c:val>
        </c:ser>
        <c:ser>
          <c:idx val="1"/>
          <c:order val="1"/>
          <c:tx>
            <c:strRef>
              <c:f>'[графики.xlsx]по МО'!$B$18</c:f>
              <c:strCache>
                <c:ptCount val="1"/>
                <c:pt idx="0">
                  <c:v>со смертельным исходом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'[графики.xlsx]по МО'!$B$3:$B$11</c:f>
              <c:strCache>
                <c:ptCount val="9"/>
                <c:pt idx="0">
                  <c:v>г.Наб.Челны</c:v>
                </c:pt>
                <c:pt idx="1">
                  <c:v>Казань</c:v>
                </c:pt>
                <c:pt idx="2">
                  <c:v>Нижнекамский</c:v>
                </c:pt>
                <c:pt idx="3">
                  <c:v>Спасский</c:v>
                </c:pt>
                <c:pt idx="4">
                  <c:v>Азнакаевский</c:v>
                </c:pt>
                <c:pt idx="5">
                  <c:v>Атнинский</c:v>
                </c:pt>
                <c:pt idx="6">
                  <c:v>Елабужский</c:v>
                </c:pt>
                <c:pt idx="7">
                  <c:v>Сабинский</c:v>
                </c:pt>
                <c:pt idx="8">
                  <c:v>за пределами РТ</c:v>
                </c:pt>
              </c:strCache>
            </c:strRef>
          </c:cat>
          <c:val>
            <c:numRef>
              <c:f>'[графики.xlsx]по МО'!$D$3:$D$11</c:f>
              <c:numCache>
                <c:formatCode>General</c:formatCode>
                <c:ptCount val="9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8">
                  <c:v>4</c:v>
                </c:pt>
              </c:numCache>
            </c:numRef>
          </c:val>
        </c:ser>
        <c:ser>
          <c:idx val="2"/>
          <c:order val="2"/>
          <c:tx>
            <c:strRef>
              <c:f>'[графики.xlsx]по МО'!$B$19</c:f>
              <c:strCache>
                <c:ptCount val="1"/>
                <c:pt idx="0">
                  <c:v>с тяжелым исходом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'[графики.xlsx]по МО'!$B$3:$B$11</c:f>
              <c:strCache>
                <c:ptCount val="9"/>
                <c:pt idx="0">
                  <c:v>г.Наб.Челны</c:v>
                </c:pt>
                <c:pt idx="1">
                  <c:v>Казань</c:v>
                </c:pt>
                <c:pt idx="2">
                  <c:v>Нижнекамский</c:v>
                </c:pt>
                <c:pt idx="3">
                  <c:v>Спасский</c:v>
                </c:pt>
                <c:pt idx="4">
                  <c:v>Азнакаевский</c:v>
                </c:pt>
                <c:pt idx="5">
                  <c:v>Атнинский</c:v>
                </c:pt>
                <c:pt idx="6">
                  <c:v>Елабужский</c:v>
                </c:pt>
                <c:pt idx="7">
                  <c:v>Сабинский</c:v>
                </c:pt>
                <c:pt idx="8">
                  <c:v>за пределами РТ</c:v>
                </c:pt>
              </c:strCache>
            </c:strRef>
          </c:cat>
          <c:val>
            <c:numRef>
              <c:f>'[графики.xlsx]по МО'!$E$3:$E$11</c:f>
              <c:numCache>
                <c:formatCode>General</c:formatCode>
                <c:ptCount val="9"/>
                <c:pt idx="0">
                  <c:v>5</c:v>
                </c:pt>
                <c:pt idx="1">
                  <c:v>4</c:v>
                </c:pt>
                <c:pt idx="2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94833664"/>
        <c:axId val="94851840"/>
        <c:axId val="0"/>
      </c:bar3DChart>
      <c:catAx>
        <c:axId val="9483366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94851840"/>
        <c:crosses val="autoZero"/>
        <c:auto val="1"/>
        <c:lblAlgn val="ctr"/>
        <c:lblOffset val="100"/>
        <c:noMultiLvlLbl val="0"/>
      </c:catAx>
      <c:valAx>
        <c:axId val="9485184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800"/>
            </a:pPr>
            <a:endParaRPr lang="ru-RU"/>
          </a:p>
        </c:txPr>
        <c:crossAx val="94833664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ru-RU"/>
          </a:p>
        </c:txPr>
      </c:legendEntry>
      <c:layout>
        <c:manualLayout>
          <c:xMode val="edge"/>
          <c:yMode val="edge"/>
          <c:x val="0.8104913567523071"/>
          <c:y val="0.51944148405945489"/>
          <c:w val="0.17399250464702903"/>
          <c:h val="0.44125146754419864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ln w="76200"/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356632782535406"/>
          <c:y val="0.17182705409540114"/>
          <c:w val="0.80403019987298385"/>
          <c:h val="0.76879663926725006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76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122481172949552"/>
          <c:y val="4.4854493291595049E-2"/>
          <c:w val="0.80919933537493671"/>
          <c:h val="0.7912742315619120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</c:dPt>
          <c:dPt>
            <c:idx val="4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-0.17896760915837176"/>
                  <c:y val="-0.24525409238545687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падение с высоты
29</a:t>
                    </a:r>
                    <a:r>
                      <a:rPr lang="ru-RU" smtClean="0"/>
                      <a:t>% (9 сл.)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9697080732590821"/>
                  <c:y val="-0.3220996835170423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обвалы, обрушение предметов
26</a:t>
                    </a:r>
                    <a:r>
                      <a:rPr lang="ru-RU" smtClean="0"/>
                      <a:t>%</a:t>
                    </a:r>
                    <a:r>
                      <a:rPr lang="ru-RU" baseline="0" smtClean="0"/>
                      <a:t> (8 сл.)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6.5626322685145386E-2"/>
                  <c:y val="3.0780893626198395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воздействие движущихся, разлетающихся предметов
13</a:t>
                    </a:r>
                    <a:r>
                      <a:rPr lang="ru-RU" dirty="0" smtClean="0"/>
                      <a:t>% (4 сл.)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3.7181985973724105E-4"/>
                  <c:y val="5.908371292078658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ДТП
22</a:t>
                    </a:r>
                    <a:r>
                      <a:rPr lang="ru-RU" dirty="0" smtClean="0"/>
                      <a:t>% (7 сл.)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5.2067111723059736E-2"/>
                  <c:y val="2.086458605015366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прочие причины
10</a:t>
                    </a:r>
                    <a:r>
                      <a:rPr lang="ru-RU" dirty="0" smtClean="0"/>
                      <a:t>% (3 сл.)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причины!$A$2:$A$6</c:f>
              <c:strCache>
                <c:ptCount val="5"/>
                <c:pt idx="0">
                  <c:v>падение с высоты</c:v>
                </c:pt>
                <c:pt idx="1">
                  <c:v>обвалы, обрушение предметов</c:v>
                </c:pt>
                <c:pt idx="2">
                  <c:v>воздействие движущихся, разлетающихся предметов</c:v>
                </c:pt>
                <c:pt idx="3">
                  <c:v>ДТП</c:v>
                </c:pt>
                <c:pt idx="4">
                  <c:v>прочие причины</c:v>
                </c:pt>
              </c:strCache>
            </c:strRef>
          </c:cat>
          <c:val>
            <c:numRef>
              <c:f>причины!$B$2:$B$6</c:f>
              <c:numCache>
                <c:formatCode>General</c:formatCode>
                <c:ptCount val="5"/>
                <c:pt idx="0">
                  <c:v>9</c:v>
                </c:pt>
                <c:pt idx="1">
                  <c:v>8</c:v>
                </c:pt>
                <c:pt idx="2">
                  <c:v>4</c:v>
                </c:pt>
                <c:pt idx="3">
                  <c:v>7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720558347923029"/>
          <c:y val="6.8869267250845342E-2"/>
          <c:w val="0.3891618603680051"/>
          <c:h val="0.77849427703997731"/>
        </c:manualLayout>
      </c:layout>
      <c:doughnutChart>
        <c:varyColors val="1"/>
        <c:ser>
          <c:idx val="0"/>
          <c:order val="0"/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3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4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5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6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</c:dPt>
          <c:dLbls>
            <c:dLbl>
              <c:idx val="0"/>
              <c:layout>
                <c:manualLayout>
                  <c:x val="0.12410043520068652"/>
                  <c:y val="-9.2811949556528897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/>
                      <a:t>жилищное строительство
10</a:t>
                    </a:r>
                    <a:r>
                      <a:rPr lang="ru-RU" sz="1600" dirty="0" smtClean="0"/>
                      <a:t>% (3 сл.)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8306897892571322"/>
                  <c:y val="2.8228287730392643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/>
                      <a:t>промышленные объекты
6</a:t>
                    </a:r>
                    <a:r>
                      <a:rPr lang="ru-RU" sz="1600" dirty="0" smtClean="0"/>
                      <a:t>% (2 сл.)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5827659474617764"/>
                  <c:y val="5.3697468477481844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/>
                      <a:t>объекты соцкультбыта и с/х назначения
22</a:t>
                    </a:r>
                    <a:r>
                      <a:rPr lang="ru-RU" sz="1600" dirty="0" smtClean="0"/>
                      <a:t>%  (7 сл.)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6856627999187829"/>
                  <c:y val="0.11548756822156798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реконструкция и ремонт производственных объектов
16%  (5 сл.)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246748445575013"/>
                  <c:y val="0.11861913247814838"/>
                </c:manualLayout>
              </c:layout>
              <c:tx>
                <c:rich>
                  <a:bodyPr/>
                  <a:lstStyle/>
                  <a:p>
                    <a:r>
                      <a:rPr lang="ru-RU" sz="1600"/>
                      <a:t>Объекты энергетики
13</a:t>
                    </a:r>
                    <a:r>
                      <a:rPr lang="ru-RU" sz="1600" smtClean="0"/>
                      <a:t>% (4 сл.)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11555229495573288"/>
                  <c:y val="1.2254118776485823E-2"/>
                </c:manualLayout>
              </c:layout>
              <c:tx>
                <c:rich>
                  <a:bodyPr/>
                  <a:lstStyle/>
                  <a:p>
                    <a:r>
                      <a:rPr lang="ru-RU" sz="1600"/>
                      <a:t>ДТП
23</a:t>
                    </a:r>
                    <a:r>
                      <a:rPr lang="ru-RU" sz="1600" smtClean="0"/>
                      <a:t>% (7 сл.)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14804437437985815"/>
                  <c:y val="-8.690489313576788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err="1"/>
                      <a:t>нефте</a:t>
                    </a:r>
                    <a:r>
                      <a:rPr lang="ru-RU" sz="1600" dirty="0"/>
                      <a:t>- и газопроводы
10</a:t>
                    </a:r>
                    <a:r>
                      <a:rPr lang="ru-RU" sz="1600" dirty="0" smtClean="0"/>
                      <a:t>% (3 сл.)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Виды1!$A$2:$A$8</c:f>
              <c:strCache>
                <c:ptCount val="7"/>
                <c:pt idx="0">
                  <c:v>жилищное строительство</c:v>
                </c:pt>
                <c:pt idx="1">
                  <c:v>промышленные объекты</c:v>
                </c:pt>
                <c:pt idx="2">
                  <c:v>объекты соцкультбыта и с/х назначения</c:v>
                </c:pt>
                <c:pt idx="3">
                  <c:v>реконструкция и ремонт производственных объектов</c:v>
                </c:pt>
                <c:pt idx="4">
                  <c:v>Объекты энергетики</c:v>
                </c:pt>
                <c:pt idx="5">
                  <c:v>ДТП</c:v>
                </c:pt>
                <c:pt idx="6">
                  <c:v>нефте- и газопроводы</c:v>
                </c:pt>
              </c:strCache>
            </c:strRef>
          </c:cat>
          <c:val>
            <c:numRef>
              <c:f>Виды1!$B$2:$B$8</c:f>
              <c:numCache>
                <c:formatCode>General</c:formatCode>
                <c:ptCount val="7"/>
                <c:pt idx="0">
                  <c:v>3</c:v>
                </c:pt>
                <c:pt idx="1">
                  <c:v>2</c:v>
                </c:pt>
                <c:pt idx="2">
                  <c:v>7</c:v>
                </c:pt>
                <c:pt idx="3">
                  <c:v>5</c:v>
                </c:pt>
                <c:pt idx="4">
                  <c:v>4</c:v>
                </c:pt>
                <c:pt idx="5">
                  <c:v>7</c:v>
                </c:pt>
                <c:pt idx="6">
                  <c:v>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93A50F-704F-4AC9-9C78-AA85D6701BC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3A416C-2777-4515-BE19-335784DE8254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600" b="0" i="0" u="none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Проведено                                                                                            </a:t>
          </a:r>
          <a:r>
            <a:rPr lang="ru-RU" sz="1600" b="1" i="0" u="none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1 685</a:t>
          </a:r>
          <a:r>
            <a:rPr lang="ru-RU" sz="1600" b="0" i="0" u="none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 проверок  </a:t>
          </a:r>
          <a:endParaRPr lang="ru-RU" sz="1600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540B794-4BAD-4FA0-8082-F8883C918672}" type="parTrans" cxnId="{2CFB7281-D32C-4E42-8527-7849C6A9F0DA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2E42CC62-16F5-4CD6-A97E-BA5035708A7D}" type="sibTrans" cxnId="{2CFB7281-D32C-4E42-8527-7849C6A9F0DA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D77EABC9-D438-4425-8CA0-ABB2E3F6EE46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600" b="0" i="0" u="none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Вынесено</a:t>
          </a:r>
          <a:r>
            <a:rPr lang="ru-RU" sz="1600" b="0" i="0" u="none" baseline="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600" b="1" i="0" u="none" baseline="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523</a:t>
          </a:r>
          <a:r>
            <a:rPr lang="ru-RU" sz="1600" b="0" i="0" u="none" baseline="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постановления </a:t>
          </a:r>
        </a:p>
        <a:p>
          <a:r>
            <a:rPr lang="ru-RU" sz="1600" b="0" i="0" u="none" baseline="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об административной ответственности н</a:t>
          </a:r>
          <a:r>
            <a:rPr lang="ru-RU" sz="1600" b="0" i="0" u="none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а  сумму                    </a:t>
          </a:r>
          <a:r>
            <a:rPr lang="ru-RU" sz="1600" b="1" i="0" u="none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19 439,0 </a:t>
          </a:r>
          <a:r>
            <a:rPr lang="ru-RU" sz="1600" b="0" i="0" u="none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тыс.руб</a:t>
          </a:r>
          <a:r>
            <a:rPr lang="ru-RU" sz="1600" b="0" i="0" u="none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.</a:t>
          </a:r>
          <a:endParaRPr lang="ru-RU" sz="1600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AA3F5FD-EA1F-45E2-B7A5-D234E82E3255}" type="parTrans" cxnId="{BFDCDA2C-97DB-4866-8FE0-F962C1CC21BF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A2DC52CB-D145-4A60-BE8A-85715E749695}" type="sibTrans" cxnId="{BFDCDA2C-97DB-4866-8FE0-F962C1CC21BF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440FCCDD-82C1-41D6-BC60-5B305DC4A214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600" b="0" i="0" u="none" baseline="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Взыскано по </a:t>
          </a:r>
          <a:r>
            <a:rPr lang="ru-RU" sz="1600" b="1" i="0" u="none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311</a:t>
          </a:r>
          <a:r>
            <a:rPr lang="ru-RU" sz="1600" b="0" i="0" u="none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постановлениям                                            </a:t>
          </a:r>
          <a:r>
            <a:rPr lang="ru-RU" sz="1600" b="1" i="0" u="none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13 412,0 </a:t>
          </a:r>
          <a:r>
            <a:rPr lang="ru-RU" sz="1600" b="0" i="0" u="none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тыс.руб</a:t>
          </a:r>
          <a:r>
            <a:rPr lang="ru-RU" sz="1600" b="0" i="0" u="none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.</a:t>
          </a:r>
          <a:endParaRPr lang="ru-RU" sz="1600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91DD132-03A4-4E98-8E11-B11D97BCA3B5}" type="parTrans" cxnId="{746C81FC-D3DE-4B1B-B085-1169E036CDB6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616A58CF-DAC1-45F1-97A1-618564E5B28C}" type="sibTrans" cxnId="{746C81FC-D3DE-4B1B-B085-1169E036CDB6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9E7E5951-0977-4408-ACB9-47259994AD10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600" b="0" i="0" u="none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Не истек срок оплаты по </a:t>
          </a:r>
          <a:r>
            <a:rPr lang="ru-RU" sz="1600" b="1" i="0" u="none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95</a:t>
          </a:r>
          <a:r>
            <a:rPr lang="ru-RU" sz="1600" b="0" i="0" u="none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постановлениям на сумму            </a:t>
          </a:r>
          <a:r>
            <a:rPr lang="ru-RU" sz="1600" b="1" i="0" u="none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3 987,0 </a:t>
          </a:r>
          <a:r>
            <a:rPr lang="ru-RU" sz="1600" b="0" i="0" u="none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тыс.руб</a:t>
          </a:r>
          <a:r>
            <a:rPr lang="ru-RU" sz="1600" b="0" i="0" u="none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. </a:t>
          </a:r>
          <a:endParaRPr lang="ru-RU" sz="1600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473E533-01BF-4146-AD95-D757E6F2C0BA}" type="parTrans" cxnId="{57C20064-E431-40BE-8560-BEF851809DF9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E507AEB7-0DB7-40E2-B65E-A8B52EACF38C}" type="sibTrans" cxnId="{57C20064-E431-40BE-8560-BEF851809DF9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A3EC5818-6955-4A90-9459-0B2BAF1B0931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600" b="0" i="0" u="none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Направлено </a:t>
          </a:r>
        </a:p>
        <a:p>
          <a:pPr rtl="0"/>
          <a:r>
            <a:rPr lang="ru-RU" sz="1600" b="0" i="0" u="none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в службу судебных приставов </a:t>
          </a:r>
          <a:r>
            <a:rPr lang="ru-RU" sz="1600" b="1" i="0" u="none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18</a:t>
          </a:r>
          <a:r>
            <a:rPr lang="ru-RU" sz="1600" b="0" i="0" u="none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постановлений на сумму        </a:t>
          </a:r>
          <a:r>
            <a:rPr lang="ru-RU" sz="1600" b="1" i="0" u="none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1 570,0</a:t>
          </a:r>
          <a:r>
            <a:rPr lang="ru-RU" sz="1600" b="0" i="0" u="none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600" b="0" i="0" u="none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тыс.руб</a:t>
          </a:r>
          <a:r>
            <a:rPr lang="ru-RU" sz="1600" b="0" i="0" u="none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.</a:t>
          </a:r>
          <a:endParaRPr lang="ru-RU" sz="1600" b="0" i="0" u="none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9DE9131-DF47-4085-9447-3C3F2CBEE9A5}" type="parTrans" cxnId="{A8FFEDC9-54E9-4BFD-8B11-BBC28558F7D6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0D426850-BA89-484B-AF69-3BAD6A798881}" type="sibTrans" cxnId="{A8FFEDC9-54E9-4BFD-8B11-BBC28558F7D6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5595B8B6-A5F1-45E0-968E-D59F051F2E69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600" b="0" i="0" u="none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Обжалуются в суде </a:t>
          </a:r>
          <a:r>
            <a:rPr lang="ru-RU" sz="1600" b="1" i="0" u="none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6</a:t>
          </a:r>
          <a:r>
            <a:rPr lang="ru-RU" sz="1600" b="0" i="0" u="none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постановлений на сумму                                    </a:t>
          </a:r>
          <a:r>
            <a:rPr lang="ru-RU" sz="1600" b="1" i="0" u="none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440,0  </a:t>
          </a:r>
          <a:r>
            <a:rPr lang="ru-RU" sz="1600" b="0" i="0" u="none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тыс.руб</a:t>
          </a:r>
          <a:r>
            <a:rPr lang="ru-RU" sz="1600" b="0" i="0" u="none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.</a:t>
          </a:r>
          <a:endParaRPr lang="ru-RU" sz="1600" b="0" i="0" u="none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D1D9902-330B-410D-A872-52459AC06016}" type="parTrans" cxnId="{EB90C373-29C6-4FD1-90CC-D73C936883A6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D275A595-E5D3-4920-8ECE-045A92AF0B9F}" type="sibTrans" cxnId="{EB90C373-29C6-4FD1-90CC-D73C936883A6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F2C3AD39-AAAC-4238-B479-23B375BFD40B}" type="pres">
      <dgm:prSet presAssocID="{E893A50F-704F-4AC9-9C78-AA85D6701BC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2FA245C-C176-497D-8C0E-1D1615A258EC}" type="pres">
      <dgm:prSet presAssocID="{E893A50F-704F-4AC9-9C78-AA85D6701BCC}" presName="Name1" presStyleCnt="0"/>
      <dgm:spPr/>
    </dgm:pt>
    <dgm:pt modelId="{1651646D-B48C-482B-B4BE-23B35B1B953D}" type="pres">
      <dgm:prSet presAssocID="{E893A50F-704F-4AC9-9C78-AA85D6701BCC}" presName="cycle" presStyleCnt="0"/>
      <dgm:spPr/>
    </dgm:pt>
    <dgm:pt modelId="{FF6B2230-27C8-42CD-B46D-535CF7211189}" type="pres">
      <dgm:prSet presAssocID="{E893A50F-704F-4AC9-9C78-AA85D6701BCC}" presName="srcNode" presStyleLbl="node1" presStyleIdx="0" presStyleCnt="6"/>
      <dgm:spPr/>
    </dgm:pt>
    <dgm:pt modelId="{3D53732E-6161-4EFB-B6A5-A12D9EE67076}" type="pres">
      <dgm:prSet presAssocID="{E893A50F-704F-4AC9-9C78-AA85D6701BCC}" presName="conn" presStyleLbl="parChTrans1D2" presStyleIdx="0" presStyleCnt="1"/>
      <dgm:spPr/>
      <dgm:t>
        <a:bodyPr/>
        <a:lstStyle/>
        <a:p>
          <a:endParaRPr lang="ru-RU"/>
        </a:p>
      </dgm:t>
    </dgm:pt>
    <dgm:pt modelId="{9FA00C1A-7070-4E17-87B1-51A0D2897346}" type="pres">
      <dgm:prSet presAssocID="{E893A50F-704F-4AC9-9C78-AA85D6701BCC}" presName="extraNode" presStyleLbl="node1" presStyleIdx="0" presStyleCnt="6"/>
      <dgm:spPr/>
    </dgm:pt>
    <dgm:pt modelId="{02CE4038-FFE9-4520-BAAA-8355225AA2E5}" type="pres">
      <dgm:prSet presAssocID="{E893A50F-704F-4AC9-9C78-AA85D6701BCC}" presName="dstNode" presStyleLbl="node1" presStyleIdx="0" presStyleCnt="6"/>
      <dgm:spPr/>
    </dgm:pt>
    <dgm:pt modelId="{F9D71B8A-155D-40B3-88BC-AE06248AD5A9}" type="pres">
      <dgm:prSet presAssocID="{F13A416C-2777-4515-BE19-335784DE8254}" presName="text_1" presStyleLbl="node1" presStyleIdx="0" presStyleCnt="6" custLinFactNeighborX="329" custLinFactNeighborY="-274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40C77D-92CF-4190-9606-DB4B7BE335E6}" type="pres">
      <dgm:prSet presAssocID="{F13A416C-2777-4515-BE19-335784DE8254}" presName="accent_1" presStyleCnt="0"/>
      <dgm:spPr/>
    </dgm:pt>
    <dgm:pt modelId="{C04F7E97-F332-4296-9FE3-E3FE61BFDDA9}" type="pres">
      <dgm:prSet presAssocID="{F13A416C-2777-4515-BE19-335784DE8254}" presName="accentRepeatNode" presStyleLbl="solidFgAcc1" presStyleIdx="0" presStyleCnt="6"/>
      <dgm:spPr>
        <a:solidFill>
          <a:schemeClr val="bg1">
            <a:lumMod val="95000"/>
          </a:schemeClr>
        </a:solidFill>
      </dgm:spPr>
    </dgm:pt>
    <dgm:pt modelId="{A2B4B740-B75C-4B37-8AF0-6CA460021193}" type="pres">
      <dgm:prSet presAssocID="{D77EABC9-D438-4425-8CA0-ABB2E3F6EE46}" presName="text_2" presStyleLbl="node1" presStyleIdx="1" presStyleCnt="6" custScaleY="159454" custLinFactNeighborX="649" custLinFactNeighborY="-117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2BB299-BF5C-4C50-B1D6-C7352A3E0957}" type="pres">
      <dgm:prSet presAssocID="{D77EABC9-D438-4425-8CA0-ABB2E3F6EE46}" presName="accent_2" presStyleCnt="0"/>
      <dgm:spPr/>
    </dgm:pt>
    <dgm:pt modelId="{DE032291-0C5E-4B6E-9701-7710F273F423}" type="pres">
      <dgm:prSet presAssocID="{D77EABC9-D438-4425-8CA0-ABB2E3F6EE46}" presName="accentRepeatNode" presStyleLbl="solidFgAcc1" presStyleIdx="1" presStyleCnt="6"/>
      <dgm:spPr>
        <a:solidFill>
          <a:schemeClr val="bg1">
            <a:lumMod val="95000"/>
          </a:schemeClr>
        </a:solidFill>
      </dgm:spPr>
    </dgm:pt>
    <dgm:pt modelId="{3A88C814-31E5-4777-A2B4-FEC43B7992B1}" type="pres">
      <dgm:prSet presAssocID="{440FCCDD-82C1-41D6-BC60-5B305DC4A214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5446B9-8B97-4717-89FB-48FAE6044725}" type="pres">
      <dgm:prSet presAssocID="{440FCCDD-82C1-41D6-BC60-5B305DC4A214}" presName="accent_3" presStyleCnt="0"/>
      <dgm:spPr/>
    </dgm:pt>
    <dgm:pt modelId="{9CD1DBF6-9071-4EAA-B54D-1B739998B252}" type="pres">
      <dgm:prSet presAssocID="{440FCCDD-82C1-41D6-BC60-5B305DC4A214}" presName="accentRepeatNode" presStyleLbl="solidFgAcc1" presStyleIdx="2" presStyleCnt="6"/>
      <dgm:spPr>
        <a:solidFill>
          <a:schemeClr val="bg1">
            <a:lumMod val="95000"/>
          </a:schemeClr>
        </a:solidFill>
      </dgm:spPr>
    </dgm:pt>
    <dgm:pt modelId="{31502E63-C895-4AF9-93AC-3F7863358948}" type="pres">
      <dgm:prSet presAssocID="{9E7E5951-0977-4408-ACB9-47259994AD10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BD859C-9C91-436C-830A-798F27A196CE}" type="pres">
      <dgm:prSet presAssocID="{9E7E5951-0977-4408-ACB9-47259994AD10}" presName="accent_4" presStyleCnt="0"/>
      <dgm:spPr/>
    </dgm:pt>
    <dgm:pt modelId="{DC6FE663-4368-4C17-971A-DCDC4DF354BD}" type="pres">
      <dgm:prSet presAssocID="{9E7E5951-0977-4408-ACB9-47259994AD10}" presName="accentRepeatNode" presStyleLbl="solidFgAcc1" presStyleIdx="3" presStyleCnt="6"/>
      <dgm:spPr>
        <a:solidFill>
          <a:schemeClr val="bg1">
            <a:lumMod val="95000"/>
          </a:schemeClr>
        </a:solidFill>
      </dgm:spPr>
    </dgm:pt>
    <dgm:pt modelId="{95BFE60D-B3AC-4ACF-83CB-1FA290FF79E1}" type="pres">
      <dgm:prSet presAssocID="{A3EC5818-6955-4A90-9459-0B2BAF1B0931}" presName="text_5" presStyleLbl="node1" presStyleIdx="4" presStyleCnt="6" custScaleY="1367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C4ABE7-A89E-4A09-94B1-95E7EACE9F4D}" type="pres">
      <dgm:prSet presAssocID="{A3EC5818-6955-4A90-9459-0B2BAF1B0931}" presName="accent_5" presStyleCnt="0"/>
      <dgm:spPr/>
    </dgm:pt>
    <dgm:pt modelId="{252228CD-764A-4383-9C05-4F5214203F99}" type="pres">
      <dgm:prSet presAssocID="{A3EC5818-6955-4A90-9459-0B2BAF1B0931}" presName="accentRepeatNode" presStyleLbl="solidFgAcc1" presStyleIdx="4" presStyleCnt="6"/>
      <dgm:spPr>
        <a:solidFill>
          <a:schemeClr val="bg1">
            <a:lumMod val="95000"/>
          </a:schemeClr>
        </a:solidFill>
      </dgm:spPr>
    </dgm:pt>
    <dgm:pt modelId="{28DDA05C-1D2B-49A0-9664-A5F8B43F6C7D}" type="pres">
      <dgm:prSet presAssocID="{5595B8B6-A5F1-45E0-968E-D59F051F2E69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87E850-6006-4400-A987-70928F39BAF8}" type="pres">
      <dgm:prSet presAssocID="{5595B8B6-A5F1-45E0-968E-D59F051F2E69}" presName="accent_6" presStyleCnt="0"/>
      <dgm:spPr/>
    </dgm:pt>
    <dgm:pt modelId="{4EEFF27B-DC3D-4EBF-8E2F-403C69246AE5}" type="pres">
      <dgm:prSet presAssocID="{5595B8B6-A5F1-45E0-968E-D59F051F2E69}" presName="accentRepeatNode" presStyleLbl="solidFgAcc1" presStyleIdx="5" presStyleCnt="6"/>
      <dgm:spPr>
        <a:solidFill>
          <a:schemeClr val="bg1">
            <a:lumMod val="95000"/>
          </a:schemeClr>
        </a:solidFill>
      </dgm:spPr>
    </dgm:pt>
  </dgm:ptLst>
  <dgm:cxnLst>
    <dgm:cxn modelId="{746C81FC-D3DE-4B1B-B085-1169E036CDB6}" srcId="{E893A50F-704F-4AC9-9C78-AA85D6701BCC}" destId="{440FCCDD-82C1-41D6-BC60-5B305DC4A214}" srcOrd="2" destOrd="0" parTransId="{391DD132-03A4-4E98-8E11-B11D97BCA3B5}" sibTransId="{616A58CF-DAC1-45F1-97A1-618564E5B28C}"/>
    <dgm:cxn modelId="{01251D4E-1F2A-4474-BED6-12AF9655271C}" type="presOf" srcId="{E893A50F-704F-4AC9-9C78-AA85D6701BCC}" destId="{F2C3AD39-AAAC-4238-B479-23B375BFD40B}" srcOrd="0" destOrd="0" presId="urn:microsoft.com/office/officeart/2008/layout/VerticalCurvedList"/>
    <dgm:cxn modelId="{9DA72991-7F61-4952-8C84-95A90B205844}" type="presOf" srcId="{5595B8B6-A5F1-45E0-968E-D59F051F2E69}" destId="{28DDA05C-1D2B-49A0-9664-A5F8B43F6C7D}" srcOrd="0" destOrd="0" presId="urn:microsoft.com/office/officeart/2008/layout/VerticalCurvedList"/>
    <dgm:cxn modelId="{057132DE-5492-4F28-8DE3-0C0760C35866}" type="presOf" srcId="{A3EC5818-6955-4A90-9459-0B2BAF1B0931}" destId="{95BFE60D-B3AC-4ACF-83CB-1FA290FF79E1}" srcOrd="0" destOrd="0" presId="urn:microsoft.com/office/officeart/2008/layout/VerticalCurvedList"/>
    <dgm:cxn modelId="{019B95BE-581F-482C-B8E5-72558F286D06}" type="presOf" srcId="{9E7E5951-0977-4408-ACB9-47259994AD10}" destId="{31502E63-C895-4AF9-93AC-3F7863358948}" srcOrd="0" destOrd="0" presId="urn:microsoft.com/office/officeart/2008/layout/VerticalCurvedList"/>
    <dgm:cxn modelId="{A8FFEDC9-54E9-4BFD-8B11-BBC28558F7D6}" srcId="{E893A50F-704F-4AC9-9C78-AA85D6701BCC}" destId="{A3EC5818-6955-4A90-9459-0B2BAF1B0931}" srcOrd="4" destOrd="0" parTransId="{49DE9131-DF47-4085-9447-3C3F2CBEE9A5}" sibTransId="{0D426850-BA89-484B-AF69-3BAD6A798881}"/>
    <dgm:cxn modelId="{2CFB7281-D32C-4E42-8527-7849C6A9F0DA}" srcId="{E893A50F-704F-4AC9-9C78-AA85D6701BCC}" destId="{F13A416C-2777-4515-BE19-335784DE8254}" srcOrd="0" destOrd="0" parTransId="{2540B794-4BAD-4FA0-8082-F8883C918672}" sibTransId="{2E42CC62-16F5-4CD6-A97E-BA5035708A7D}"/>
    <dgm:cxn modelId="{59BEA082-8008-4687-8F1C-54F52BF361E8}" type="presOf" srcId="{2E42CC62-16F5-4CD6-A97E-BA5035708A7D}" destId="{3D53732E-6161-4EFB-B6A5-A12D9EE67076}" srcOrd="0" destOrd="0" presId="urn:microsoft.com/office/officeart/2008/layout/VerticalCurvedList"/>
    <dgm:cxn modelId="{B754FAD8-1F38-47E0-A5A8-19044731F188}" type="presOf" srcId="{D77EABC9-D438-4425-8CA0-ABB2E3F6EE46}" destId="{A2B4B740-B75C-4B37-8AF0-6CA460021193}" srcOrd="0" destOrd="0" presId="urn:microsoft.com/office/officeart/2008/layout/VerticalCurvedList"/>
    <dgm:cxn modelId="{57C20064-E431-40BE-8560-BEF851809DF9}" srcId="{E893A50F-704F-4AC9-9C78-AA85D6701BCC}" destId="{9E7E5951-0977-4408-ACB9-47259994AD10}" srcOrd="3" destOrd="0" parTransId="{5473E533-01BF-4146-AD95-D757E6F2C0BA}" sibTransId="{E507AEB7-0DB7-40E2-B65E-A8B52EACF38C}"/>
    <dgm:cxn modelId="{CF3B4327-933B-406C-B493-98209A75D7CC}" type="presOf" srcId="{F13A416C-2777-4515-BE19-335784DE8254}" destId="{F9D71B8A-155D-40B3-88BC-AE06248AD5A9}" srcOrd="0" destOrd="0" presId="urn:microsoft.com/office/officeart/2008/layout/VerticalCurvedList"/>
    <dgm:cxn modelId="{EB90C373-29C6-4FD1-90CC-D73C936883A6}" srcId="{E893A50F-704F-4AC9-9C78-AA85D6701BCC}" destId="{5595B8B6-A5F1-45E0-968E-D59F051F2E69}" srcOrd="5" destOrd="0" parTransId="{FD1D9902-330B-410D-A872-52459AC06016}" sibTransId="{D275A595-E5D3-4920-8ECE-045A92AF0B9F}"/>
    <dgm:cxn modelId="{9123579E-3E14-4227-8448-F3838206DCE2}" type="presOf" srcId="{440FCCDD-82C1-41D6-BC60-5B305DC4A214}" destId="{3A88C814-31E5-4777-A2B4-FEC43B7992B1}" srcOrd="0" destOrd="0" presId="urn:microsoft.com/office/officeart/2008/layout/VerticalCurvedList"/>
    <dgm:cxn modelId="{BFDCDA2C-97DB-4866-8FE0-F962C1CC21BF}" srcId="{E893A50F-704F-4AC9-9C78-AA85D6701BCC}" destId="{D77EABC9-D438-4425-8CA0-ABB2E3F6EE46}" srcOrd="1" destOrd="0" parTransId="{CAA3F5FD-EA1F-45E2-B7A5-D234E82E3255}" sibTransId="{A2DC52CB-D145-4A60-BE8A-85715E749695}"/>
    <dgm:cxn modelId="{57769130-940A-40FF-A588-62F94F8120AC}" type="presParOf" srcId="{F2C3AD39-AAAC-4238-B479-23B375BFD40B}" destId="{D2FA245C-C176-497D-8C0E-1D1615A258EC}" srcOrd="0" destOrd="0" presId="urn:microsoft.com/office/officeart/2008/layout/VerticalCurvedList"/>
    <dgm:cxn modelId="{16F658D7-2010-4B1B-BE28-1B2A1A942269}" type="presParOf" srcId="{D2FA245C-C176-497D-8C0E-1D1615A258EC}" destId="{1651646D-B48C-482B-B4BE-23B35B1B953D}" srcOrd="0" destOrd="0" presId="urn:microsoft.com/office/officeart/2008/layout/VerticalCurvedList"/>
    <dgm:cxn modelId="{1DA74366-88E3-46D7-8236-F7E000CC1EFA}" type="presParOf" srcId="{1651646D-B48C-482B-B4BE-23B35B1B953D}" destId="{FF6B2230-27C8-42CD-B46D-535CF7211189}" srcOrd="0" destOrd="0" presId="urn:microsoft.com/office/officeart/2008/layout/VerticalCurvedList"/>
    <dgm:cxn modelId="{4819EC76-EED8-4FDD-9F49-C1A246F9D264}" type="presParOf" srcId="{1651646D-B48C-482B-B4BE-23B35B1B953D}" destId="{3D53732E-6161-4EFB-B6A5-A12D9EE67076}" srcOrd="1" destOrd="0" presId="urn:microsoft.com/office/officeart/2008/layout/VerticalCurvedList"/>
    <dgm:cxn modelId="{99FCCA93-E0DF-4FD3-937E-9E0D9FED707F}" type="presParOf" srcId="{1651646D-B48C-482B-B4BE-23B35B1B953D}" destId="{9FA00C1A-7070-4E17-87B1-51A0D2897346}" srcOrd="2" destOrd="0" presId="urn:microsoft.com/office/officeart/2008/layout/VerticalCurvedList"/>
    <dgm:cxn modelId="{7E8FADB4-7169-4BBE-A574-359023CF91F9}" type="presParOf" srcId="{1651646D-B48C-482B-B4BE-23B35B1B953D}" destId="{02CE4038-FFE9-4520-BAAA-8355225AA2E5}" srcOrd="3" destOrd="0" presId="urn:microsoft.com/office/officeart/2008/layout/VerticalCurvedList"/>
    <dgm:cxn modelId="{757AAF12-80CB-4C6B-8AC9-31AE87FFED8F}" type="presParOf" srcId="{D2FA245C-C176-497D-8C0E-1D1615A258EC}" destId="{F9D71B8A-155D-40B3-88BC-AE06248AD5A9}" srcOrd="1" destOrd="0" presId="urn:microsoft.com/office/officeart/2008/layout/VerticalCurvedList"/>
    <dgm:cxn modelId="{EDD81FCD-0558-4310-A947-2EB1759CF14C}" type="presParOf" srcId="{D2FA245C-C176-497D-8C0E-1D1615A258EC}" destId="{DE40C77D-92CF-4190-9606-DB4B7BE335E6}" srcOrd="2" destOrd="0" presId="urn:microsoft.com/office/officeart/2008/layout/VerticalCurvedList"/>
    <dgm:cxn modelId="{E876F0C7-5784-4152-B696-6CD9C7A172AA}" type="presParOf" srcId="{DE40C77D-92CF-4190-9606-DB4B7BE335E6}" destId="{C04F7E97-F332-4296-9FE3-E3FE61BFDDA9}" srcOrd="0" destOrd="0" presId="urn:microsoft.com/office/officeart/2008/layout/VerticalCurvedList"/>
    <dgm:cxn modelId="{DCCA04FC-2972-4469-8857-FF1BF74EC4CA}" type="presParOf" srcId="{D2FA245C-C176-497D-8C0E-1D1615A258EC}" destId="{A2B4B740-B75C-4B37-8AF0-6CA460021193}" srcOrd="3" destOrd="0" presId="urn:microsoft.com/office/officeart/2008/layout/VerticalCurvedList"/>
    <dgm:cxn modelId="{75374C43-2F38-4F9A-8817-F976EA9FB0BB}" type="presParOf" srcId="{D2FA245C-C176-497D-8C0E-1D1615A258EC}" destId="{2A2BB299-BF5C-4C50-B1D6-C7352A3E0957}" srcOrd="4" destOrd="0" presId="urn:microsoft.com/office/officeart/2008/layout/VerticalCurvedList"/>
    <dgm:cxn modelId="{42B594A4-800A-4F31-80D5-838001DC8D9D}" type="presParOf" srcId="{2A2BB299-BF5C-4C50-B1D6-C7352A3E0957}" destId="{DE032291-0C5E-4B6E-9701-7710F273F423}" srcOrd="0" destOrd="0" presId="urn:microsoft.com/office/officeart/2008/layout/VerticalCurvedList"/>
    <dgm:cxn modelId="{67216AFA-210C-4E8C-879C-0795AE99F30A}" type="presParOf" srcId="{D2FA245C-C176-497D-8C0E-1D1615A258EC}" destId="{3A88C814-31E5-4777-A2B4-FEC43B7992B1}" srcOrd="5" destOrd="0" presId="urn:microsoft.com/office/officeart/2008/layout/VerticalCurvedList"/>
    <dgm:cxn modelId="{63910B0E-43BD-4968-A39D-CEB5FA07C6A5}" type="presParOf" srcId="{D2FA245C-C176-497D-8C0E-1D1615A258EC}" destId="{8A5446B9-8B97-4717-89FB-48FAE6044725}" srcOrd="6" destOrd="0" presId="urn:microsoft.com/office/officeart/2008/layout/VerticalCurvedList"/>
    <dgm:cxn modelId="{CCD96FC8-B2E7-4C0B-B325-F4B55B6394F5}" type="presParOf" srcId="{8A5446B9-8B97-4717-89FB-48FAE6044725}" destId="{9CD1DBF6-9071-4EAA-B54D-1B739998B252}" srcOrd="0" destOrd="0" presId="urn:microsoft.com/office/officeart/2008/layout/VerticalCurvedList"/>
    <dgm:cxn modelId="{FA47B75E-514F-4CBE-9AB9-3E13133358F8}" type="presParOf" srcId="{D2FA245C-C176-497D-8C0E-1D1615A258EC}" destId="{31502E63-C895-4AF9-93AC-3F7863358948}" srcOrd="7" destOrd="0" presId="urn:microsoft.com/office/officeart/2008/layout/VerticalCurvedList"/>
    <dgm:cxn modelId="{A28867B9-4297-47B3-98E9-032C89EC3691}" type="presParOf" srcId="{D2FA245C-C176-497D-8C0E-1D1615A258EC}" destId="{E8BD859C-9C91-436C-830A-798F27A196CE}" srcOrd="8" destOrd="0" presId="urn:microsoft.com/office/officeart/2008/layout/VerticalCurvedList"/>
    <dgm:cxn modelId="{27725AF3-97CD-4482-855E-00C0E74DC459}" type="presParOf" srcId="{E8BD859C-9C91-436C-830A-798F27A196CE}" destId="{DC6FE663-4368-4C17-971A-DCDC4DF354BD}" srcOrd="0" destOrd="0" presId="urn:microsoft.com/office/officeart/2008/layout/VerticalCurvedList"/>
    <dgm:cxn modelId="{6BE218F5-CC81-4824-AEE1-3F34E6A3D325}" type="presParOf" srcId="{D2FA245C-C176-497D-8C0E-1D1615A258EC}" destId="{95BFE60D-B3AC-4ACF-83CB-1FA290FF79E1}" srcOrd="9" destOrd="0" presId="urn:microsoft.com/office/officeart/2008/layout/VerticalCurvedList"/>
    <dgm:cxn modelId="{6ABD59EA-AE61-4AD4-B43E-F861189D6922}" type="presParOf" srcId="{D2FA245C-C176-497D-8C0E-1D1615A258EC}" destId="{1FC4ABE7-A89E-4A09-94B1-95E7EACE9F4D}" srcOrd="10" destOrd="0" presId="urn:microsoft.com/office/officeart/2008/layout/VerticalCurvedList"/>
    <dgm:cxn modelId="{7F6195C3-A6F1-4795-9DF1-B924A1365A8C}" type="presParOf" srcId="{1FC4ABE7-A89E-4A09-94B1-95E7EACE9F4D}" destId="{252228CD-764A-4383-9C05-4F5214203F99}" srcOrd="0" destOrd="0" presId="urn:microsoft.com/office/officeart/2008/layout/VerticalCurvedList"/>
    <dgm:cxn modelId="{C084B91E-67D3-40A2-922F-D2153B944DA5}" type="presParOf" srcId="{D2FA245C-C176-497D-8C0E-1D1615A258EC}" destId="{28DDA05C-1D2B-49A0-9664-A5F8B43F6C7D}" srcOrd="11" destOrd="0" presId="urn:microsoft.com/office/officeart/2008/layout/VerticalCurvedList"/>
    <dgm:cxn modelId="{E64337D2-58CC-48C6-BE9C-F329D526DFDE}" type="presParOf" srcId="{D2FA245C-C176-497D-8C0E-1D1615A258EC}" destId="{6287E850-6006-4400-A987-70928F39BAF8}" srcOrd="12" destOrd="0" presId="urn:microsoft.com/office/officeart/2008/layout/VerticalCurvedList"/>
    <dgm:cxn modelId="{31FACCDC-3F1F-41B0-AA9C-226EDD354905}" type="presParOf" srcId="{6287E850-6006-4400-A987-70928F39BAF8}" destId="{4EEFF27B-DC3D-4EBF-8E2F-403C69246AE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5D2874-9180-474A-82A5-DE013328D813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283FF1-3EE4-4FBE-BCAE-9FF5AC0A8A51}">
      <dgm:prSet phldrT="[Текст]" custT="1"/>
      <dgm:spPr/>
      <dgm:t>
        <a:bodyPr/>
        <a:lstStyle/>
        <a:p>
          <a:pPr algn="l" rtl="0">
            <a:lnSpc>
              <a:spcPct val="100000"/>
            </a:lnSpc>
            <a:spcAft>
              <a:spcPts val="600"/>
            </a:spcAft>
          </a:pPr>
          <a:r>
            <a:rPr lang="ru-RU" sz="1800" b="0" i="0" u="none" dirty="0" smtClean="0">
              <a:latin typeface="Arial" pitchFamily="34" charset="0"/>
              <a:cs typeface="Arial" pitchFamily="34" charset="0"/>
            </a:rPr>
            <a:t>Всего проведено </a:t>
          </a:r>
        </a:p>
        <a:p>
          <a:pPr algn="ctr" rtl="0">
            <a:lnSpc>
              <a:spcPct val="100000"/>
            </a:lnSpc>
            <a:spcAft>
              <a:spcPts val="600"/>
            </a:spcAft>
          </a:pPr>
          <a:r>
            <a:rPr lang="ru-RU" sz="1800" b="1" i="0" u="none" dirty="0" smtClean="0">
              <a:latin typeface="Arial" pitchFamily="34" charset="0"/>
              <a:cs typeface="Arial" pitchFamily="34" charset="0"/>
            </a:rPr>
            <a:t>                          842 </a:t>
          </a:r>
          <a:r>
            <a:rPr lang="ru-RU" sz="1800" b="0" i="0" u="none" dirty="0" smtClean="0">
              <a:latin typeface="Arial" pitchFamily="34" charset="0"/>
              <a:cs typeface="Arial" pitchFamily="34" charset="0"/>
            </a:rPr>
            <a:t>проверки,</a:t>
          </a:r>
          <a:r>
            <a:rPr lang="ru-RU" sz="1800" b="0" i="0" u="none" baseline="0" dirty="0" smtClean="0">
              <a:latin typeface="Arial" pitchFamily="34" charset="0"/>
              <a:cs typeface="Arial" pitchFamily="34" charset="0"/>
            </a:rPr>
            <a:t> </a:t>
          </a:r>
        </a:p>
        <a:p>
          <a:pPr algn="l" rtl="0">
            <a:lnSpc>
              <a:spcPct val="100000"/>
            </a:lnSpc>
            <a:spcAft>
              <a:spcPts val="600"/>
            </a:spcAft>
          </a:pPr>
          <a:r>
            <a:rPr lang="ru-RU" sz="1800" b="0" i="0" u="none" baseline="0" dirty="0" smtClean="0">
              <a:latin typeface="Arial" pitchFamily="34" charset="0"/>
              <a:cs typeface="Arial" pitchFamily="34" charset="0"/>
            </a:rPr>
            <a:t>в  том числе с выездом                               на объекты строительства -                                                                                                  </a:t>
          </a:r>
          <a:r>
            <a:rPr lang="ru-RU" sz="1800" b="0" i="0" u="none" dirty="0" smtClean="0">
              <a:latin typeface="Arial" pitchFamily="34" charset="0"/>
              <a:cs typeface="Arial" pitchFamily="34" charset="0"/>
            </a:rPr>
            <a:t>                               </a:t>
          </a:r>
          <a:r>
            <a:rPr lang="ru-RU" sz="1800" b="1" i="0" u="none" dirty="0" smtClean="0">
              <a:latin typeface="Arial" pitchFamily="34" charset="0"/>
              <a:cs typeface="Arial" pitchFamily="34" charset="0"/>
            </a:rPr>
            <a:t>                                                                   </a:t>
          </a:r>
        </a:p>
        <a:p>
          <a:pPr algn="l" rtl="0">
            <a:lnSpc>
              <a:spcPct val="100000"/>
            </a:lnSpc>
            <a:spcAft>
              <a:spcPts val="600"/>
            </a:spcAft>
          </a:pPr>
          <a:r>
            <a:rPr lang="ru-RU" sz="1800" b="1" i="0" u="none" dirty="0" smtClean="0">
              <a:latin typeface="Arial" pitchFamily="34" charset="0"/>
              <a:cs typeface="Arial" pitchFamily="34" charset="0"/>
            </a:rPr>
            <a:t>                         202</a:t>
          </a:r>
          <a:r>
            <a:rPr lang="ru-RU" sz="1800" b="0" i="0" u="none" dirty="0" smtClean="0">
              <a:latin typeface="Arial" pitchFamily="34" charset="0"/>
              <a:cs typeface="Arial" pitchFamily="34" charset="0"/>
            </a:rPr>
            <a:t> проверки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B806D3C9-E510-4CB0-B872-97ECEC1B2627}" type="parTrans" cxnId="{71E28D20-85CC-4A35-8EE3-C6E270CC614B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B09BF31B-E791-4510-8FE3-06C63C8EA672}" type="sibTrans" cxnId="{71E28D20-85CC-4A35-8EE3-C6E270CC614B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B0C3C65B-C319-45ED-A51B-BBEE40BD6CED}">
      <dgm:prSet custT="1"/>
      <dgm:spPr/>
      <dgm:t>
        <a:bodyPr/>
        <a:lstStyle/>
        <a:p>
          <a:pPr rtl="0">
            <a:lnSpc>
              <a:spcPct val="90000"/>
            </a:lnSpc>
            <a:spcAft>
              <a:spcPts val="1200"/>
            </a:spcAft>
          </a:pPr>
          <a:r>
            <a:rPr lang="ru-RU" sz="1800" b="0" i="0" u="none" dirty="0" smtClean="0">
              <a:latin typeface="Arial" pitchFamily="34" charset="0"/>
              <a:cs typeface="Arial" pitchFamily="34" charset="0"/>
            </a:rPr>
            <a:t>выдано </a:t>
          </a:r>
          <a:r>
            <a:rPr lang="ru-RU" sz="1800" b="1" i="0" u="none" dirty="0" smtClean="0">
              <a:latin typeface="Arial" pitchFamily="34" charset="0"/>
              <a:cs typeface="Arial" pitchFamily="34" charset="0"/>
            </a:rPr>
            <a:t>93</a:t>
          </a:r>
          <a:r>
            <a:rPr lang="ru-RU" sz="1800" b="0" i="0" u="none" dirty="0" smtClean="0">
              <a:latin typeface="Arial" pitchFamily="34" charset="0"/>
              <a:cs typeface="Arial" pitchFamily="34" charset="0"/>
            </a:rPr>
            <a:t> предписания;</a:t>
          </a:r>
          <a:endParaRPr lang="ru-RU" sz="1800" b="0" i="0" u="none" dirty="0">
            <a:latin typeface="Arial" pitchFamily="34" charset="0"/>
            <a:cs typeface="Arial" pitchFamily="34" charset="0"/>
          </a:endParaRPr>
        </a:p>
      </dgm:t>
    </dgm:pt>
    <dgm:pt modelId="{2559A23D-921D-4BD8-A97E-17DC95A8EED7}" type="parTrans" cxnId="{06B6D1D7-AF59-4DBB-9472-33583B89DD38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4EB48E71-83D0-469F-972C-A8133CE41F1C}" type="sibTrans" cxnId="{06B6D1D7-AF59-4DBB-9472-33583B89DD38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A602F8BD-28D8-42C4-A2C2-DDEBC6326219}">
      <dgm:prSet custT="1"/>
      <dgm:spPr/>
      <dgm:t>
        <a:bodyPr/>
        <a:lstStyle/>
        <a:p>
          <a:pPr rtl="0">
            <a:lnSpc>
              <a:spcPct val="120000"/>
            </a:lnSpc>
            <a:spcAft>
              <a:spcPts val="1200"/>
            </a:spcAft>
          </a:pPr>
          <a:r>
            <a:rPr lang="ru-RU" sz="1800" b="0" dirty="0" smtClean="0">
              <a:latin typeface="Arial" pitchFamily="34" charset="0"/>
              <a:ea typeface="+mn-ea"/>
              <a:cs typeface="Arial" pitchFamily="34" charset="0"/>
            </a:rPr>
            <a:t>приостановлено действие  Свидетельств сроком до 2-х месяцев по </a:t>
          </a:r>
          <a:r>
            <a:rPr lang="ru-RU" sz="1800" b="1" dirty="0" smtClean="0">
              <a:latin typeface="Arial" pitchFamily="34" charset="0"/>
              <a:ea typeface="+mn-ea"/>
              <a:cs typeface="Arial" pitchFamily="34" charset="0"/>
            </a:rPr>
            <a:t>224</a:t>
          </a:r>
          <a:r>
            <a:rPr lang="ru-RU" sz="1800" b="0" dirty="0" smtClean="0">
              <a:latin typeface="Arial" pitchFamily="34" charset="0"/>
              <a:ea typeface="+mn-ea"/>
              <a:cs typeface="Arial" pitchFamily="34" charset="0"/>
            </a:rPr>
            <a:t>  проверкам;</a:t>
          </a:r>
          <a:endParaRPr lang="ru-RU" sz="1800" b="0" i="0" u="none" dirty="0">
            <a:latin typeface="Arial" pitchFamily="34" charset="0"/>
            <a:cs typeface="Arial" pitchFamily="34" charset="0"/>
          </a:endParaRPr>
        </a:p>
      </dgm:t>
    </dgm:pt>
    <dgm:pt modelId="{60BEC7CA-2B42-4CF9-BF11-896778561A7C}" type="parTrans" cxnId="{57D85A11-78DE-4143-AA17-AEE44A520B0A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2C00F7EC-88F4-4F75-AEB2-08260BE5F513}" type="sibTrans" cxnId="{57D85A11-78DE-4143-AA17-AEE44A520B0A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A23CF57E-659E-4969-BB88-70FC4233933F}">
      <dgm:prSet custT="1"/>
      <dgm:spPr/>
      <dgm:t>
        <a:bodyPr/>
        <a:lstStyle/>
        <a:p>
          <a:pPr>
            <a:lnSpc>
              <a:spcPct val="120000"/>
            </a:lnSpc>
            <a:spcAft>
              <a:spcPts val="1200"/>
            </a:spcAft>
          </a:pPr>
          <a:r>
            <a:rPr lang="ru-RU" sz="1800" b="0" dirty="0" smtClean="0">
              <a:latin typeface="Arial" pitchFamily="34" charset="0"/>
              <a:ea typeface="+mn-ea"/>
              <a:cs typeface="Arial" pitchFamily="34" charset="0"/>
            </a:rPr>
            <a:t>прекращено действие </a:t>
          </a:r>
          <a:r>
            <a:rPr lang="ru-RU" sz="1800" b="1" dirty="0" smtClean="0">
              <a:latin typeface="Arial" pitchFamily="34" charset="0"/>
              <a:ea typeface="+mn-ea"/>
              <a:cs typeface="Arial" pitchFamily="34" charset="0"/>
            </a:rPr>
            <a:t>45</a:t>
          </a:r>
          <a:r>
            <a:rPr lang="ru-RU" sz="1800" b="0" dirty="0" smtClean="0">
              <a:latin typeface="Arial" pitchFamily="34" charset="0"/>
              <a:ea typeface="+mn-ea"/>
              <a:cs typeface="Arial" pitchFamily="34" charset="0"/>
            </a:rPr>
            <a:t> Свидетельств </a:t>
          </a:r>
          <a:r>
            <a:rPr lang="ru-RU" sz="1800" b="0" i="0" u="none" dirty="0" smtClean="0">
              <a:latin typeface="Arial" pitchFamily="34" charset="0"/>
              <a:cs typeface="Arial" pitchFamily="34" charset="0"/>
            </a:rPr>
            <a:t> 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0EB6B681-21E3-4B3F-808D-342C79E32A18}" type="parTrans" cxnId="{D7C3C717-4E4E-472F-B97A-3A01DF53079E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E61353B5-65CB-448B-80FC-EAC240DBF028}" type="sibTrans" cxnId="{D7C3C717-4E4E-472F-B97A-3A01DF53079E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46CD9562-346F-4881-8FBA-84681ADD550F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1200"/>
            </a:spcAft>
          </a:pPr>
          <a:r>
            <a:rPr lang="ru-RU" sz="1800" b="0" i="0" u="none" dirty="0" smtClean="0">
              <a:latin typeface="Arial" pitchFamily="34" charset="0"/>
              <a:cs typeface="Arial" pitchFamily="34" charset="0"/>
            </a:rPr>
            <a:t>Приняты меры дисциплинарного воздействия  по </a:t>
          </a:r>
          <a:r>
            <a:rPr lang="ru-RU" sz="1800" b="1" i="0" u="none" dirty="0" smtClean="0">
              <a:latin typeface="Arial" pitchFamily="34" charset="0"/>
              <a:cs typeface="Arial" pitchFamily="34" charset="0"/>
            </a:rPr>
            <a:t>372</a:t>
          </a:r>
          <a:r>
            <a:rPr lang="ru-RU" sz="1800" b="0" i="0" u="none" dirty="0" smtClean="0">
              <a:latin typeface="Arial" pitchFamily="34" charset="0"/>
              <a:cs typeface="Arial" pitchFamily="34" charset="0"/>
            </a:rPr>
            <a:t> проверкам, в том</a:t>
          </a:r>
          <a:r>
            <a:rPr lang="ru-RU" sz="1800" b="0" i="0" u="none" baseline="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800" b="0" i="0" u="none" dirty="0" smtClean="0">
              <a:latin typeface="Arial" pitchFamily="34" charset="0"/>
              <a:cs typeface="Arial" pitchFamily="34" charset="0"/>
            </a:rPr>
            <a:t>числе: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AE6FA816-501B-4F8D-A277-58EE047F0538}" type="sibTrans" cxnId="{42EC18B9-1AD9-4562-A599-FD09D5969731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8AA0C5F2-2E76-4A31-AA12-4305B18EE8A9}" type="parTrans" cxnId="{42EC18B9-1AD9-4562-A599-FD09D5969731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E908B387-C131-46E1-8F9C-C36A32D21859}" type="pres">
      <dgm:prSet presAssocID="{905D2874-9180-474A-82A5-DE013328D81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560ED9-727F-48EB-ABCD-387515F81070}" type="pres">
      <dgm:prSet presAssocID="{6C283FF1-3EE4-4FBE-BCAE-9FF5AC0A8A51}" presName="node" presStyleLbl="node1" presStyleIdx="0" presStyleCnt="2" custScaleX="66942" custScaleY="77845" custLinFactNeighborX="21314" custLinFactNeighborY="-1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75265F-E7D5-4D73-9B16-85C7308EB0A1}" type="pres">
      <dgm:prSet presAssocID="{B09BF31B-E791-4510-8FE3-06C63C8EA672}" presName="sibTrans" presStyleCnt="0"/>
      <dgm:spPr/>
      <dgm:t>
        <a:bodyPr/>
        <a:lstStyle/>
        <a:p>
          <a:endParaRPr lang="ru-RU"/>
        </a:p>
      </dgm:t>
    </dgm:pt>
    <dgm:pt modelId="{67F123EE-2DFA-43B5-869E-4A1807324DD5}" type="pres">
      <dgm:prSet presAssocID="{46CD9562-346F-4881-8FBA-84681ADD550F}" presName="node" presStyleLbl="node1" presStyleIdx="1" presStyleCnt="2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6A4645-D3F0-4DE4-A5F0-F04F795A36DC}" type="presOf" srcId="{905D2874-9180-474A-82A5-DE013328D813}" destId="{E908B387-C131-46E1-8F9C-C36A32D21859}" srcOrd="0" destOrd="0" presId="urn:microsoft.com/office/officeart/2005/8/layout/hList6"/>
    <dgm:cxn modelId="{42EC18B9-1AD9-4562-A599-FD09D5969731}" srcId="{905D2874-9180-474A-82A5-DE013328D813}" destId="{46CD9562-346F-4881-8FBA-84681ADD550F}" srcOrd="1" destOrd="0" parTransId="{8AA0C5F2-2E76-4A31-AA12-4305B18EE8A9}" sibTransId="{AE6FA816-501B-4F8D-A277-58EE047F0538}"/>
    <dgm:cxn modelId="{57D85A11-78DE-4143-AA17-AEE44A520B0A}" srcId="{46CD9562-346F-4881-8FBA-84681ADD550F}" destId="{A602F8BD-28D8-42C4-A2C2-DDEBC6326219}" srcOrd="1" destOrd="0" parTransId="{60BEC7CA-2B42-4CF9-BF11-896778561A7C}" sibTransId="{2C00F7EC-88F4-4F75-AEB2-08260BE5F513}"/>
    <dgm:cxn modelId="{1A6F8896-7674-4268-99CF-EB80D543B97F}" type="presOf" srcId="{6C283FF1-3EE4-4FBE-BCAE-9FF5AC0A8A51}" destId="{6C560ED9-727F-48EB-ABCD-387515F81070}" srcOrd="0" destOrd="0" presId="urn:microsoft.com/office/officeart/2005/8/layout/hList6"/>
    <dgm:cxn modelId="{FD63E9A6-8263-4DB4-9142-DDE2521F13E2}" type="presOf" srcId="{B0C3C65B-C319-45ED-A51B-BBEE40BD6CED}" destId="{67F123EE-2DFA-43B5-869E-4A1807324DD5}" srcOrd="0" destOrd="1" presId="urn:microsoft.com/office/officeart/2005/8/layout/hList6"/>
    <dgm:cxn modelId="{06B6D1D7-AF59-4DBB-9472-33583B89DD38}" srcId="{46CD9562-346F-4881-8FBA-84681ADD550F}" destId="{B0C3C65B-C319-45ED-A51B-BBEE40BD6CED}" srcOrd="0" destOrd="0" parTransId="{2559A23D-921D-4BD8-A97E-17DC95A8EED7}" sibTransId="{4EB48E71-83D0-469F-972C-A8133CE41F1C}"/>
    <dgm:cxn modelId="{B621A4FF-FF41-4DCE-AB29-45AB9D95F3D9}" type="presOf" srcId="{A23CF57E-659E-4969-BB88-70FC4233933F}" destId="{67F123EE-2DFA-43B5-869E-4A1807324DD5}" srcOrd="0" destOrd="3" presId="urn:microsoft.com/office/officeart/2005/8/layout/hList6"/>
    <dgm:cxn modelId="{71E28D20-85CC-4A35-8EE3-C6E270CC614B}" srcId="{905D2874-9180-474A-82A5-DE013328D813}" destId="{6C283FF1-3EE4-4FBE-BCAE-9FF5AC0A8A51}" srcOrd="0" destOrd="0" parTransId="{B806D3C9-E510-4CB0-B872-97ECEC1B2627}" sibTransId="{B09BF31B-E791-4510-8FE3-06C63C8EA672}"/>
    <dgm:cxn modelId="{46A79A1B-11FF-40F8-BE1B-F7CFAAB7D8FA}" type="presOf" srcId="{A602F8BD-28D8-42C4-A2C2-DDEBC6326219}" destId="{67F123EE-2DFA-43B5-869E-4A1807324DD5}" srcOrd="0" destOrd="2" presId="urn:microsoft.com/office/officeart/2005/8/layout/hList6"/>
    <dgm:cxn modelId="{0EA37B8A-5447-415E-AAD1-E9B0768302DD}" type="presOf" srcId="{46CD9562-346F-4881-8FBA-84681ADD550F}" destId="{67F123EE-2DFA-43B5-869E-4A1807324DD5}" srcOrd="0" destOrd="0" presId="urn:microsoft.com/office/officeart/2005/8/layout/hList6"/>
    <dgm:cxn modelId="{D7C3C717-4E4E-472F-B97A-3A01DF53079E}" srcId="{46CD9562-346F-4881-8FBA-84681ADD550F}" destId="{A23CF57E-659E-4969-BB88-70FC4233933F}" srcOrd="2" destOrd="0" parTransId="{0EB6B681-21E3-4B3F-808D-342C79E32A18}" sibTransId="{E61353B5-65CB-448B-80FC-EAC240DBF028}"/>
    <dgm:cxn modelId="{3DAD0100-9B24-47DC-8939-1F434034956A}" type="presParOf" srcId="{E908B387-C131-46E1-8F9C-C36A32D21859}" destId="{6C560ED9-727F-48EB-ABCD-387515F81070}" srcOrd="0" destOrd="0" presId="urn:microsoft.com/office/officeart/2005/8/layout/hList6"/>
    <dgm:cxn modelId="{7BA8D154-145F-4E14-BE72-3593FF59CA83}" type="presParOf" srcId="{E908B387-C131-46E1-8F9C-C36A32D21859}" destId="{0F75265F-E7D5-4D73-9B16-85C7308EB0A1}" srcOrd="1" destOrd="0" presId="urn:microsoft.com/office/officeart/2005/8/layout/hList6"/>
    <dgm:cxn modelId="{4EC16858-B2B6-4520-B919-717F3B7061CA}" type="presParOf" srcId="{E908B387-C131-46E1-8F9C-C36A32D21859}" destId="{67F123EE-2DFA-43B5-869E-4A1807324DD5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93A50F-704F-4AC9-9C78-AA85D6701BCC}" type="doc">
      <dgm:prSet loTypeId="urn:microsoft.com/office/officeart/2005/8/layout/pyramid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3A416C-2777-4515-BE19-335784DE8254}">
      <dgm:prSet phldrT="[Текст]" custT="1"/>
      <dgm:spPr/>
      <dgm:t>
        <a:bodyPr/>
        <a:lstStyle/>
        <a:p>
          <a:pPr algn="r"/>
          <a:r>
            <a:rPr lang="ru-RU" sz="1800" b="0" i="0" u="none" dirty="0" smtClean="0">
              <a:latin typeface="Arial" pitchFamily="34" charset="0"/>
              <a:cs typeface="Arial" pitchFamily="34" charset="0"/>
            </a:rPr>
            <a:t>Проверено                      </a:t>
          </a:r>
          <a:r>
            <a:rPr lang="ru-RU" sz="1800" b="1" i="0" u="none" dirty="0" smtClean="0">
              <a:latin typeface="Arial" pitchFamily="34" charset="0"/>
              <a:cs typeface="Arial" pitchFamily="34" charset="0"/>
            </a:rPr>
            <a:t>1 357 </a:t>
          </a:r>
          <a:r>
            <a:rPr lang="ru-RU" sz="1800" b="0" i="0" u="none" dirty="0" smtClean="0">
              <a:latin typeface="Arial" pitchFamily="34" charset="0"/>
              <a:cs typeface="Arial" pitchFamily="34" charset="0"/>
            </a:rPr>
            <a:t>объектов</a:t>
          </a:r>
          <a:endParaRPr lang="ru-RU" sz="1800" b="0" dirty="0">
            <a:latin typeface="Arial" pitchFamily="34" charset="0"/>
            <a:cs typeface="Arial" pitchFamily="34" charset="0"/>
          </a:endParaRPr>
        </a:p>
      </dgm:t>
    </dgm:pt>
    <dgm:pt modelId="{2540B794-4BAD-4FA0-8082-F8883C918672}" type="parTrans" cxnId="{2CFB7281-D32C-4E42-8527-7849C6A9F0DA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2E42CC62-16F5-4CD6-A97E-BA5035708A7D}" type="sibTrans" cxnId="{2CFB7281-D32C-4E42-8527-7849C6A9F0DA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D77EABC9-D438-4425-8CA0-ABB2E3F6EE46}">
      <dgm:prSet phldrT="[Текст]" custT="1"/>
      <dgm:spPr/>
      <dgm:t>
        <a:bodyPr/>
        <a:lstStyle/>
        <a:p>
          <a:pPr algn="r"/>
          <a:r>
            <a:rPr lang="ru-RU" sz="1800" b="0" i="0" u="none" dirty="0" smtClean="0">
              <a:latin typeface="Arial" pitchFamily="34" charset="0"/>
              <a:cs typeface="Arial" pitchFamily="34" charset="0"/>
            </a:rPr>
            <a:t>Выявлено                    </a:t>
          </a:r>
          <a:r>
            <a:rPr lang="ru-RU" sz="1800" b="1" i="0" u="none" dirty="0" smtClean="0">
              <a:latin typeface="Arial" pitchFamily="34" charset="0"/>
              <a:cs typeface="Arial" pitchFamily="34" charset="0"/>
            </a:rPr>
            <a:t>1 579 </a:t>
          </a:r>
          <a:r>
            <a:rPr lang="ru-RU" sz="1800" b="0" i="0" u="none" dirty="0" smtClean="0">
              <a:latin typeface="Arial" pitchFamily="34" charset="0"/>
              <a:cs typeface="Arial" pitchFamily="34" charset="0"/>
            </a:rPr>
            <a:t>нарушений</a:t>
          </a:r>
          <a:endParaRPr lang="ru-RU" sz="1800" b="0" i="0" u="none" dirty="0">
            <a:latin typeface="Arial" pitchFamily="34" charset="0"/>
            <a:cs typeface="Arial" pitchFamily="34" charset="0"/>
          </a:endParaRPr>
        </a:p>
      </dgm:t>
    </dgm:pt>
    <dgm:pt modelId="{CAA3F5FD-EA1F-45E2-B7A5-D234E82E3255}" type="parTrans" cxnId="{BFDCDA2C-97DB-4866-8FE0-F962C1CC21BF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A2DC52CB-D145-4A60-BE8A-85715E749695}" type="sibTrans" cxnId="{BFDCDA2C-97DB-4866-8FE0-F962C1CC21BF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440FCCDD-82C1-41D6-BC60-5B305DC4A214}">
      <dgm:prSet phldrT="[Текст]" custT="1"/>
      <dgm:spPr/>
      <dgm:t>
        <a:bodyPr/>
        <a:lstStyle/>
        <a:p>
          <a:r>
            <a:rPr lang="ru-RU" sz="1800" b="0" i="0" u="none" baseline="0" dirty="0" smtClean="0">
              <a:latin typeface="Arial" pitchFamily="34" charset="0"/>
              <a:cs typeface="Arial" pitchFamily="34" charset="0"/>
            </a:rPr>
            <a:t>                                       Составлено                </a:t>
          </a:r>
          <a:r>
            <a:rPr lang="ru-RU" sz="1800" b="1" i="0" u="none" dirty="0" smtClean="0">
              <a:latin typeface="Arial" pitchFamily="34" charset="0"/>
              <a:cs typeface="Arial" pitchFamily="34" charset="0"/>
            </a:rPr>
            <a:t>779 </a:t>
          </a:r>
          <a:r>
            <a:rPr lang="ru-RU" sz="1800" b="0" i="0" u="none" dirty="0" smtClean="0">
              <a:latin typeface="Arial" pitchFamily="34" charset="0"/>
              <a:cs typeface="Arial" pitchFamily="34" charset="0"/>
            </a:rPr>
            <a:t>предписаний</a:t>
          </a:r>
          <a:endParaRPr lang="ru-RU" sz="1800" b="0" dirty="0">
            <a:latin typeface="Arial" pitchFamily="34" charset="0"/>
            <a:cs typeface="Arial" pitchFamily="34" charset="0"/>
          </a:endParaRPr>
        </a:p>
      </dgm:t>
    </dgm:pt>
    <dgm:pt modelId="{391DD132-03A4-4E98-8E11-B11D97BCA3B5}" type="parTrans" cxnId="{746C81FC-D3DE-4B1B-B085-1169E036CDB6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616A58CF-DAC1-45F1-97A1-618564E5B28C}" type="sibTrans" cxnId="{746C81FC-D3DE-4B1B-B085-1169E036CDB6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9E7E5951-0977-4408-ACB9-47259994AD10}">
      <dgm:prSet phldrT="[Текст]" custT="1"/>
      <dgm:spPr/>
      <dgm:t>
        <a:bodyPr/>
        <a:lstStyle/>
        <a:p>
          <a:pPr algn="l" rtl="0">
            <a:lnSpc>
              <a:spcPct val="100000"/>
            </a:lnSpc>
            <a:spcAft>
              <a:spcPts val="0"/>
            </a:spcAft>
          </a:pPr>
          <a:r>
            <a:rPr lang="ru-RU" sz="1800" b="0" i="0" u="none" dirty="0" smtClean="0">
              <a:latin typeface="Arial" pitchFamily="34" charset="0"/>
              <a:cs typeface="Arial" pitchFamily="34" charset="0"/>
            </a:rPr>
            <a:t>      Направлено </a:t>
          </a:r>
          <a:r>
            <a:rPr lang="ru-RU" sz="1800" b="1" i="0" u="none" dirty="0" smtClean="0">
              <a:latin typeface="Arial" pitchFamily="34" charset="0"/>
              <a:cs typeface="Arial" pitchFamily="34" charset="0"/>
            </a:rPr>
            <a:t>12 </a:t>
          </a:r>
          <a:r>
            <a:rPr lang="ru-RU" sz="1800" b="0" i="0" u="none" dirty="0" smtClean="0">
              <a:latin typeface="Arial" pitchFamily="34" charset="0"/>
              <a:cs typeface="Arial" pitchFamily="34" charset="0"/>
            </a:rPr>
            <a:t>претензионных </a:t>
          </a:r>
        </a:p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1800" b="0" i="0" u="none" dirty="0" smtClean="0">
              <a:latin typeface="Arial" pitchFamily="34" charset="0"/>
              <a:cs typeface="Arial" pitchFamily="34" charset="0"/>
            </a:rPr>
            <a:t>                               писем на сумму                 </a:t>
          </a:r>
          <a:r>
            <a:rPr lang="ru-RU" sz="1800" b="1" i="0" u="none" dirty="0" smtClean="0">
              <a:latin typeface="Arial" pitchFamily="34" charset="0"/>
              <a:cs typeface="Arial" pitchFamily="34" charset="0"/>
            </a:rPr>
            <a:t>13 248,5 </a:t>
          </a:r>
          <a:r>
            <a:rPr lang="ru-RU" sz="1800" b="0" i="0" u="none" dirty="0" err="1" smtClean="0">
              <a:latin typeface="Arial" pitchFamily="34" charset="0"/>
              <a:cs typeface="Arial" pitchFamily="34" charset="0"/>
            </a:rPr>
            <a:t>тыс.руб</a:t>
          </a:r>
          <a:r>
            <a:rPr lang="ru-RU" sz="1800" b="0" i="0" u="none" dirty="0" smtClean="0">
              <a:latin typeface="Arial" pitchFamily="34" charset="0"/>
              <a:cs typeface="Arial" pitchFamily="34" charset="0"/>
            </a:rPr>
            <a:t>.  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5473E533-01BF-4146-AD95-D757E6F2C0BA}" type="parTrans" cxnId="{57C20064-E431-40BE-8560-BEF851809DF9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E507AEB7-0DB7-40E2-B65E-A8B52EACF38C}" type="sibTrans" cxnId="{57C20064-E431-40BE-8560-BEF851809DF9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E0494ABF-2FA4-4844-B42F-B627475E65D8}" type="pres">
      <dgm:prSet presAssocID="{E893A50F-704F-4AC9-9C78-AA85D6701BCC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5EA993DE-04A1-4611-9058-31D198E5CD84}" type="pres">
      <dgm:prSet presAssocID="{E893A50F-704F-4AC9-9C78-AA85D6701BCC}" presName="pyramid" presStyleLbl="node1" presStyleIdx="0" presStyleCnt="1" custScaleX="68505" custLinFactNeighborX="-15976" custLinFactNeighborY="1808"/>
      <dgm:spPr/>
      <dgm:t>
        <a:bodyPr/>
        <a:lstStyle/>
        <a:p>
          <a:endParaRPr lang="ru-RU"/>
        </a:p>
      </dgm:t>
    </dgm:pt>
    <dgm:pt modelId="{E6E72935-30B0-4A15-8DA4-71C7F1651F76}" type="pres">
      <dgm:prSet presAssocID="{E893A50F-704F-4AC9-9C78-AA85D6701BCC}" presName="theList" presStyleCnt="0"/>
      <dgm:spPr/>
      <dgm:t>
        <a:bodyPr/>
        <a:lstStyle/>
        <a:p>
          <a:endParaRPr lang="ru-RU"/>
        </a:p>
      </dgm:t>
    </dgm:pt>
    <dgm:pt modelId="{E4A9DB9E-BC9F-4005-8304-D35E01D5A2EE}" type="pres">
      <dgm:prSet presAssocID="{F13A416C-2777-4515-BE19-335784DE8254}" presName="aNode" presStyleLbl="fgAcc1" presStyleIdx="0" presStyleCnt="4" custScaleX="270494" custLinFactY="-34007" custLinFactNeighborX="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5C5AB0-E186-411F-8755-7ECAEBC66F81}" type="pres">
      <dgm:prSet presAssocID="{F13A416C-2777-4515-BE19-335784DE8254}" presName="aSpace" presStyleCnt="0"/>
      <dgm:spPr/>
      <dgm:t>
        <a:bodyPr/>
        <a:lstStyle/>
        <a:p>
          <a:endParaRPr lang="ru-RU"/>
        </a:p>
      </dgm:t>
    </dgm:pt>
    <dgm:pt modelId="{27217E0A-C644-428A-A044-9BD1788F0BD4}" type="pres">
      <dgm:prSet presAssocID="{D77EABC9-D438-4425-8CA0-ABB2E3F6EE46}" presName="aNode" presStyleLbl="fgAcc1" presStyleIdx="1" presStyleCnt="4" custScaleX="270494" custLinFactY="-6827" custLinFactNeighborX="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28B219-D667-4488-B0CA-BA84123F1E3C}" type="pres">
      <dgm:prSet presAssocID="{D77EABC9-D438-4425-8CA0-ABB2E3F6EE46}" presName="aSpace" presStyleCnt="0"/>
      <dgm:spPr/>
      <dgm:t>
        <a:bodyPr/>
        <a:lstStyle/>
        <a:p>
          <a:endParaRPr lang="ru-RU"/>
        </a:p>
      </dgm:t>
    </dgm:pt>
    <dgm:pt modelId="{AF5DD2C2-DB79-45AA-BF61-3275BFB863CF}" type="pres">
      <dgm:prSet presAssocID="{440FCCDD-82C1-41D6-BC60-5B305DC4A214}" presName="aNode" presStyleLbl="fgAcc1" presStyleIdx="2" presStyleCnt="4" custScaleX="270494" custLinFactNeighborX="0" custLinFactNeighborY="-70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9CCC76-84E1-4A7E-91F2-19C35C8AB2FF}" type="pres">
      <dgm:prSet presAssocID="{440FCCDD-82C1-41D6-BC60-5B305DC4A214}" presName="aSpace" presStyleCnt="0"/>
      <dgm:spPr/>
      <dgm:t>
        <a:bodyPr/>
        <a:lstStyle/>
        <a:p>
          <a:endParaRPr lang="ru-RU"/>
        </a:p>
      </dgm:t>
    </dgm:pt>
    <dgm:pt modelId="{99999C9E-737C-4C1B-A1A7-2BB9CF9F6DE5}" type="pres">
      <dgm:prSet presAssocID="{9E7E5951-0977-4408-ACB9-47259994AD10}" presName="aNode" presStyleLbl="fgAcc1" presStyleIdx="3" presStyleCnt="4" custScaleX="269986" custScaleY="161267" custLinFactY="12844" custLinFactNeighborX="25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43A186-8AD3-4654-AFCD-4E733BE7962A}" type="pres">
      <dgm:prSet presAssocID="{9E7E5951-0977-4408-ACB9-47259994AD10}" presName="aSpace" presStyleCnt="0"/>
      <dgm:spPr/>
      <dgm:t>
        <a:bodyPr/>
        <a:lstStyle/>
        <a:p>
          <a:endParaRPr lang="ru-RU"/>
        </a:p>
      </dgm:t>
    </dgm:pt>
  </dgm:ptLst>
  <dgm:cxnLst>
    <dgm:cxn modelId="{A1181FB4-FC08-456C-A416-575F1DB5E29B}" type="presOf" srcId="{440FCCDD-82C1-41D6-BC60-5B305DC4A214}" destId="{AF5DD2C2-DB79-45AA-BF61-3275BFB863CF}" srcOrd="0" destOrd="0" presId="urn:microsoft.com/office/officeart/2005/8/layout/pyramid2"/>
    <dgm:cxn modelId="{169EB324-3484-44D7-953D-46B3696DBF36}" type="presOf" srcId="{F13A416C-2777-4515-BE19-335784DE8254}" destId="{E4A9DB9E-BC9F-4005-8304-D35E01D5A2EE}" srcOrd="0" destOrd="0" presId="urn:microsoft.com/office/officeart/2005/8/layout/pyramid2"/>
    <dgm:cxn modelId="{F1A1C9BB-08CD-406A-B2EF-98BD1C00C491}" type="presOf" srcId="{9E7E5951-0977-4408-ACB9-47259994AD10}" destId="{99999C9E-737C-4C1B-A1A7-2BB9CF9F6DE5}" srcOrd="0" destOrd="0" presId="urn:microsoft.com/office/officeart/2005/8/layout/pyramid2"/>
    <dgm:cxn modelId="{57C20064-E431-40BE-8560-BEF851809DF9}" srcId="{E893A50F-704F-4AC9-9C78-AA85D6701BCC}" destId="{9E7E5951-0977-4408-ACB9-47259994AD10}" srcOrd="3" destOrd="0" parTransId="{5473E533-01BF-4146-AD95-D757E6F2C0BA}" sibTransId="{E507AEB7-0DB7-40E2-B65E-A8B52EACF38C}"/>
    <dgm:cxn modelId="{746C81FC-D3DE-4B1B-B085-1169E036CDB6}" srcId="{E893A50F-704F-4AC9-9C78-AA85D6701BCC}" destId="{440FCCDD-82C1-41D6-BC60-5B305DC4A214}" srcOrd="2" destOrd="0" parTransId="{391DD132-03A4-4E98-8E11-B11D97BCA3B5}" sibTransId="{616A58CF-DAC1-45F1-97A1-618564E5B28C}"/>
    <dgm:cxn modelId="{EB3DE506-050D-4131-8959-4DC7A9E665CC}" type="presOf" srcId="{E893A50F-704F-4AC9-9C78-AA85D6701BCC}" destId="{E0494ABF-2FA4-4844-B42F-B627475E65D8}" srcOrd="0" destOrd="0" presId="urn:microsoft.com/office/officeart/2005/8/layout/pyramid2"/>
    <dgm:cxn modelId="{38DEB019-00C6-410B-BD5C-1F951B87232B}" type="presOf" srcId="{D77EABC9-D438-4425-8CA0-ABB2E3F6EE46}" destId="{27217E0A-C644-428A-A044-9BD1788F0BD4}" srcOrd="0" destOrd="0" presId="urn:microsoft.com/office/officeart/2005/8/layout/pyramid2"/>
    <dgm:cxn modelId="{BFDCDA2C-97DB-4866-8FE0-F962C1CC21BF}" srcId="{E893A50F-704F-4AC9-9C78-AA85D6701BCC}" destId="{D77EABC9-D438-4425-8CA0-ABB2E3F6EE46}" srcOrd="1" destOrd="0" parTransId="{CAA3F5FD-EA1F-45E2-B7A5-D234E82E3255}" sibTransId="{A2DC52CB-D145-4A60-BE8A-85715E749695}"/>
    <dgm:cxn modelId="{2CFB7281-D32C-4E42-8527-7849C6A9F0DA}" srcId="{E893A50F-704F-4AC9-9C78-AA85D6701BCC}" destId="{F13A416C-2777-4515-BE19-335784DE8254}" srcOrd="0" destOrd="0" parTransId="{2540B794-4BAD-4FA0-8082-F8883C918672}" sibTransId="{2E42CC62-16F5-4CD6-A97E-BA5035708A7D}"/>
    <dgm:cxn modelId="{50E44E63-2254-4A44-81E6-B34F76D1C993}" type="presParOf" srcId="{E0494ABF-2FA4-4844-B42F-B627475E65D8}" destId="{5EA993DE-04A1-4611-9058-31D198E5CD84}" srcOrd="0" destOrd="0" presId="urn:microsoft.com/office/officeart/2005/8/layout/pyramid2"/>
    <dgm:cxn modelId="{87E787FE-4B4A-4560-9BFB-BCD5EE023995}" type="presParOf" srcId="{E0494ABF-2FA4-4844-B42F-B627475E65D8}" destId="{E6E72935-30B0-4A15-8DA4-71C7F1651F76}" srcOrd="1" destOrd="0" presId="urn:microsoft.com/office/officeart/2005/8/layout/pyramid2"/>
    <dgm:cxn modelId="{F036691A-5F88-4A2F-9242-01B26CA9A807}" type="presParOf" srcId="{E6E72935-30B0-4A15-8DA4-71C7F1651F76}" destId="{E4A9DB9E-BC9F-4005-8304-D35E01D5A2EE}" srcOrd="0" destOrd="0" presId="urn:microsoft.com/office/officeart/2005/8/layout/pyramid2"/>
    <dgm:cxn modelId="{FE8772CB-139E-4F37-8BBF-8B1BA962FDC9}" type="presParOf" srcId="{E6E72935-30B0-4A15-8DA4-71C7F1651F76}" destId="{1B5C5AB0-E186-411F-8755-7ECAEBC66F81}" srcOrd="1" destOrd="0" presId="urn:microsoft.com/office/officeart/2005/8/layout/pyramid2"/>
    <dgm:cxn modelId="{19CE6B83-5E4F-4E45-AD86-29F3308038CE}" type="presParOf" srcId="{E6E72935-30B0-4A15-8DA4-71C7F1651F76}" destId="{27217E0A-C644-428A-A044-9BD1788F0BD4}" srcOrd="2" destOrd="0" presId="urn:microsoft.com/office/officeart/2005/8/layout/pyramid2"/>
    <dgm:cxn modelId="{58942EAD-79D3-4F2E-B29E-012D8C2E0100}" type="presParOf" srcId="{E6E72935-30B0-4A15-8DA4-71C7F1651F76}" destId="{4C28B219-D667-4488-B0CA-BA84123F1E3C}" srcOrd="3" destOrd="0" presId="urn:microsoft.com/office/officeart/2005/8/layout/pyramid2"/>
    <dgm:cxn modelId="{4CD7E3EF-E926-4050-89A0-FB0419446C51}" type="presParOf" srcId="{E6E72935-30B0-4A15-8DA4-71C7F1651F76}" destId="{AF5DD2C2-DB79-45AA-BF61-3275BFB863CF}" srcOrd="4" destOrd="0" presId="urn:microsoft.com/office/officeart/2005/8/layout/pyramid2"/>
    <dgm:cxn modelId="{BD9623F4-A492-4B80-9CAE-D88620143451}" type="presParOf" srcId="{E6E72935-30B0-4A15-8DA4-71C7F1651F76}" destId="{BF9CCC76-84E1-4A7E-91F2-19C35C8AB2FF}" srcOrd="5" destOrd="0" presId="urn:microsoft.com/office/officeart/2005/8/layout/pyramid2"/>
    <dgm:cxn modelId="{670C1A76-9048-4CE2-8287-219D5903D00F}" type="presParOf" srcId="{E6E72935-30B0-4A15-8DA4-71C7F1651F76}" destId="{99999C9E-737C-4C1B-A1A7-2BB9CF9F6DE5}" srcOrd="6" destOrd="0" presId="urn:microsoft.com/office/officeart/2005/8/layout/pyramid2"/>
    <dgm:cxn modelId="{8B4D4A0D-C4EB-49C4-A792-3689CAAFC187}" type="presParOf" srcId="{E6E72935-30B0-4A15-8DA4-71C7F1651F76}" destId="{FD43A186-8AD3-4654-AFCD-4E733BE7962A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3732E-6161-4EFB-B6A5-A12D9EE67076}">
      <dsp:nvSpPr>
        <dsp:cNvPr id="0" name=""/>
        <dsp:cNvSpPr/>
      </dsp:nvSpPr>
      <dsp:spPr>
        <a:xfrm>
          <a:off x="-4470189" y="-685534"/>
          <a:ext cx="5325338" cy="5325338"/>
        </a:xfrm>
        <a:prstGeom prst="blockArc">
          <a:avLst>
            <a:gd name="adj1" fmla="val 18900000"/>
            <a:gd name="adj2" fmla="val 2700000"/>
            <a:gd name="adj3" fmla="val 406"/>
          </a:avLst>
        </a:pr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D71B8A-155D-40B3-88BC-AE06248AD5A9}">
      <dsp:nvSpPr>
        <dsp:cNvPr id="0" name=""/>
        <dsp:cNvSpPr/>
      </dsp:nvSpPr>
      <dsp:spPr>
        <a:xfrm>
          <a:off x="347306" y="94159"/>
          <a:ext cx="8471750" cy="41630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44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Проведено                                                                                            </a:t>
          </a:r>
          <a:r>
            <a:rPr lang="ru-RU" sz="1600" b="1" i="0" u="none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1 685</a:t>
          </a:r>
          <a:r>
            <a:rPr lang="ru-RU" sz="1600" b="0" i="0" u="none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 проверок  </a:t>
          </a:r>
          <a:endParaRPr lang="ru-RU" sz="1600" kern="1200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347306" y="94159"/>
        <a:ext cx="8471750" cy="416305"/>
      </dsp:txXfrm>
    </dsp:sp>
    <dsp:sp modelId="{C04F7E97-F332-4296-9FE3-E3FE61BFDDA9}">
      <dsp:nvSpPr>
        <dsp:cNvPr id="0" name=""/>
        <dsp:cNvSpPr/>
      </dsp:nvSpPr>
      <dsp:spPr>
        <a:xfrm>
          <a:off x="59243" y="156193"/>
          <a:ext cx="520381" cy="520381"/>
        </a:xfrm>
        <a:prstGeom prst="ellipse">
          <a:avLst/>
        </a:prstGeom>
        <a:solidFill>
          <a:schemeClr val="bg1">
            <a:lumMod val="9500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B4B740-B75C-4B37-8AF0-6CA460021193}">
      <dsp:nvSpPr>
        <dsp:cNvPr id="0" name=""/>
        <dsp:cNvSpPr/>
      </dsp:nvSpPr>
      <dsp:spPr>
        <a:xfrm>
          <a:off x="714633" y="659906"/>
          <a:ext cx="8129310" cy="66381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44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Вынесено</a:t>
          </a:r>
          <a:r>
            <a:rPr lang="ru-RU" sz="1600" b="0" i="0" u="none" kern="1200" baseline="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600" b="1" i="0" u="none" kern="1200" baseline="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523</a:t>
          </a:r>
          <a:r>
            <a:rPr lang="ru-RU" sz="1600" b="0" i="0" u="none" kern="1200" baseline="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постановления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kern="1200" baseline="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об административной ответственности н</a:t>
          </a:r>
          <a:r>
            <a:rPr lang="ru-RU" sz="1600" b="0" i="0" u="none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а  сумму                    </a:t>
          </a:r>
          <a:r>
            <a:rPr lang="ru-RU" sz="1600" b="1" i="0" u="none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19 439,0 </a:t>
          </a:r>
          <a:r>
            <a:rPr lang="ru-RU" sz="1600" b="0" i="0" u="none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тыс.руб</a:t>
          </a:r>
          <a:r>
            <a:rPr lang="ru-RU" sz="1600" b="0" i="0" u="none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.</a:t>
          </a:r>
          <a:endParaRPr lang="ru-RU" sz="1600" kern="1200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714633" y="659906"/>
        <a:ext cx="8129310" cy="663815"/>
      </dsp:txXfrm>
    </dsp:sp>
    <dsp:sp modelId="{DE032291-0C5E-4B6E-9701-7710F273F423}">
      <dsp:nvSpPr>
        <dsp:cNvPr id="0" name=""/>
        <dsp:cNvSpPr/>
      </dsp:nvSpPr>
      <dsp:spPr>
        <a:xfrm>
          <a:off x="401682" y="780572"/>
          <a:ext cx="520381" cy="520381"/>
        </a:xfrm>
        <a:prstGeom prst="ellipse">
          <a:avLst/>
        </a:prstGeom>
        <a:solidFill>
          <a:schemeClr val="bg1">
            <a:lumMod val="9500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88C814-31E5-4777-A2B4-FEC43B7992B1}">
      <dsp:nvSpPr>
        <dsp:cNvPr id="0" name=""/>
        <dsp:cNvSpPr/>
      </dsp:nvSpPr>
      <dsp:spPr>
        <a:xfrm>
          <a:off x="818463" y="1456990"/>
          <a:ext cx="7972721" cy="416305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44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kern="1200" baseline="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Взыскано по </a:t>
          </a:r>
          <a:r>
            <a:rPr lang="ru-RU" sz="1600" b="1" i="0" u="none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311</a:t>
          </a:r>
          <a:r>
            <a:rPr lang="ru-RU" sz="1600" b="0" i="0" u="none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постановлениям                                            </a:t>
          </a:r>
          <a:r>
            <a:rPr lang="ru-RU" sz="1600" b="1" i="0" u="none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13 412,0 </a:t>
          </a:r>
          <a:r>
            <a:rPr lang="ru-RU" sz="1600" b="0" i="0" u="none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тыс.руб</a:t>
          </a:r>
          <a:r>
            <a:rPr lang="ru-RU" sz="1600" b="0" i="0" u="none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.</a:t>
          </a:r>
          <a:endParaRPr lang="ru-RU" sz="1600" kern="1200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818463" y="1456990"/>
        <a:ext cx="7972721" cy="416305"/>
      </dsp:txXfrm>
    </dsp:sp>
    <dsp:sp modelId="{9CD1DBF6-9071-4EAA-B54D-1B739998B252}">
      <dsp:nvSpPr>
        <dsp:cNvPr id="0" name=""/>
        <dsp:cNvSpPr/>
      </dsp:nvSpPr>
      <dsp:spPr>
        <a:xfrm>
          <a:off x="558272" y="1404952"/>
          <a:ext cx="520381" cy="520381"/>
        </a:xfrm>
        <a:prstGeom prst="ellipse">
          <a:avLst/>
        </a:prstGeom>
        <a:solidFill>
          <a:schemeClr val="bg1">
            <a:lumMod val="9500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502E63-C895-4AF9-93AC-3F7863358948}">
      <dsp:nvSpPr>
        <dsp:cNvPr id="0" name=""/>
        <dsp:cNvSpPr/>
      </dsp:nvSpPr>
      <dsp:spPr>
        <a:xfrm>
          <a:off x="818463" y="2080974"/>
          <a:ext cx="7972721" cy="416305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443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Не истек срок оплаты по </a:t>
          </a:r>
          <a:r>
            <a:rPr lang="ru-RU" sz="1600" b="1" i="0" u="none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95</a:t>
          </a:r>
          <a:r>
            <a:rPr lang="ru-RU" sz="1600" b="0" i="0" u="none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постановлениям на сумму            </a:t>
          </a:r>
          <a:r>
            <a:rPr lang="ru-RU" sz="1600" b="1" i="0" u="none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3 987,0 </a:t>
          </a:r>
          <a:r>
            <a:rPr lang="ru-RU" sz="1600" b="0" i="0" u="none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тыс.руб</a:t>
          </a:r>
          <a:r>
            <a:rPr lang="ru-RU" sz="1600" b="0" i="0" u="none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. </a:t>
          </a:r>
          <a:endParaRPr lang="ru-RU" sz="1600" kern="1200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818463" y="2080974"/>
        <a:ext cx="7972721" cy="416305"/>
      </dsp:txXfrm>
    </dsp:sp>
    <dsp:sp modelId="{DC6FE663-4368-4C17-971A-DCDC4DF354BD}">
      <dsp:nvSpPr>
        <dsp:cNvPr id="0" name=""/>
        <dsp:cNvSpPr/>
      </dsp:nvSpPr>
      <dsp:spPr>
        <a:xfrm>
          <a:off x="558272" y="2028935"/>
          <a:ext cx="520381" cy="520381"/>
        </a:xfrm>
        <a:prstGeom prst="ellipse">
          <a:avLst/>
        </a:prstGeom>
        <a:solidFill>
          <a:schemeClr val="bg1">
            <a:lumMod val="9500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BFE60D-B3AC-4ACF-83CB-1FA290FF79E1}">
      <dsp:nvSpPr>
        <dsp:cNvPr id="0" name=""/>
        <dsp:cNvSpPr/>
      </dsp:nvSpPr>
      <dsp:spPr>
        <a:xfrm>
          <a:off x="661873" y="2628825"/>
          <a:ext cx="8129310" cy="56936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443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Направлено 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в службу судебных приставов </a:t>
          </a:r>
          <a:r>
            <a:rPr lang="ru-RU" sz="1600" b="1" i="0" u="none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18</a:t>
          </a:r>
          <a:r>
            <a:rPr lang="ru-RU" sz="1600" b="0" i="0" u="none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постановлений на сумму        </a:t>
          </a:r>
          <a:r>
            <a:rPr lang="ru-RU" sz="1600" b="1" i="0" u="none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1 570,0</a:t>
          </a:r>
          <a:r>
            <a:rPr lang="ru-RU" sz="1600" b="0" i="0" u="none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600" b="0" i="0" u="none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тыс.руб</a:t>
          </a:r>
          <a:r>
            <a:rPr lang="ru-RU" sz="1600" b="0" i="0" u="none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.</a:t>
          </a:r>
          <a:endParaRPr lang="ru-RU" sz="1600" b="0" i="0" u="none" kern="1200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661873" y="2628825"/>
        <a:ext cx="8129310" cy="569360"/>
      </dsp:txXfrm>
    </dsp:sp>
    <dsp:sp modelId="{252228CD-764A-4383-9C05-4F5214203F99}">
      <dsp:nvSpPr>
        <dsp:cNvPr id="0" name=""/>
        <dsp:cNvSpPr/>
      </dsp:nvSpPr>
      <dsp:spPr>
        <a:xfrm>
          <a:off x="401682" y="2653315"/>
          <a:ext cx="520381" cy="520381"/>
        </a:xfrm>
        <a:prstGeom prst="ellipse">
          <a:avLst/>
        </a:prstGeom>
        <a:solidFill>
          <a:schemeClr val="bg1">
            <a:lumMod val="9500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DDA05C-1D2B-49A0-9664-A5F8B43F6C7D}">
      <dsp:nvSpPr>
        <dsp:cNvPr id="0" name=""/>
        <dsp:cNvSpPr/>
      </dsp:nvSpPr>
      <dsp:spPr>
        <a:xfrm>
          <a:off x="319434" y="3329732"/>
          <a:ext cx="8471750" cy="416305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443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Обжалуются в суде </a:t>
          </a:r>
          <a:r>
            <a:rPr lang="ru-RU" sz="1600" b="1" i="0" u="none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6</a:t>
          </a:r>
          <a:r>
            <a:rPr lang="ru-RU" sz="1600" b="0" i="0" u="none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постановлений на сумму                                    </a:t>
          </a:r>
          <a:r>
            <a:rPr lang="ru-RU" sz="1600" b="1" i="0" u="none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440,0  </a:t>
          </a:r>
          <a:r>
            <a:rPr lang="ru-RU" sz="1600" b="0" i="0" u="none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тыс.руб</a:t>
          </a:r>
          <a:r>
            <a:rPr lang="ru-RU" sz="1600" b="0" i="0" u="none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.</a:t>
          </a:r>
          <a:endParaRPr lang="ru-RU" sz="1600" b="0" i="0" u="none" kern="1200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319434" y="3329732"/>
        <a:ext cx="8471750" cy="416305"/>
      </dsp:txXfrm>
    </dsp:sp>
    <dsp:sp modelId="{4EEFF27B-DC3D-4EBF-8E2F-403C69246AE5}">
      <dsp:nvSpPr>
        <dsp:cNvPr id="0" name=""/>
        <dsp:cNvSpPr/>
      </dsp:nvSpPr>
      <dsp:spPr>
        <a:xfrm>
          <a:off x="59243" y="3277694"/>
          <a:ext cx="520381" cy="520381"/>
        </a:xfrm>
        <a:prstGeom prst="ellipse">
          <a:avLst/>
        </a:prstGeom>
        <a:solidFill>
          <a:schemeClr val="bg1">
            <a:lumMod val="9500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560ED9-727F-48EB-ABCD-387515F81070}">
      <dsp:nvSpPr>
        <dsp:cNvPr id="0" name=""/>
        <dsp:cNvSpPr/>
      </dsp:nvSpPr>
      <dsp:spPr>
        <a:xfrm rot="16200000">
          <a:off x="147605" y="348705"/>
          <a:ext cx="3237154" cy="3371144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l" defTabSz="800100" rt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800" b="0" i="0" u="none" kern="1200" dirty="0" smtClean="0">
              <a:latin typeface="Arial" pitchFamily="34" charset="0"/>
              <a:cs typeface="Arial" pitchFamily="34" charset="0"/>
            </a:rPr>
            <a:t>Всего проведено </a:t>
          </a:r>
        </a:p>
        <a:p>
          <a:pPr lvl="0" algn="ctr" defTabSz="800100" rt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800" b="1" i="0" u="none" kern="1200" dirty="0" smtClean="0">
              <a:latin typeface="Arial" pitchFamily="34" charset="0"/>
              <a:cs typeface="Arial" pitchFamily="34" charset="0"/>
            </a:rPr>
            <a:t>                          842 </a:t>
          </a:r>
          <a:r>
            <a:rPr lang="ru-RU" sz="1800" b="0" i="0" u="none" kern="1200" dirty="0" smtClean="0">
              <a:latin typeface="Arial" pitchFamily="34" charset="0"/>
              <a:cs typeface="Arial" pitchFamily="34" charset="0"/>
            </a:rPr>
            <a:t>проверки,</a:t>
          </a:r>
          <a:r>
            <a:rPr lang="ru-RU" sz="1800" b="0" i="0" u="none" kern="1200" baseline="0" dirty="0" smtClean="0">
              <a:latin typeface="Arial" pitchFamily="34" charset="0"/>
              <a:cs typeface="Arial" pitchFamily="34" charset="0"/>
            </a:rPr>
            <a:t> </a:t>
          </a:r>
        </a:p>
        <a:p>
          <a:pPr lvl="0" algn="l" defTabSz="800100" rt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800" b="0" i="0" u="none" kern="1200" baseline="0" dirty="0" smtClean="0">
              <a:latin typeface="Arial" pitchFamily="34" charset="0"/>
              <a:cs typeface="Arial" pitchFamily="34" charset="0"/>
            </a:rPr>
            <a:t>в  том числе с выездом                               на объекты строительства -                                                                                                  </a:t>
          </a:r>
          <a:r>
            <a:rPr lang="ru-RU" sz="1800" b="0" i="0" u="none" kern="1200" dirty="0" smtClean="0">
              <a:latin typeface="Arial" pitchFamily="34" charset="0"/>
              <a:cs typeface="Arial" pitchFamily="34" charset="0"/>
            </a:rPr>
            <a:t>                               </a:t>
          </a:r>
          <a:r>
            <a:rPr lang="ru-RU" sz="1800" b="1" i="0" u="none" kern="1200" dirty="0" smtClean="0">
              <a:latin typeface="Arial" pitchFamily="34" charset="0"/>
              <a:cs typeface="Arial" pitchFamily="34" charset="0"/>
            </a:rPr>
            <a:t>                                                                   </a:t>
          </a:r>
        </a:p>
        <a:p>
          <a:pPr lvl="0" algn="l" defTabSz="800100" rt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800" b="1" i="0" u="none" kern="1200" dirty="0" smtClean="0">
              <a:latin typeface="Arial" pitchFamily="34" charset="0"/>
              <a:cs typeface="Arial" pitchFamily="34" charset="0"/>
            </a:rPr>
            <a:t>                         202</a:t>
          </a:r>
          <a:r>
            <a:rPr lang="ru-RU" sz="1800" b="0" i="0" u="none" kern="1200" dirty="0" smtClean="0">
              <a:latin typeface="Arial" pitchFamily="34" charset="0"/>
              <a:cs typeface="Arial" pitchFamily="34" charset="0"/>
            </a:rPr>
            <a:t> проверки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 rot="5400000">
        <a:off x="80610" y="1063131"/>
        <a:ext cx="3371144" cy="1942292"/>
      </dsp:txXfrm>
    </dsp:sp>
    <dsp:sp modelId="{67F123EE-2DFA-43B5-869E-4A1807324DD5}">
      <dsp:nvSpPr>
        <dsp:cNvPr id="0" name=""/>
        <dsp:cNvSpPr/>
      </dsp:nvSpPr>
      <dsp:spPr>
        <a:xfrm rot="16200000">
          <a:off x="4187676" y="-438728"/>
          <a:ext cx="4158461" cy="5035918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 rtl="0">
            <a:lnSpc>
              <a:spcPct val="100000"/>
            </a:lnSpc>
            <a:spcBef>
              <a:spcPct val="0"/>
            </a:spcBef>
            <a:spcAft>
              <a:spcPts val="1200"/>
            </a:spcAft>
          </a:pPr>
          <a:r>
            <a:rPr lang="ru-RU" sz="1800" b="0" i="0" u="none" kern="1200" dirty="0" smtClean="0">
              <a:latin typeface="Arial" pitchFamily="34" charset="0"/>
              <a:cs typeface="Arial" pitchFamily="34" charset="0"/>
            </a:rPr>
            <a:t>Приняты меры дисциплинарного воздействия  по </a:t>
          </a:r>
          <a:r>
            <a:rPr lang="ru-RU" sz="1800" b="1" i="0" u="none" kern="1200" dirty="0" smtClean="0">
              <a:latin typeface="Arial" pitchFamily="34" charset="0"/>
              <a:cs typeface="Arial" pitchFamily="34" charset="0"/>
            </a:rPr>
            <a:t>372</a:t>
          </a:r>
          <a:r>
            <a:rPr lang="ru-RU" sz="1800" b="0" i="0" u="none" kern="1200" dirty="0" smtClean="0">
              <a:latin typeface="Arial" pitchFamily="34" charset="0"/>
              <a:cs typeface="Arial" pitchFamily="34" charset="0"/>
            </a:rPr>
            <a:t> проверкам, в том</a:t>
          </a:r>
          <a:r>
            <a:rPr lang="ru-RU" sz="1800" b="0" i="0" u="none" kern="1200" baseline="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800" b="0" i="0" u="none" kern="1200" dirty="0" smtClean="0">
              <a:latin typeface="Arial" pitchFamily="34" charset="0"/>
              <a:cs typeface="Arial" pitchFamily="34" charset="0"/>
            </a:rPr>
            <a:t>числе:</a:t>
          </a:r>
          <a:endParaRPr lang="ru-RU" sz="18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ru-RU" sz="1800" b="0" i="0" u="none" kern="1200" dirty="0" smtClean="0">
              <a:latin typeface="Arial" pitchFamily="34" charset="0"/>
              <a:cs typeface="Arial" pitchFamily="34" charset="0"/>
            </a:rPr>
            <a:t>выдано </a:t>
          </a:r>
          <a:r>
            <a:rPr lang="ru-RU" sz="1800" b="1" i="0" u="none" kern="1200" dirty="0" smtClean="0">
              <a:latin typeface="Arial" pitchFamily="34" charset="0"/>
              <a:cs typeface="Arial" pitchFamily="34" charset="0"/>
            </a:rPr>
            <a:t>93</a:t>
          </a:r>
          <a:r>
            <a:rPr lang="ru-RU" sz="1800" b="0" i="0" u="none" kern="1200" dirty="0" smtClean="0">
              <a:latin typeface="Arial" pitchFamily="34" charset="0"/>
              <a:cs typeface="Arial" pitchFamily="34" charset="0"/>
            </a:rPr>
            <a:t> предписания;</a:t>
          </a:r>
          <a:endParaRPr lang="ru-RU" sz="1800" b="0" i="0" u="none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 rtl="0">
            <a:lnSpc>
              <a:spcPct val="12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ru-RU" sz="1800" b="0" kern="1200" dirty="0" smtClean="0">
              <a:latin typeface="Arial" pitchFamily="34" charset="0"/>
              <a:ea typeface="+mn-ea"/>
              <a:cs typeface="Arial" pitchFamily="34" charset="0"/>
            </a:rPr>
            <a:t>приостановлено действие  Свидетельств сроком до 2-х месяцев по </a:t>
          </a:r>
          <a:r>
            <a:rPr lang="ru-RU" sz="1800" b="1" kern="1200" dirty="0" smtClean="0">
              <a:latin typeface="Arial" pitchFamily="34" charset="0"/>
              <a:ea typeface="+mn-ea"/>
              <a:cs typeface="Arial" pitchFamily="34" charset="0"/>
            </a:rPr>
            <a:t>224</a:t>
          </a:r>
          <a:r>
            <a:rPr lang="ru-RU" sz="1800" b="0" kern="1200" dirty="0" smtClean="0">
              <a:latin typeface="Arial" pitchFamily="34" charset="0"/>
              <a:ea typeface="+mn-ea"/>
              <a:cs typeface="Arial" pitchFamily="34" charset="0"/>
            </a:rPr>
            <a:t>  проверкам;</a:t>
          </a:r>
          <a:endParaRPr lang="ru-RU" sz="1800" b="0" i="0" u="none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12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ru-RU" sz="1800" b="0" kern="1200" dirty="0" smtClean="0">
              <a:latin typeface="Arial" pitchFamily="34" charset="0"/>
              <a:ea typeface="+mn-ea"/>
              <a:cs typeface="Arial" pitchFamily="34" charset="0"/>
            </a:rPr>
            <a:t>прекращено действие </a:t>
          </a:r>
          <a:r>
            <a:rPr lang="ru-RU" sz="1800" b="1" kern="1200" dirty="0" smtClean="0">
              <a:latin typeface="Arial" pitchFamily="34" charset="0"/>
              <a:ea typeface="+mn-ea"/>
              <a:cs typeface="Arial" pitchFamily="34" charset="0"/>
            </a:rPr>
            <a:t>45</a:t>
          </a:r>
          <a:r>
            <a:rPr lang="ru-RU" sz="1800" b="0" kern="1200" dirty="0" smtClean="0">
              <a:latin typeface="Arial" pitchFamily="34" charset="0"/>
              <a:ea typeface="+mn-ea"/>
              <a:cs typeface="Arial" pitchFamily="34" charset="0"/>
            </a:rPr>
            <a:t> Свидетельств </a:t>
          </a:r>
          <a:r>
            <a:rPr lang="ru-RU" sz="1800" b="0" i="0" u="none" kern="1200" dirty="0" smtClean="0">
              <a:latin typeface="Arial" pitchFamily="34" charset="0"/>
              <a:cs typeface="Arial" pitchFamily="34" charset="0"/>
            </a:rPr>
            <a:t> 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 rot="5400000">
        <a:off x="3748948" y="831692"/>
        <a:ext cx="5035918" cy="24950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993DE-04A1-4611-9058-31D198E5CD84}">
      <dsp:nvSpPr>
        <dsp:cNvPr id="0" name=""/>
        <dsp:cNvSpPr/>
      </dsp:nvSpPr>
      <dsp:spPr>
        <a:xfrm>
          <a:off x="1210581" y="0"/>
          <a:ext cx="2659543" cy="3882262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A9DB9E-BC9F-4005-8304-D35E01D5A2EE}">
      <dsp:nvSpPr>
        <dsp:cNvPr id="0" name=""/>
        <dsp:cNvSpPr/>
      </dsp:nvSpPr>
      <dsp:spPr>
        <a:xfrm>
          <a:off x="1009401" y="106045"/>
          <a:ext cx="6825835" cy="60736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u="none" kern="1200" dirty="0" smtClean="0">
              <a:latin typeface="Arial" pitchFamily="34" charset="0"/>
              <a:cs typeface="Arial" pitchFamily="34" charset="0"/>
            </a:rPr>
            <a:t>Проверено                      </a:t>
          </a:r>
          <a:r>
            <a:rPr lang="ru-RU" sz="1800" b="1" i="0" u="none" kern="1200" dirty="0" smtClean="0">
              <a:latin typeface="Arial" pitchFamily="34" charset="0"/>
              <a:cs typeface="Arial" pitchFamily="34" charset="0"/>
            </a:rPr>
            <a:t>1 357 </a:t>
          </a:r>
          <a:r>
            <a:rPr lang="ru-RU" sz="1800" b="0" i="0" u="none" kern="1200" dirty="0" smtClean="0">
              <a:latin typeface="Arial" pitchFamily="34" charset="0"/>
              <a:cs typeface="Arial" pitchFamily="34" charset="0"/>
            </a:rPr>
            <a:t>объектов</a:t>
          </a:r>
          <a:endParaRPr lang="ru-RU" sz="1800" b="0" kern="1200" dirty="0">
            <a:latin typeface="Arial" pitchFamily="34" charset="0"/>
            <a:cs typeface="Arial" pitchFamily="34" charset="0"/>
          </a:endParaRPr>
        </a:p>
      </dsp:txBody>
      <dsp:txXfrm>
        <a:off x="1039050" y="135694"/>
        <a:ext cx="6766537" cy="548063"/>
      </dsp:txXfrm>
    </dsp:sp>
    <dsp:sp modelId="{27217E0A-C644-428A-A044-9BD1788F0BD4}">
      <dsp:nvSpPr>
        <dsp:cNvPr id="0" name=""/>
        <dsp:cNvSpPr/>
      </dsp:nvSpPr>
      <dsp:spPr>
        <a:xfrm>
          <a:off x="1009401" y="954408"/>
          <a:ext cx="6825835" cy="60736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u="none" kern="1200" dirty="0" smtClean="0">
              <a:latin typeface="Arial" pitchFamily="34" charset="0"/>
              <a:cs typeface="Arial" pitchFamily="34" charset="0"/>
            </a:rPr>
            <a:t>Выявлено                    </a:t>
          </a:r>
          <a:r>
            <a:rPr lang="ru-RU" sz="1800" b="1" i="0" u="none" kern="1200" dirty="0" smtClean="0">
              <a:latin typeface="Arial" pitchFamily="34" charset="0"/>
              <a:cs typeface="Arial" pitchFamily="34" charset="0"/>
            </a:rPr>
            <a:t>1 579 </a:t>
          </a:r>
          <a:r>
            <a:rPr lang="ru-RU" sz="1800" b="0" i="0" u="none" kern="1200" dirty="0" smtClean="0">
              <a:latin typeface="Arial" pitchFamily="34" charset="0"/>
              <a:cs typeface="Arial" pitchFamily="34" charset="0"/>
            </a:rPr>
            <a:t>нарушений</a:t>
          </a:r>
          <a:endParaRPr lang="ru-RU" sz="1800" b="0" i="0" u="none" kern="1200" dirty="0">
            <a:latin typeface="Arial" pitchFamily="34" charset="0"/>
            <a:cs typeface="Arial" pitchFamily="34" charset="0"/>
          </a:endParaRPr>
        </a:p>
      </dsp:txBody>
      <dsp:txXfrm>
        <a:off x="1039050" y="984057"/>
        <a:ext cx="6766537" cy="548063"/>
      </dsp:txXfrm>
    </dsp:sp>
    <dsp:sp modelId="{AF5DD2C2-DB79-45AA-BF61-3275BFB863CF}">
      <dsp:nvSpPr>
        <dsp:cNvPr id="0" name=""/>
        <dsp:cNvSpPr/>
      </dsp:nvSpPr>
      <dsp:spPr>
        <a:xfrm>
          <a:off x="1009401" y="1749744"/>
          <a:ext cx="6825835" cy="60736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u="none" kern="1200" baseline="0" dirty="0" smtClean="0">
              <a:latin typeface="Arial" pitchFamily="34" charset="0"/>
              <a:cs typeface="Arial" pitchFamily="34" charset="0"/>
            </a:rPr>
            <a:t>                                       Составлено                </a:t>
          </a:r>
          <a:r>
            <a:rPr lang="ru-RU" sz="1800" b="1" i="0" u="none" kern="1200" dirty="0" smtClean="0">
              <a:latin typeface="Arial" pitchFamily="34" charset="0"/>
              <a:cs typeface="Arial" pitchFamily="34" charset="0"/>
            </a:rPr>
            <a:t>779 </a:t>
          </a:r>
          <a:r>
            <a:rPr lang="ru-RU" sz="1800" b="0" i="0" u="none" kern="1200" dirty="0" smtClean="0">
              <a:latin typeface="Arial" pitchFamily="34" charset="0"/>
              <a:cs typeface="Arial" pitchFamily="34" charset="0"/>
            </a:rPr>
            <a:t>предписаний</a:t>
          </a:r>
          <a:endParaRPr lang="ru-RU" sz="1800" b="0" kern="1200" dirty="0">
            <a:latin typeface="Arial" pitchFamily="34" charset="0"/>
            <a:cs typeface="Arial" pitchFamily="34" charset="0"/>
          </a:endParaRPr>
        </a:p>
      </dsp:txBody>
      <dsp:txXfrm>
        <a:off x="1039050" y="1779393"/>
        <a:ext cx="6766537" cy="548063"/>
      </dsp:txXfrm>
    </dsp:sp>
    <dsp:sp modelId="{99999C9E-737C-4C1B-A1A7-2BB9CF9F6DE5}">
      <dsp:nvSpPr>
        <dsp:cNvPr id="0" name=""/>
        <dsp:cNvSpPr/>
      </dsp:nvSpPr>
      <dsp:spPr>
        <a:xfrm>
          <a:off x="1022220" y="2592286"/>
          <a:ext cx="6813016" cy="9794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u="none" kern="1200" dirty="0" smtClean="0">
              <a:latin typeface="Arial" pitchFamily="34" charset="0"/>
              <a:cs typeface="Arial" pitchFamily="34" charset="0"/>
            </a:rPr>
            <a:t>      Направлено </a:t>
          </a:r>
          <a:r>
            <a:rPr lang="ru-RU" sz="1800" b="1" i="0" u="none" kern="1200" dirty="0" smtClean="0">
              <a:latin typeface="Arial" pitchFamily="34" charset="0"/>
              <a:cs typeface="Arial" pitchFamily="34" charset="0"/>
            </a:rPr>
            <a:t>12 </a:t>
          </a:r>
          <a:r>
            <a:rPr lang="ru-RU" sz="1800" b="0" i="0" u="none" kern="1200" dirty="0" smtClean="0">
              <a:latin typeface="Arial" pitchFamily="34" charset="0"/>
              <a:cs typeface="Arial" pitchFamily="34" charset="0"/>
            </a:rPr>
            <a:t>претензионных </a:t>
          </a:r>
        </a:p>
        <a:p>
          <a:pPr lvl="0" algn="ctr" defTabSz="8001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u="none" kern="1200" dirty="0" smtClean="0">
              <a:latin typeface="Arial" pitchFamily="34" charset="0"/>
              <a:cs typeface="Arial" pitchFamily="34" charset="0"/>
            </a:rPr>
            <a:t>                               писем на сумму                 </a:t>
          </a:r>
          <a:r>
            <a:rPr lang="ru-RU" sz="1800" b="1" i="0" u="none" kern="1200" dirty="0" smtClean="0">
              <a:latin typeface="Arial" pitchFamily="34" charset="0"/>
              <a:cs typeface="Arial" pitchFamily="34" charset="0"/>
            </a:rPr>
            <a:t>13 248,5 </a:t>
          </a:r>
          <a:r>
            <a:rPr lang="ru-RU" sz="1800" b="0" i="0" u="none" kern="1200" dirty="0" err="1" smtClean="0">
              <a:latin typeface="Arial" pitchFamily="34" charset="0"/>
              <a:cs typeface="Arial" pitchFamily="34" charset="0"/>
            </a:rPr>
            <a:t>тыс.руб</a:t>
          </a:r>
          <a:r>
            <a:rPr lang="ru-RU" sz="1800" b="0" i="0" u="none" kern="1200" dirty="0" smtClean="0">
              <a:latin typeface="Arial" pitchFamily="34" charset="0"/>
              <a:cs typeface="Arial" pitchFamily="34" charset="0"/>
            </a:rPr>
            <a:t>.  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1070034" y="2640100"/>
        <a:ext cx="6717388" cy="8838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0.13776</cdr:x>
      <cdr:y>0.6616</cdr:y>
    </cdr:from>
    <cdr:to>
      <cdr:x>0.87012</cdr:x>
      <cdr:y>0.83313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59632" y="3888432"/>
          <a:ext cx="6696744" cy="1008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0.15945</cdr:x>
      <cdr:y>0.69836</cdr:y>
    </cdr:from>
    <cdr:to>
      <cdr:x>0.86032</cdr:x>
      <cdr:y>0.90664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58052" y="4104456"/>
          <a:ext cx="6408712" cy="1224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0.01317</cdr:x>
      <cdr:y>0.76885</cdr:y>
    </cdr:from>
    <cdr:to>
      <cdr:x>0.98178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20406" y="3389054"/>
          <a:ext cx="8856990" cy="10188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3200" b="1" dirty="0" smtClean="0"/>
            <a:t>      55%</a:t>
          </a:r>
        </a:p>
        <a:p xmlns:a="http://schemas.openxmlformats.org/drawingml/2006/main">
          <a:pPr algn="ctr"/>
          <a:r>
            <a:rPr lang="ru-RU" sz="2400" dirty="0" smtClean="0"/>
            <a:t>падение с высоты и обвалы, обрушение предметов</a:t>
          </a:r>
        </a:p>
        <a:p xmlns:a="http://schemas.openxmlformats.org/drawingml/2006/main">
          <a:endParaRPr lang="ru-RU" sz="32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6400" cy="496889"/>
          </a:xfrm>
          <a:prstGeom prst="rect">
            <a:avLst/>
          </a:prstGeom>
        </p:spPr>
        <p:txBody>
          <a:bodyPr vert="horz" lIns="91138" tIns="45569" rIns="91138" bIns="4556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3"/>
            <a:ext cx="2946400" cy="496889"/>
          </a:xfrm>
          <a:prstGeom prst="rect">
            <a:avLst/>
          </a:prstGeom>
        </p:spPr>
        <p:txBody>
          <a:bodyPr vert="horz" lIns="91138" tIns="45569" rIns="91138" bIns="45569" rtlCol="0"/>
          <a:lstStyle>
            <a:lvl1pPr algn="r">
              <a:defRPr sz="1200"/>
            </a:lvl1pPr>
          </a:lstStyle>
          <a:p>
            <a:fld id="{74B4F56A-855E-4FFF-AE65-B4659EBA1E4E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163"/>
            <a:ext cx="2946400" cy="496888"/>
          </a:xfrm>
          <a:prstGeom prst="rect">
            <a:avLst/>
          </a:prstGeom>
        </p:spPr>
        <p:txBody>
          <a:bodyPr vert="horz" lIns="91138" tIns="45569" rIns="91138" bIns="4556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8"/>
          </a:xfrm>
          <a:prstGeom prst="rect">
            <a:avLst/>
          </a:prstGeom>
        </p:spPr>
        <p:txBody>
          <a:bodyPr vert="horz" lIns="91138" tIns="45569" rIns="91138" bIns="45569" rtlCol="0" anchor="b"/>
          <a:lstStyle>
            <a:lvl1pPr algn="r">
              <a:defRPr sz="1200"/>
            </a:lvl1pPr>
          </a:lstStyle>
          <a:p>
            <a:fld id="{D800D59E-18C1-449C-B8F5-5E0C4883B0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520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0" y="5"/>
            <a:ext cx="2945659" cy="496333"/>
          </a:xfrm>
          <a:prstGeom prst="rect">
            <a:avLst/>
          </a:prstGeom>
        </p:spPr>
        <p:txBody>
          <a:bodyPr vert="horz" lIns="91138" tIns="45569" rIns="91138" bIns="4556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53" y="5"/>
            <a:ext cx="2945659" cy="496333"/>
          </a:xfrm>
          <a:prstGeom prst="rect">
            <a:avLst/>
          </a:prstGeom>
        </p:spPr>
        <p:txBody>
          <a:bodyPr vert="horz" lIns="91138" tIns="45569" rIns="91138" bIns="45569" rtlCol="0"/>
          <a:lstStyle>
            <a:lvl1pPr algn="r">
              <a:defRPr sz="1200"/>
            </a:lvl1pPr>
          </a:lstStyle>
          <a:p>
            <a:fld id="{DC78E3A1-3093-447E-B424-FFA40FCEDE62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16700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38" tIns="45569" rIns="91138" bIns="4556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60"/>
            <a:ext cx="5438140" cy="4466987"/>
          </a:xfrm>
          <a:prstGeom prst="rect">
            <a:avLst/>
          </a:prstGeom>
        </p:spPr>
        <p:txBody>
          <a:bodyPr vert="horz" lIns="91138" tIns="45569" rIns="91138" bIns="4556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0" y="9428587"/>
            <a:ext cx="2945659" cy="496333"/>
          </a:xfrm>
          <a:prstGeom prst="rect">
            <a:avLst/>
          </a:prstGeom>
        </p:spPr>
        <p:txBody>
          <a:bodyPr vert="horz" lIns="91138" tIns="45569" rIns="91138" bIns="4556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53" y="9428587"/>
            <a:ext cx="2945659" cy="496333"/>
          </a:xfrm>
          <a:prstGeom prst="rect">
            <a:avLst/>
          </a:prstGeom>
        </p:spPr>
        <p:txBody>
          <a:bodyPr vert="horz" lIns="91138" tIns="45569" rIns="91138" bIns="45569" rtlCol="0" anchor="b"/>
          <a:lstStyle>
            <a:lvl1pPr algn="r">
              <a:defRPr sz="1200"/>
            </a:lvl1pPr>
          </a:lstStyle>
          <a:p>
            <a:fld id="{7FCBA856-90F6-414E-9F0D-E04CE2CC0B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359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91A370-7DD5-44F7-81A6-46234CF15A8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A856-90F6-414E-9F0D-E04CE2CC0B86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526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A856-90F6-414E-9F0D-E04CE2CC0B86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526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8C964-6D08-410E-BBFB-BF75540C4F4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1213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8C964-6D08-410E-BBFB-BF75540C4F4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1213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6125"/>
            <a:ext cx="6616700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BF69DD-58D8-488C-8921-3127009A7A06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2642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8C964-6D08-410E-BBFB-BF75540C4F4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8627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BF69DD-58D8-488C-8921-3127009A7A06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2642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044C6-DD55-4333-8F55-CDB62FB338F3}" type="slidenum">
              <a:rPr lang="ru-RU" smtClean="0">
                <a:solidFill>
                  <a:prstClr val="black"/>
                </a:solidFill>
              </a:rPr>
              <a:pPr/>
              <a:t>33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530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A51584-3962-4ADB-A8B8-2AA183FC4604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53627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A856-90F6-414E-9F0D-E04CE2CC0B86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650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7313" y="742950"/>
            <a:ext cx="6623050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A51584-3962-4ADB-A8B8-2AA183FC4604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536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6125"/>
            <a:ext cx="661352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BF69DD-58D8-488C-8921-3127009A7A06}" type="slidenum">
              <a:rPr lang="ru-RU" smtClean="0"/>
              <a:pPr>
                <a:defRPr/>
              </a:pPr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71452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5FBF8-990D-46E8-BE84-5DB26DDB0CD4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7494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5FBF8-990D-46E8-BE84-5DB26DDB0CD4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7494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5FBF8-990D-46E8-BE84-5DB26DDB0CD4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749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7F3E71-7E3B-4A73-8976-3CDDEF18475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473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7313" y="742950"/>
            <a:ext cx="6623050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A51584-3962-4ADB-A8B8-2AA183FC4604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5362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044C6-DD55-4333-8F55-CDB62FB338F3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044C6-DD55-4333-8F55-CDB62FB338F3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044C6-DD55-4333-8F55-CDB62FB338F3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044C6-DD55-4333-8F55-CDB62FB338F3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53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A856-90F6-414E-9F0D-E04CE2CC0B8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526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chart" Target="../charts/chart1.xml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9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20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1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1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1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1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1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1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29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1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31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32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33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34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.xml"/><Relationship Id="rId7" Type="http://schemas.openxmlformats.org/officeDocument/2006/relationships/chart" Target="../charts/chart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Relationship Id="rId9" Type="http://schemas.openxmlformats.org/officeDocument/2006/relationships/image" Target="../media/image1.w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chart" Target="../charts/chart6.xml"/><Relationship Id="rId4" Type="http://schemas.openxmlformats.org/officeDocument/2006/relationships/image" Target="../media/image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notesSlide" Target="../notesSlides/notesSlide2.xml"/><Relationship Id="rId7" Type="http://schemas.openxmlformats.org/officeDocument/2006/relationships/diagramLayout" Target="../diagrams/layout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diagramData" Target="../diagrams/data1.xml"/><Relationship Id="rId5" Type="http://schemas.openxmlformats.org/officeDocument/2006/relationships/image" Target="../media/image1.wmf"/><Relationship Id="rId10" Type="http://schemas.microsoft.com/office/2007/relationships/diagramDrawing" Target="../diagrams/drawing1.xml"/><Relationship Id="rId4" Type="http://schemas.openxmlformats.org/officeDocument/2006/relationships/oleObject" Target="../embeddings/oleObject7.bin"/><Relationship Id="rId9" Type="http://schemas.openxmlformats.org/officeDocument/2006/relationships/diagramColors" Target="../diagrams/colors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1.wmf"/><Relationship Id="rId4" Type="http://schemas.openxmlformats.org/officeDocument/2006/relationships/diagramData" Target="../diagrams/data2.xml"/><Relationship Id="rId9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1.wmf"/><Relationship Id="rId4" Type="http://schemas.openxmlformats.org/officeDocument/2006/relationships/diagramData" Target="../diagrams/data3.xml"/><Relationship Id="rId9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2"/>
          <p:cNvSpPr txBox="1">
            <a:spLocks noChangeArrowheads="1"/>
          </p:cNvSpPr>
          <p:nvPr/>
        </p:nvSpPr>
        <p:spPr bwMode="auto">
          <a:xfrm>
            <a:off x="540320" y="123478"/>
            <a:ext cx="82081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600" b="1" dirty="0" smtClean="0"/>
              <a:t>Травматизм в строительной отрасли</a:t>
            </a:r>
          </a:p>
          <a:p>
            <a:pPr algn="ctr" eaLnBrk="1" hangingPunct="1"/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(по данным Государственной инспекции труда в РТ)</a:t>
            </a:r>
          </a:p>
        </p:txBody>
      </p:sp>
      <p:sp>
        <p:nvSpPr>
          <p:cNvPr id="21" name="Номер слайда 10"/>
          <p:cNvSpPr txBox="1">
            <a:spLocks/>
          </p:cNvSpPr>
          <p:nvPr/>
        </p:nvSpPr>
        <p:spPr>
          <a:xfrm>
            <a:off x="8604449" y="25100"/>
            <a:ext cx="504056" cy="386409"/>
          </a:xfrm>
          <a:prstGeom prst="roundRect">
            <a:avLst/>
          </a:prstGeom>
          <a:solidFill>
            <a:srgbClr val="DDE7F3"/>
          </a:solidFill>
        </p:spPr>
        <p:txBody>
          <a:bodyPr l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290B0AC-1095-4A1C-BD1C-6C83E51E764D}" type="slidenum">
              <a:rPr lang="ru-RU" sz="1200" b="1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ru-RU" sz="1200" b="1" dirty="0">
              <a:latin typeface="+mn-lt"/>
              <a:cs typeface="+mn-cs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095649"/>
              </p:ext>
            </p:extLst>
          </p:nvPr>
        </p:nvGraphicFramePr>
        <p:xfrm>
          <a:off x="107950" y="33338"/>
          <a:ext cx="719138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53" name="CorelDRAW" r:id="rId3" imgW="6943344" imgH="6943344" progId="">
                  <p:embed/>
                </p:oleObj>
              </mc:Choice>
              <mc:Fallback>
                <p:oleObj name="CorelDRAW" r:id="rId3" imgW="6943344" imgH="69433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33338"/>
                        <a:ext cx="719138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006190"/>
              </p:ext>
            </p:extLst>
          </p:nvPr>
        </p:nvGraphicFramePr>
        <p:xfrm>
          <a:off x="179513" y="1059582"/>
          <a:ext cx="8749603" cy="3744416"/>
        </p:xfrm>
        <a:graphic>
          <a:graphicData uri="http://schemas.openxmlformats.org/drawingml/2006/table">
            <a:tbl>
              <a:tblPr/>
              <a:tblGrid>
                <a:gridCol w="2592286"/>
                <a:gridCol w="2088232"/>
                <a:gridCol w="2160240"/>
                <a:gridCol w="1908845"/>
              </a:tblGrid>
              <a:tr h="36004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Количество несчастных случаев, ед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0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8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 смертельным исходом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 тяжелым исходом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70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2013 год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2014 год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2015 год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2016 год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045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108"/>
    </mc:Choice>
    <mc:Fallback xmlns="">
      <p:transition advTm="710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48221" y="483518"/>
            <a:ext cx="416658" cy="595224"/>
            <a:chOff x="0" y="0"/>
            <a:chExt cx="416658" cy="595224"/>
          </a:xfrm>
        </p:grpSpPr>
        <p:sp>
          <p:nvSpPr>
            <p:cNvPr id="45" name="Нашивка 44"/>
            <p:cNvSpPr/>
            <p:nvPr/>
          </p:nvSpPr>
          <p:spPr>
            <a:xfrm rot="5400000">
              <a:off x="-89283" y="89283"/>
              <a:ext cx="595224" cy="416657"/>
            </a:xfrm>
            <a:prstGeom prst="chevron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Нашивка 4"/>
            <p:cNvSpPr/>
            <p:nvPr/>
          </p:nvSpPr>
          <p:spPr>
            <a:xfrm>
              <a:off x="1" y="208329"/>
              <a:ext cx="416657" cy="1785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3" name="Прямоугольник с двумя скругленными соседними углами 42"/>
          <p:cNvSpPr/>
          <p:nvPr/>
        </p:nvSpPr>
        <p:spPr>
          <a:xfrm rot="5400000">
            <a:off x="4586880" y="-3536115"/>
            <a:ext cx="386895" cy="8430900"/>
          </a:xfrm>
          <a:prstGeom prst="round2Same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4" name="Прямоугольник 43"/>
          <p:cNvSpPr/>
          <p:nvPr/>
        </p:nvSpPr>
        <p:spPr>
          <a:xfrm>
            <a:off x="624483" y="504774"/>
            <a:ext cx="8412013" cy="34912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0160" rIns="10160" bIns="10160" numCol="1" spcCol="1270" anchor="ctr" anchorCtr="0">
            <a:noAutofit/>
          </a:bodyPr>
          <a:lstStyle/>
          <a:p>
            <a:pPr marL="171450" lvl="1" indent="-171450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600" b="0" i="0" u="none" kern="1200" dirty="0" smtClean="0">
                <a:latin typeface="Arial" pitchFamily="34" charset="0"/>
                <a:cs typeface="Arial" pitchFamily="34" charset="0"/>
              </a:rPr>
              <a:t>Заседания </a:t>
            </a:r>
            <a:r>
              <a:rPr lang="ru-RU" sz="1600" b="0" i="0" u="none" kern="1200" baseline="0" dirty="0" smtClean="0">
                <a:latin typeface="Arial" pitchFamily="34" charset="0"/>
                <a:cs typeface="Arial" pitchFamily="34" charset="0"/>
              </a:rPr>
              <a:t>рабочей группы по охране труда                                  </a:t>
            </a:r>
            <a:r>
              <a:rPr lang="ru-RU" sz="1600" b="1" i="0" u="none" kern="1200" dirty="0" smtClean="0">
                <a:latin typeface="Arial" pitchFamily="34" charset="0"/>
                <a:cs typeface="Arial" pitchFamily="34" charset="0"/>
              </a:rPr>
              <a:t>18</a:t>
            </a:r>
            <a:r>
              <a:rPr lang="ru-RU" sz="1600" b="0" i="0" u="none" kern="1200" dirty="0" smtClean="0">
                <a:latin typeface="Arial" pitchFamily="34" charset="0"/>
                <a:cs typeface="Arial" pitchFamily="34" charset="0"/>
              </a:rPr>
              <a:t> заседаний</a:t>
            </a:r>
            <a:endParaRPr lang="ru-RU" sz="16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с двумя скругленными соседними углами 40"/>
          <p:cNvSpPr/>
          <p:nvPr/>
        </p:nvSpPr>
        <p:spPr>
          <a:xfrm rot="5400000">
            <a:off x="4528300" y="-3028695"/>
            <a:ext cx="504056" cy="8430900"/>
          </a:xfrm>
          <a:prstGeom prst="round2Same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2" name="Прямоугольник 41"/>
          <p:cNvSpPr/>
          <p:nvPr/>
        </p:nvSpPr>
        <p:spPr>
          <a:xfrm>
            <a:off x="624493" y="959332"/>
            <a:ext cx="8412003" cy="45484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0160" rIns="10160" bIns="10160" numCol="1" spcCol="1270" anchor="ctr" anchorCtr="0">
            <a:noAutofit/>
          </a:bodyPr>
          <a:lstStyle/>
          <a:p>
            <a:pPr marL="171450" lvl="1" indent="-171450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600" b="0" i="0" u="none" kern="1200" dirty="0" smtClean="0">
                <a:latin typeface="Arial" pitchFamily="34" charset="0"/>
                <a:cs typeface="Arial" pitchFamily="34" charset="0"/>
              </a:rPr>
              <a:t>Объезды строящихся объектов                                                                                                 (МО, контрольно-надзорные органы, СРО, Минстрой РТ)             </a:t>
            </a:r>
            <a:r>
              <a:rPr lang="ru-RU" sz="1600" b="1" i="0" u="none" kern="1200" dirty="0" smtClean="0">
                <a:latin typeface="Arial" pitchFamily="34" charset="0"/>
                <a:cs typeface="Arial" pitchFamily="34" charset="0"/>
              </a:rPr>
              <a:t>3 050 </a:t>
            </a:r>
            <a:r>
              <a:rPr lang="ru-RU" sz="1600" b="0" i="0" u="none" kern="1200" dirty="0" smtClean="0">
                <a:latin typeface="Arial" pitchFamily="34" charset="0"/>
                <a:cs typeface="Arial" pitchFamily="34" charset="0"/>
              </a:rPr>
              <a:t>объездов</a:t>
            </a:r>
            <a:endParaRPr lang="ru-RU" sz="1600" kern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48221" y="1510790"/>
            <a:ext cx="416658" cy="679517"/>
            <a:chOff x="0" y="1054625"/>
            <a:chExt cx="416658" cy="595224"/>
          </a:xfrm>
        </p:grpSpPr>
        <p:sp>
          <p:nvSpPr>
            <p:cNvPr id="39" name="Нашивка 38"/>
            <p:cNvSpPr/>
            <p:nvPr/>
          </p:nvSpPr>
          <p:spPr>
            <a:xfrm rot="5400000">
              <a:off x="-89283" y="1143908"/>
              <a:ext cx="595224" cy="416657"/>
            </a:xfrm>
            <a:prstGeom prst="chevron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Нашивка 10"/>
            <p:cNvSpPr/>
            <p:nvPr/>
          </p:nvSpPr>
          <p:spPr>
            <a:xfrm>
              <a:off x="1" y="1262954"/>
              <a:ext cx="416657" cy="1785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Arial" pitchFamily="34" charset="0"/>
                  <a:cs typeface="Arial" pitchFamily="34" charset="0"/>
                </a:rPr>
                <a:t/>
              </a:r>
              <a:br>
                <a:rPr lang="ru-RU" sz="1600" kern="1200" dirty="0" smtClean="0">
                  <a:latin typeface="Arial" pitchFamily="34" charset="0"/>
                  <a:cs typeface="Arial" pitchFamily="34" charset="0"/>
                </a:rPr>
              </a:br>
              <a:endParaRPr lang="ru-RU" sz="16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7" name="Прямоугольник с двумя скругленными соседними углами 36"/>
          <p:cNvSpPr/>
          <p:nvPr/>
        </p:nvSpPr>
        <p:spPr>
          <a:xfrm rot="5400000">
            <a:off x="4535730" y="-2469815"/>
            <a:ext cx="486349" cy="8430900"/>
          </a:xfrm>
          <a:prstGeom prst="round2Same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Прямоугольник 37"/>
          <p:cNvSpPr/>
          <p:nvPr/>
        </p:nvSpPr>
        <p:spPr>
          <a:xfrm>
            <a:off x="625583" y="1436358"/>
            <a:ext cx="8410913" cy="86652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0160" rIns="10160" bIns="10160" numCol="1" spcCol="1270" anchor="ctr" anchorCtr="0">
            <a:noAutofit/>
          </a:bodyPr>
          <a:lstStyle/>
          <a:p>
            <a:pPr marL="171450" lvl="1" indent="-171450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600" b="0" i="0" u="none" kern="1200" dirty="0" smtClean="0">
                <a:latin typeface="Arial" pitchFamily="34" charset="0"/>
                <a:cs typeface="Arial" pitchFamily="34" charset="0"/>
              </a:rPr>
              <a:t>Смотры-конкурсы по</a:t>
            </a:r>
            <a:r>
              <a:rPr lang="ru-RU" sz="1600" b="0" i="0" u="none" kern="1200" baseline="0" dirty="0" smtClean="0">
                <a:latin typeface="Arial" pitchFamily="34" charset="0"/>
                <a:cs typeface="Arial" pitchFamily="34" charset="0"/>
              </a:rPr>
              <a:t> охране труда                                                                         (республиканские и в МО)                                                               </a:t>
            </a:r>
            <a:r>
              <a:rPr lang="ru-RU" sz="1600" b="1" i="0" u="none" kern="1200" dirty="0" smtClean="0">
                <a:latin typeface="Arial" pitchFamily="34" charset="0"/>
                <a:cs typeface="Arial" pitchFamily="34" charset="0"/>
              </a:rPr>
              <a:t>103</a:t>
            </a:r>
            <a:r>
              <a:rPr lang="ru-RU" sz="1600" b="0" i="0" u="none" kern="1200" dirty="0" smtClean="0">
                <a:latin typeface="Arial" pitchFamily="34" charset="0"/>
                <a:cs typeface="Arial" pitchFamily="34" charset="0"/>
              </a:rPr>
              <a:t> смотра-конкурса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600" kern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48221" y="2049681"/>
            <a:ext cx="416658" cy="807935"/>
            <a:chOff x="0" y="1575115"/>
            <a:chExt cx="416658" cy="595224"/>
          </a:xfrm>
        </p:grpSpPr>
        <p:sp>
          <p:nvSpPr>
            <p:cNvPr id="35" name="Нашивка 34"/>
            <p:cNvSpPr/>
            <p:nvPr/>
          </p:nvSpPr>
          <p:spPr>
            <a:xfrm rot="5400000">
              <a:off x="-89283" y="1664398"/>
              <a:ext cx="595224" cy="416657"/>
            </a:xfrm>
            <a:prstGeom prst="chevron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Нашивка 14"/>
            <p:cNvSpPr/>
            <p:nvPr/>
          </p:nvSpPr>
          <p:spPr>
            <a:xfrm>
              <a:off x="1" y="1783444"/>
              <a:ext cx="416657" cy="1785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Прямоугольник с двумя скругленными соседними углами 32"/>
          <p:cNvSpPr/>
          <p:nvPr/>
        </p:nvSpPr>
        <p:spPr>
          <a:xfrm rot="5400000">
            <a:off x="4487535" y="-1863337"/>
            <a:ext cx="585586" cy="8430900"/>
          </a:xfrm>
          <a:prstGeom prst="round2Same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Прямоугольник 33"/>
          <p:cNvSpPr/>
          <p:nvPr/>
        </p:nvSpPr>
        <p:spPr>
          <a:xfrm>
            <a:off x="623542" y="2046428"/>
            <a:ext cx="8412954" cy="59847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0160" rIns="10160" bIns="10160" numCol="1" spcCol="1270" anchor="ctr" anchorCtr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•"/>
              <a:tabLst/>
              <a:defRPr/>
            </a:pPr>
            <a:r>
              <a:rPr lang="ru-RU" sz="1600" b="0" i="0" u="none" kern="1200" dirty="0" smtClean="0">
                <a:latin typeface="Arial" pitchFamily="34" charset="0"/>
                <a:cs typeface="Arial" pitchFamily="34" charset="0"/>
              </a:rPr>
              <a:t> Заседания Координационных советов                                                                                      в МО по строительной отрасли 		                             </a:t>
            </a:r>
            <a:r>
              <a:rPr lang="ru-RU" sz="1600" b="1" i="0" u="none" kern="1200" dirty="0" smtClean="0">
                <a:latin typeface="Arial" pitchFamily="34" charset="0"/>
                <a:cs typeface="Arial" pitchFamily="34" charset="0"/>
              </a:rPr>
              <a:t> 202 </a:t>
            </a:r>
            <a:r>
              <a:rPr lang="ru-RU" sz="1600" i="0" u="none" kern="1200" dirty="0" smtClean="0">
                <a:latin typeface="Arial" pitchFamily="34" charset="0"/>
                <a:cs typeface="Arial" pitchFamily="34" charset="0"/>
              </a:rPr>
              <a:t>заседания</a:t>
            </a:r>
            <a:endParaRPr lang="ru-RU" sz="1600" i="0" u="none" kern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48221" y="2727230"/>
            <a:ext cx="416658" cy="683280"/>
            <a:chOff x="0" y="2095606"/>
            <a:chExt cx="416658" cy="595224"/>
          </a:xfrm>
        </p:grpSpPr>
        <p:sp>
          <p:nvSpPr>
            <p:cNvPr id="31" name="Нашивка 30"/>
            <p:cNvSpPr/>
            <p:nvPr/>
          </p:nvSpPr>
          <p:spPr>
            <a:xfrm rot="5400000">
              <a:off x="-89283" y="2184889"/>
              <a:ext cx="595224" cy="416657"/>
            </a:xfrm>
            <a:prstGeom prst="chevron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Нашивка 18"/>
            <p:cNvSpPr/>
            <p:nvPr/>
          </p:nvSpPr>
          <p:spPr>
            <a:xfrm>
              <a:off x="1" y="2303935"/>
              <a:ext cx="416657" cy="1785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Прямоугольник с двумя скругленными соседними углами 28"/>
          <p:cNvSpPr/>
          <p:nvPr/>
        </p:nvSpPr>
        <p:spPr>
          <a:xfrm rot="5400000">
            <a:off x="4534379" y="-1252903"/>
            <a:ext cx="491897" cy="8430900"/>
          </a:xfrm>
          <a:prstGeom prst="round2Same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Прямоугольник 29"/>
          <p:cNvSpPr/>
          <p:nvPr/>
        </p:nvSpPr>
        <p:spPr>
          <a:xfrm>
            <a:off x="624483" y="2735484"/>
            <a:ext cx="8412013" cy="43442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0160" rIns="10160" bIns="10160" numCol="1" spcCol="1270" anchor="ctr" anchorCtr="0">
            <a:noAutofit/>
          </a:bodyPr>
          <a:lstStyle/>
          <a:p>
            <a:pPr marL="171450" lvl="1" indent="-171450" algn="just" defTabSz="711200" rtl="0">
              <a:lnSpc>
                <a:spcPct val="90000"/>
              </a:lnSpc>
              <a:spcBef>
                <a:spcPct val="0"/>
              </a:spcBef>
              <a:buChar char="••"/>
            </a:pPr>
            <a:r>
              <a:rPr lang="ru-RU" sz="1600" b="0" i="0" u="none" kern="1200" dirty="0" smtClean="0">
                <a:latin typeface="Arial" pitchFamily="34" charset="0"/>
                <a:cs typeface="Arial" pitchFamily="34" charset="0"/>
              </a:rPr>
              <a:t>Мероприятия к Всемирному дню охраны</a:t>
            </a:r>
            <a:r>
              <a:rPr lang="ru-RU" sz="1600" b="0" i="0" u="none" kern="1200" baseline="0" dirty="0" smtClean="0">
                <a:latin typeface="Arial" pitchFamily="34" charset="0"/>
                <a:cs typeface="Arial" pitchFamily="34" charset="0"/>
              </a:rPr>
              <a:t> труда,                       </a:t>
            </a:r>
            <a:r>
              <a:rPr lang="ru-RU" sz="1600" b="0" i="0" u="none" kern="12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1600" b="0" i="0" u="none" kern="1200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i="0" u="none" kern="1200" dirty="0" smtClean="0">
                <a:latin typeface="Arial" pitchFamily="34" charset="0"/>
                <a:cs typeface="Arial" pitchFamily="34" charset="0"/>
              </a:rPr>
              <a:t>95</a:t>
            </a:r>
            <a:r>
              <a:rPr lang="ru-RU" sz="1600" b="0" i="0" u="none" kern="1200" dirty="0" smtClean="0">
                <a:latin typeface="Arial" pitchFamily="34" charset="0"/>
                <a:cs typeface="Arial" pitchFamily="34" charset="0"/>
              </a:rPr>
              <a:t> мероприятий       </a:t>
            </a:r>
          </a:p>
          <a:p>
            <a:pPr marL="0" lvl="1" algn="just" defTabSz="711200" rtl="0">
              <a:lnSpc>
                <a:spcPct val="90000"/>
              </a:lnSpc>
              <a:spcBef>
                <a:spcPct val="0"/>
              </a:spcBef>
            </a:pPr>
            <a:r>
              <a:rPr lang="ru-RU" sz="1600" b="0" i="0" u="none" kern="1200" dirty="0" smtClean="0">
                <a:latin typeface="Arial" pitchFamily="34" charset="0"/>
                <a:cs typeface="Arial" pitchFamily="34" charset="0"/>
              </a:rPr>
              <a:t>в том числе республиканские                                   		           </a:t>
            </a:r>
            <a:r>
              <a:rPr lang="ru-RU" sz="1600" b="1" i="0" u="none" kern="1200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ru-RU" sz="1600" i="0" u="none" kern="1200" dirty="0" smtClean="0">
                <a:latin typeface="Arial" pitchFamily="34" charset="0"/>
                <a:cs typeface="Arial" pitchFamily="34" charset="0"/>
              </a:rPr>
              <a:t>мероприятия</a:t>
            </a:r>
            <a:endParaRPr lang="ru-RU" sz="1600" kern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48221" y="3261021"/>
            <a:ext cx="416658" cy="699647"/>
            <a:chOff x="0" y="2624566"/>
            <a:chExt cx="416658" cy="595224"/>
          </a:xfrm>
        </p:grpSpPr>
        <p:sp>
          <p:nvSpPr>
            <p:cNvPr id="27" name="Нашивка 26"/>
            <p:cNvSpPr/>
            <p:nvPr/>
          </p:nvSpPr>
          <p:spPr>
            <a:xfrm rot="5400000">
              <a:off x="-89283" y="2713849"/>
              <a:ext cx="595224" cy="416657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Нашивка 22"/>
            <p:cNvSpPr/>
            <p:nvPr/>
          </p:nvSpPr>
          <p:spPr>
            <a:xfrm>
              <a:off x="1" y="2832895"/>
              <a:ext cx="416657" cy="1785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Прямоугольник с двумя скругленными соседними углами 24"/>
          <p:cNvSpPr/>
          <p:nvPr/>
        </p:nvSpPr>
        <p:spPr>
          <a:xfrm rot="5400000">
            <a:off x="4535531" y="-718100"/>
            <a:ext cx="489594" cy="8430900"/>
          </a:xfrm>
          <a:prstGeom prst="round2Same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Прямоугольник 25"/>
          <p:cNvSpPr/>
          <p:nvPr/>
        </p:nvSpPr>
        <p:spPr>
          <a:xfrm>
            <a:off x="625310" y="3247706"/>
            <a:ext cx="8411186" cy="7535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0160" rIns="10160" bIns="10160" numCol="1" spcCol="1270" anchor="ctr" anchorCtr="0">
            <a:noAutofit/>
          </a:bodyPr>
          <a:lstStyle/>
          <a:p>
            <a:pPr marL="171450" lvl="1" indent="-171450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600" b="0" i="0" u="none" kern="1200" dirty="0" smtClean="0">
                <a:latin typeface="Arial" pitchFamily="34" charset="0"/>
                <a:cs typeface="Arial" pitchFamily="34" charset="0"/>
              </a:rPr>
              <a:t>Обучение руководителей и специалистов строительных                                         организаций по охране труда за счет бюджета РТ                          </a:t>
            </a:r>
            <a:r>
              <a:rPr lang="ru-RU" sz="1600" b="1" i="0" u="none" kern="1200" dirty="0" smtClean="0">
                <a:latin typeface="Arial" pitchFamily="34" charset="0"/>
                <a:cs typeface="Arial" pitchFamily="34" charset="0"/>
              </a:rPr>
              <a:t>242</a:t>
            </a:r>
            <a:r>
              <a:rPr lang="ru-RU" sz="1600" b="0" i="0" u="none" kern="1200" dirty="0" smtClean="0">
                <a:latin typeface="Arial" pitchFamily="34" charset="0"/>
                <a:cs typeface="Arial" pitchFamily="34" charset="0"/>
              </a:rPr>
              <a:t> человек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600" kern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48221" y="3831466"/>
            <a:ext cx="416658" cy="720080"/>
            <a:chOff x="0" y="3148390"/>
            <a:chExt cx="416658" cy="595224"/>
          </a:xfrm>
        </p:grpSpPr>
        <p:sp>
          <p:nvSpPr>
            <p:cNvPr id="23" name="Нашивка 22"/>
            <p:cNvSpPr/>
            <p:nvPr/>
          </p:nvSpPr>
          <p:spPr>
            <a:xfrm rot="5400000">
              <a:off x="-89283" y="3237673"/>
              <a:ext cx="595224" cy="416657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Нашивка 26"/>
            <p:cNvSpPr/>
            <p:nvPr/>
          </p:nvSpPr>
          <p:spPr>
            <a:xfrm>
              <a:off x="1" y="3356719"/>
              <a:ext cx="416657" cy="1785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Прямоугольник с двумя скругленными соседними углами 20"/>
          <p:cNvSpPr/>
          <p:nvPr/>
        </p:nvSpPr>
        <p:spPr>
          <a:xfrm rot="5400000">
            <a:off x="4529918" y="-130338"/>
            <a:ext cx="500820" cy="8430900"/>
          </a:xfrm>
          <a:prstGeom prst="round2Same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Прямоугольник 21"/>
          <p:cNvSpPr/>
          <p:nvPr/>
        </p:nvSpPr>
        <p:spPr>
          <a:xfrm>
            <a:off x="624808" y="3907079"/>
            <a:ext cx="8411688" cy="35513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0160" rIns="10160" bIns="10160" numCol="1" spcCol="1270" anchor="ctr" anchorCtr="0">
            <a:noAutofit/>
          </a:bodyPr>
          <a:lstStyle/>
          <a:p>
            <a:pPr marL="171450" lvl="1" indent="-171450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600" kern="1200" dirty="0">
              <a:latin typeface="Arial" pitchFamily="34" charset="0"/>
              <a:cs typeface="Arial" pitchFamily="34" charset="0"/>
            </a:endParaRPr>
          </a:p>
          <a:p>
            <a:pPr marL="171450" lvl="1" indent="-171450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600" b="0" i="0" u="none" kern="1200" dirty="0" smtClean="0">
                <a:latin typeface="Arial" pitchFamily="34" charset="0"/>
                <a:cs typeface="Arial" pitchFamily="34" charset="0"/>
              </a:rPr>
              <a:t>Республиканские мероприятия по ОТ                                                                       (круглые столы, семинары, выставки)                                             </a:t>
            </a:r>
            <a:r>
              <a:rPr lang="ru-RU" sz="1600" b="0" i="0" u="none" kern="1200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i="0" u="none" kern="1200" dirty="0" smtClean="0">
                <a:latin typeface="Arial" pitchFamily="34" charset="0"/>
                <a:cs typeface="Arial" pitchFamily="34" charset="0"/>
              </a:rPr>
              <a:t>12</a:t>
            </a:r>
            <a:r>
              <a:rPr lang="ru-RU" sz="1600" b="0" i="0" u="none" kern="1200" dirty="0" smtClean="0">
                <a:latin typeface="Arial" pitchFamily="34" charset="0"/>
                <a:cs typeface="Arial" pitchFamily="34" charset="0"/>
              </a:rPr>
              <a:t> мероприятий</a:t>
            </a:r>
            <a:endParaRPr lang="ru-RU" sz="1600" b="0" i="0" u="none" kern="1200" dirty="0">
              <a:latin typeface="Arial" pitchFamily="34" charset="0"/>
              <a:cs typeface="Arial" pitchFamily="34" charset="0"/>
            </a:endParaRPr>
          </a:p>
          <a:p>
            <a:pPr marL="342900" lvl="2" indent="-171450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600" b="0" i="0" u="none" kern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48221" y="4407530"/>
            <a:ext cx="416658" cy="720080"/>
            <a:chOff x="0" y="3668881"/>
            <a:chExt cx="416658" cy="595224"/>
          </a:xfrm>
        </p:grpSpPr>
        <p:sp>
          <p:nvSpPr>
            <p:cNvPr id="19" name="Нашивка 18"/>
            <p:cNvSpPr/>
            <p:nvPr/>
          </p:nvSpPr>
          <p:spPr>
            <a:xfrm rot="5400000">
              <a:off x="-89283" y="3758164"/>
              <a:ext cx="595224" cy="416657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Нашивка 30"/>
            <p:cNvSpPr/>
            <p:nvPr/>
          </p:nvSpPr>
          <p:spPr>
            <a:xfrm>
              <a:off x="1" y="3877210"/>
              <a:ext cx="416657" cy="1785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b="0" i="0" u="none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Прямоугольник с двумя скругленными соседними углами 16"/>
          <p:cNvSpPr/>
          <p:nvPr/>
        </p:nvSpPr>
        <p:spPr>
          <a:xfrm rot="5400000">
            <a:off x="4538569" y="433840"/>
            <a:ext cx="483517" cy="8430900"/>
          </a:xfrm>
          <a:prstGeom prst="round2Same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Прямоугольник 17"/>
          <p:cNvSpPr/>
          <p:nvPr/>
        </p:nvSpPr>
        <p:spPr>
          <a:xfrm>
            <a:off x="624483" y="4468949"/>
            <a:ext cx="8412013" cy="34912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0160" rIns="10160" bIns="10160" numCol="1" spcCol="1270" anchor="ctr" anchorCtr="0">
            <a:noAutofit/>
          </a:bodyPr>
          <a:lstStyle/>
          <a:p>
            <a:pPr marL="171450" lvl="1" indent="-171450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600" b="0" i="0" u="none" kern="1200" dirty="0" smtClean="0">
                <a:latin typeface="Arial" pitchFamily="34" charset="0"/>
                <a:cs typeface="Arial" pitchFamily="34" charset="0"/>
              </a:rPr>
              <a:t>Мероприятия по ОТ в МО                                                                                                  (круглые столы, семинары, выставки)                                             </a:t>
            </a:r>
            <a:r>
              <a:rPr lang="ru-RU" sz="1600" b="0" i="0" u="none" kern="1200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i="0" u="none" kern="1200" dirty="0" smtClean="0">
                <a:latin typeface="Arial" pitchFamily="34" charset="0"/>
                <a:cs typeface="Arial" pitchFamily="34" charset="0"/>
              </a:rPr>
              <a:t>213</a:t>
            </a:r>
            <a:r>
              <a:rPr lang="ru-RU" sz="1600" b="0" i="0" u="none" kern="1200" dirty="0" smtClean="0">
                <a:latin typeface="Arial" pitchFamily="34" charset="0"/>
                <a:cs typeface="Arial" pitchFamily="34" charset="0"/>
              </a:rPr>
              <a:t> мероприятий</a:t>
            </a:r>
            <a:endParaRPr lang="ru-RU" sz="1600" kern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146797" y="951475"/>
            <a:ext cx="416658" cy="692698"/>
            <a:chOff x="0" y="522860"/>
            <a:chExt cx="416658" cy="595224"/>
          </a:xfrm>
        </p:grpSpPr>
        <p:sp>
          <p:nvSpPr>
            <p:cNvPr id="48" name="Нашивка 47"/>
            <p:cNvSpPr/>
            <p:nvPr/>
          </p:nvSpPr>
          <p:spPr>
            <a:xfrm rot="5400000">
              <a:off x="-89283" y="612143"/>
              <a:ext cx="595224" cy="416657"/>
            </a:xfrm>
            <a:prstGeom prst="chevron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Нашивка 4"/>
            <p:cNvSpPr/>
            <p:nvPr/>
          </p:nvSpPr>
          <p:spPr>
            <a:xfrm>
              <a:off x="1" y="731189"/>
              <a:ext cx="416657" cy="1785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Arial" pitchFamily="34" charset="0"/>
                  <a:cs typeface="Arial" pitchFamily="34" charset="0"/>
                </a:rPr>
                <a:t/>
              </a:r>
              <a:br>
                <a:rPr lang="ru-RU" sz="1600" kern="1200" dirty="0" smtClean="0">
                  <a:latin typeface="Arial" pitchFamily="34" charset="0"/>
                  <a:cs typeface="Arial" pitchFamily="34" charset="0"/>
                </a:rPr>
              </a:br>
              <a:endParaRPr lang="ru-RU" sz="16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0" name="Text Box 233"/>
          <p:cNvSpPr txBox="1">
            <a:spLocks noChangeArrowheads="1"/>
          </p:cNvSpPr>
          <p:nvPr/>
        </p:nvSpPr>
        <p:spPr bwMode="auto">
          <a:xfrm>
            <a:off x="260946" y="-20538"/>
            <a:ext cx="8847558" cy="523220"/>
          </a:xfrm>
          <a:prstGeom prst="rect">
            <a:avLst/>
          </a:prstGeom>
          <a:noFill/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  <a:ea typeface="+mj-ea"/>
                <a:cs typeface="+mj-cs"/>
              </a:rPr>
              <a:t>Профилактическая работа по охране труда в РТ </a:t>
            </a:r>
            <a:r>
              <a:rPr lang="ru-RU" sz="2400" b="1" dirty="0" smtClean="0">
                <a:solidFill>
                  <a:schemeClr val="tx1"/>
                </a:solidFill>
                <a:ea typeface="+mj-ea"/>
                <a:cs typeface="+mj-cs"/>
              </a:rPr>
              <a:t>в 2016 году</a:t>
            </a:r>
            <a:endParaRPr lang="ru-RU" sz="2400" b="1" dirty="0">
              <a:solidFill>
                <a:schemeClr val="tx1"/>
              </a:solidFill>
              <a:ea typeface="+mj-ea"/>
              <a:cs typeface="+mj-cs"/>
            </a:endParaRPr>
          </a:p>
        </p:txBody>
      </p:sp>
      <p:sp>
        <p:nvSpPr>
          <p:cNvPr id="51" name="Номер слайда 10"/>
          <p:cNvSpPr txBox="1">
            <a:spLocks/>
          </p:cNvSpPr>
          <p:nvPr/>
        </p:nvSpPr>
        <p:spPr>
          <a:xfrm>
            <a:off x="8748464" y="25101"/>
            <a:ext cx="360041" cy="270000"/>
          </a:xfrm>
          <a:prstGeom prst="roundRect">
            <a:avLst/>
          </a:prstGeom>
          <a:solidFill>
            <a:srgbClr val="DDE7F3"/>
          </a:solidFill>
        </p:spPr>
        <p:txBody>
          <a:bodyPr l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290B0AC-1095-4A1C-BD1C-6C83E51E764D}" type="slidenum">
              <a:rPr lang="ru-RU" sz="1200" b="1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 sz="1200" b="1" dirty="0">
              <a:latin typeface="+mn-lt"/>
              <a:cs typeface="+mn-cs"/>
            </a:endParaRPr>
          </a:p>
        </p:txBody>
      </p:sp>
      <p:graphicFrame>
        <p:nvGraphicFramePr>
          <p:cNvPr id="52" name="Объект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3964407"/>
              </p:ext>
            </p:extLst>
          </p:nvPr>
        </p:nvGraphicFramePr>
        <p:xfrm>
          <a:off x="35497" y="42887"/>
          <a:ext cx="432048" cy="440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69" name="CorelDRAW" r:id="rId3" imgW="6943344" imgH="6943344" progId="">
                  <p:embed/>
                </p:oleObj>
              </mc:Choice>
              <mc:Fallback>
                <p:oleObj name="CorelDRAW" r:id="rId3" imgW="6943344" imgH="69433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7" y="42887"/>
                        <a:ext cx="432048" cy="4406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043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108"/>
    </mc:Choice>
    <mc:Fallback xmlns="">
      <p:transition advTm="7108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273494"/>
              </p:ext>
            </p:extLst>
          </p:nvPr>
        </p:nvGraphicFramePr>
        <p:xfrm>
          <a:off x="106714" y="843559"/>
          <a:ext cx="8857774" cy="4258367"/>
        </p:xfrm>
        <a:graphic>
          <a:graphicData uri="http://schemas.openxmlformats.org/drawingml/2006/table">
            <a:tbl>
              <a:tblPr/>
              <a:tblGrid>
                <a:gridCol w="361200"/>
                <a:gridCol w="3528022"/>
                <a:gridCol w="2520280"/>
                <a:gridCol w="2448272"/>
              </a:tblGrid>
              <a:tr h="928014"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b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62" marR="5362" marT="4022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программы</a:t>
                      </a:r>
                    </a:p>
                  </a:txBody>
                  <a:tcPr marL="5362" marR="5362" marT="4022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Представлено </a:t>
                      </a:r>
                      <a:r>
                        <a:rPr lang="ru-RU" sz="16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документов по </a:t>
                      </a:r>
                      <a:r>
                        <a:rPr lang="ru-RU" sz="1600" b="1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зем.участкам</a:t>
                      </a:r>
                      <a:r>
                        <a:rPr lang="ru-RU" sz="16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в ГКУ ГИСУ РТ, в %</a:t>
                      </a:r>
                      <a:endParaRPr lang="ru-RU" sz="1600" b="1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15" marR="1615" marT="1211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 ПИР </a:t>
                      </a:r>
                      <a:endParaRPr lang="ru-RU" sz="1600" b="1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15" marR="1615" marT="1211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9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62" marR="5362" marT="4022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Строительство объектов культурного назначения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86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62" marR="5362" marT="4022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Типовой проект, необходима привязка </a:t>
                      </a:r>
                    </a:p>
                  </a:txBody>
                  <a:tcPr marL="5362" marR="5362" marT="4022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4286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62" marR="5362" marT="4022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Строительство </a:t>
                      </a:r>
                    </a:p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зданий советов поселений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62" marR="5362" marT="4022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Типовые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проекты 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62" marR="5362" marT="4022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39372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62" marR="5362" marT="4022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Строительство врачебных амбулаторий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 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62" marR="5362" marT="4022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Сооружение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модульного типа</a:t>
                      </a:r>
                      <a:endParaRPr lang="ru-RU" sz="1600" b="0" i="0" u="none" strike="noStrike" dirty="0" smtClean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62" marR="5362" marT="4022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Строительство фельдшерско-акушерских пунктов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62" marR="5362" marT="4022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52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Строительство патологоанатомических отделений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62" marR="5362" marT="4022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62" marR="5362" marT="4022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Строительство спортивных площадок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55</a:t>
                      </a:r>
                    </a:p>
                  </a:txBody>
                  <a:tcPr marL="5362" marR="5362" marT="4022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Типовые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проекты 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62" marR="5362" marT="4022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3044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62" marR="5362" marT="4022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Устройство лыжных баз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marL="5362" marR="5362" marT="4022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Типовые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проекты 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62" marR="5362" marT="4022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9" name="Object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89" y="35262"/>
            <a:ext cx="868603" cy="83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17280" y="37221"/>
            <a:ext cx="7515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Готовность документации для </a:t>
            </a:r>
            <a:r>
              <a:rPr lang="ru-RU" sz="20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строительства</a:t>
            </a:r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объектов 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 программам 2017 года</a:t>
            </a:r>
            <a:endParaRPr lang="ru-RU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10"/>
          <p:cNvSpPr txBox="1">
            <a:spLocks/>
          </p:cNvSpPr>
          <p:nvPr/>
        </p:nvSpPr>
        <p:spPr>
          <a:xfrm>
            <a:off x="8676457" y="33468"/>
            <a:ext cx="432048" cy="360000"/>
          </a:xfrm>
          <a:prstGeom prst="roundRect">
            <a:avLst/>
          </a:prstGeom>
          <a:solidFill>
            <a:srgbClr val="DDE7F3"/>
          </a:solidFill>
        </p:spPr>
        <p:txBody>
          <a:bodyPr lIns="72000" anchor="ctr"/>
          <a:lstStyle/>
          <a:p>
            <a:pPr algn="ctr">
              <a:defRPr/>
            </a:pPr>
            <a:fld id="{9290B0AC-1095-4A1C-BD1C-6C83E51E764D}" type="slidenum">
              <a:rPr lang="ru-RU" sz="1200" b="1">
                <a:solidFill>
                  <a:prstClr val="black"/>
                </a:solidFill>
              </a:rPr>
              <a:pPr algn="ctr">
                <a:defRPr/>
              </a:pPr>
              <a:t>11</a:t>
            </a:fld>
            <a:endParaRPr lang="ru-RU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20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108"/>
    </mc:Choice>
    <mc:Fallback xmlns="">
      <p:transition advTm="7108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679326"/>
              </p:ext>
            </p:extLst>
          </p:nvPr>
        </p:nvGraphicFramePr>
        <p:xfrm>
          <a:off x="179512" y="647390"/>
          <a:ext cx="8820348" cy="4417984"/>
        </p:xfrm>
        <a:graphic>
          <a:graphicData uri="http://schemas.openxmlformats.org/drawingml/2006/table">
            <a:tbl>
              <a:tblPr/>
              <a:tblGrid>
                <a:gridCol w="323404"/>
                <a:gridCol w="3456384"/>
                <a:gridCol w="2916956"/>
                <a:gridCol w="2123604"/>
              </a:tblGrid>
              <a:tr h="4842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62" marR="5362" marT="4022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программы</a:t>
                      </a:r>
                    </a:p>
                  </a:txBody>
                  <a:tcPr marL="5362" marR="5362" marT="4022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Представлено</a:t>
                      </a:r>
                      <a:r>
                        <a:rPr lang="ru-RU" sz="16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дефектных ведомостей в ГКУ ГИСУ РТ,</a:t>
                      </a:r>
                    </a:p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в % </a:t>
                      </a:r>
                      <a:endParaRPr lang="ru-RU" sz="1600" b="1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615" marR="1615" marT="1211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Сметная</a:t>
                      </a:r>
                      <a:r>
                        <a:rPr lang="ru-RU" sz="16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документация, в %</a:t>
                      </a:r>
                      <a:endParaRPr lang="ru-RU" sz="1600" b="1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615" marR="1615" marT="1211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653"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62" marR="5362" marT="4022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Капремонт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объектов образования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5362" marR="5362" marT="4022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5362" marR="5362" marT="4022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344973"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62" marR="5362" marT="4022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Капремонт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ресурсных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центров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62" marR="5362" marT="4022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62" marR="5362" marT="4022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526443"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62" marR="5362" marT="4022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Капремонт детских оздоровительных лагерей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62" marR="5362" marT="4022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62" marR="5362" marT="4022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62" marR="5362" marT="4022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Капитальный ремонт сети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подростковых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клубов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62" marR="5362" marT="4022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62" marR="5362" marT="4022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62" marR="5362" marT="4022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Капитальный ремонт учреждений социального обслуживания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62" marR="5362" marT="4022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62" marR="5362" marT="4022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62" marR="5362" marT="4022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Капитальный ремонт объектов культурного назначения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62" marR="5362" marT="4022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62" marR="5362" marT="4022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62" marR="5362" marT="4022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Капитальный ремонт ветеринарных объединений и Управлений с/х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100/10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62" marR="5362" marT="4022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100/10</a:t>
                      </a:r>
                    </a:p>
                  </a:txBody>
                  <a:tcPr marL="5362" marR="5362" marT="4022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62" marR="5362" marT="4022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Капремонт объектов здравоохранения 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62" marR="5362" marT="4022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62" marR="5362" marT="4022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" name="Object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89" y="35262"/>
            <a:ext cx="868603" cy="77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17280" y="-20538"/>
            <a:ext cx="7515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Готовность документации для </a:t>
            </a:r>
            <a:r>
              <a:rPr lang="ru-RU" sz="2000" b="1" u="sng" dirty="0" smtClean="0">
                <a:solidFill>
                  <a:prstClr val="black"/>
                </a:solidFill>
              </a:rPr>
              <a:t>капитального ремонта </a:t>
            </a:r>
            <a:r>
              <a:rPr lang="ru-RU" sz="2000" b="1" dirty="0" smtClean="0">
                <a:solidFill>
                  <a:prstClr val="black"/>
                </a:solidFill>
              </a:rPr>
              <a:t>объектов 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по программам 2017 года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6" name="Номер слайда 10"/>
          <p:cNvSpPr txBox="1">
            <a:spLocks/>
          </p:cNvSpPr>
          <p:nvPr/>
        </p:nvSpPr>
        <p:spPr>
          <a:xfrm>
            <a:off x="8676457" y="33468"/>
            <a:ext cx="432048" cy="360000"/>
          </a:xfrm>
          <a:prstGeom prst="roundRect">
            <a:avLst/>
          </a:prstGeom>
          <a:solidFill>
            <a:srgbClr val="DDE7F3"/>
          </a:solidFill>
        </p:spPr>
        <p:txBody>
          <a:bodyPr lIns="72000" anchor="ctr"/>
          <a:lstStyle/>
          <a:p>
            <a:pPr algn="ctr">
              <a:defRPr/>
            </a:pPr>
            <a:fld id="{9290B0AC-1095-4A1C-BD1C-6C83E51E764D}" type="slidenum">
              <a:rPr lang="ru-RU" sz="1200" b="1">
                <a:solidFill>
                  <a:prstClr val="black"/>
                </a:solidFill>
              </a:rPr>
              <a:pPr algn="ctr">
                <a:defRPr/>
              </a:pPr>
              <a:t>12</a:t>
            </a:fld>
            <a:endParaRPr lang="ru-RU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04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108"/>
    </mc:Choice>
    <mc:Fallback xmlns="">
      <p:transition advTm="7108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432475"/>
              </p:ext>
            </p:extLst>
          </p:nvPr>
        </p:nvGraphicFramePr>
        <p:xfrm>
          <a:off x="195436" y="915566"/>
          <a:ext cx="8730088" cy="3528392"/>
        </p:xfrm>
        <a:graphic>
          <a:graphicData uri="http://schemas.openxmlformats.org/drawingml/2006/table">
            <a:tbl>
              <a:tblPr/>
              <a:tblGrid>
                <a:gridCol w="344116"/>
                <a:gridCol w="3600400"/>
                <a:gridCol w="2592288"/>
                <a:gridCol w="2193284"/>
              </a:tblGrid>
              <a:tr h="989908"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62" marR="5362" marT="4022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программы</a:t>
                      </a:r>
                    </a:p>
                  </a:txBody>
                  <a:tcPr marL="5362" marR="5362" marT="4022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Представлено</a:t>
                      </a:r>
                      <a:r>
                        <a:rPr lang="ru-RU" sz="16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дефектных ведомостей в ГКУ ГИСУ РТ, в % </a:t>
                      </a:r>
                      <a:endParaRPr lang="ru-RU" sz="1600" b="1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615" marR="1615" marT="1211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Разработка сметной</a:t>
                      </a:r>
                      <a:r>
                        <a:rPr lang="ru-RU" sz="16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документации, в %</a:t>
                      </a:r>
                      <a:endParaRPr lang="ru-RU" sz="1600" b="1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615" marR="1615" marT="1211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8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62" marR="5362" marT="4022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Капитальный ремонт коровников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76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62" marR="5362" marT="4022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76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62" marR="5362" marT="4022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755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62" marR="5362" marT="4022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Капитальный ремонт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муниципальных архивов 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62" marR="5362" marT="4022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62" marR="5362" marT="4022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10700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62" marR="5362" marT="4022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Капитальный ремонт </a:t>
                      </a:r>
                    </a:p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зданий советов поселений 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62" marR="5362" marT="4022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62" marR="5362" marT="4022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9" name="Object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89" y="35262"/>
            <a:ext cx="796595" cy="710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17280" y="-8344"/>
            <a:ext cx="7515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Готовность документации для </a:t>
            </a:r>
            <a:r>
              <a:rPr lang="ru-RU" sz="2000" b="1" u="sng" dirty="0" smtClean="0">
                <a:solidFill>
                  <a:prstClr val="black"/>
                </a:solidFill>
              </a:rPr>
              <a:t>капитального ремонта </a:t>
            </a:r>
            <a:r>
              <a:rPr lang="ru-RU" sz="2000" b="1" dirty="0" smtClean="0">
                <a:solidFill>
                  <a:prstClr val="black"/>
                </a:solidFill>
              </a:rPr>
              <a:t>объектов 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по программам 2017 года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6" name="Номер слайда 10"/>
          <p:cNvSpPr txBox="1">
            <a:spLocks/>
          </p:cNvSpPr>
          <p:nvPr/>
        </p:nvSpPr>
        <p:spPr>
          <a:xfrm>
            <a:off x="8676457" y="33468"/>
            <a:ext cx="432048" cy="360000"/>
          </a:xfrm>
          <a:prstGeom prst="roundRect">
            <a:avLst/>
          </a:prstGeom>
          <a:solidFill>
            <a:srgbClr val="DDE7F3"/>
          </a:solidFill>
        </p:spPr>
        <p:txBody>
          <a:bodyPr lIns="72000" anchor="ctr"/>
          <a:lstStyle/>
          <a:p>
            <a:pPr algn="ctr">
              <a:defRPr/>
            </a:pPr>
            <a:fld id="{9290B0AC-1095-4A1C-BD1C-6C83E51E764D}" type="slidenum">
              <a:rPr lang="ru-RU" sz="1200" b="1">
                <a:solidFill>
                  <a:prstClr val="black"/>
                </a:solidFill>
              </a:rPr>
              <a:pPr algn="ctr">
                <a:defRPr/>
              </a:pPr>
              <a:t>13</a:t>
            </a:fld>
            <a:endParaRPr lang="ru-RU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37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108"/>
    </mc:Choice>
    <mc:Fallback xmlns="">
      <p:transition advTm="7108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396915"/>
              </p:ext>
            </p:extLst>
          </p:nvPr>
        </p:nvGraphicFramePr>
        <p:xfrm>
          <a:off x="179512" y="868218"/>
          <a:ext cx="8712968" cy="4108156"/>
        </p:xfrm>
        <a:graphic>
          <a:graphicData uri="http://schemas.openxmlformats.org/drawingml/2006/table">
            <a:tbl>
              <a:tblPr/>
              <a:tblGrid>
                <a:gridCol w="361200"/>
                <a:gridCol w="4392118"/>
                <a:gridCol w="3959650"/>
              </a:tblGrid>
              <a:tr h="407388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b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62" marR="5362" marT="4022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программы</a:t>
                      </a:r>
                    </a:p>
                  </a:txBody>
                  <a:tcPr marL="5362" marR="5362" marT="4022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 проектно- сметной </a:t>
                      </a:r>
                    </a:p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документации</a:t>
                      </a:r>
                      <a:endParaRPr lang="ru-RU" sz="1400" b="1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15" marR="1615" marT="1211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62" marR="5362" marT="4022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населения водой,</a:t>
                      </a:r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строящихся, подлежащих капитальному ремонту и реконструкции в населенных пунктах Республики Татарстан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Ведется разработка проектно-сметной документации с</a:t>
                      </a:r>
                      <a:r>
                        <a:rPr lang="ru-RU" sz="15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последующим прохождением </a:t>
                      </a:r>
                      <a:r>
                        <a:rPr lang="ru-RU" sz="15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Госэкспертизы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62" marR="5362" marT="4022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54651"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62" marR="5362" marT="4022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Восстановление уличного освещения в населенных пунктах Республики Татарстан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Перечень</a:t>
                      </a:r>
                      <a:r>
                        <a:rPr lang="ru-RU" sz="15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сформирован и направлен на согласование в ОАО «Сетевая компания» для рассмотрения, после согласования которого начнется комиссионное обследование объектов</a:t>
                      </a:r>
                      <a:endParaRPr lang="ru-RU" sz="15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62" marR="5362" marT="4022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62" marR="5362" marT="4022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Проведение работ по замене котлов в котельных, обеспечивающих теплоснабжение объектов бюджетных учреждений Республики Татарстан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Согласно графика проведено комиссионное обследование объектов в 12 муниципальных образованиях с</a:t>
                      </a:r>
                      <a:r>
                        <a:rPr lang="ru-RU" sz="15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представителями РОСТЕХНАДЗОР и ООО «Газпром </a:t>
                      </a:r>
                      <a:r>
                        <a:rPr lang="ru-RU" sz="15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Трансгаз</a:t>
                      </a:r>
                      <a:r>
                        <a:rPr lang="ru-RU" sz="15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Казань»</a:t>
                      </a:r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По остальным районам обследование</a:t>
                      </a:r>
                      <a:r>
                        <a:rPr lang="ru-RU" sz="15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продолжается согласно графика</a:t>
                      </a:r>
                      <a:endParaRPr lang="ru-RU" sz="15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62" marR="5362" marT="4022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06076"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62" marR="5362" marT="4022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u="non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Переход на индивидуальные системы отопления, установка БМК в городах и районах Республики Татарстан</a:t>
                      </a:r>
                      <a:endParaRPr lang="ru-RU" sz="1500" b="0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Ведутся подготовительные</a:t>
                      </a:r>
                      <a:r>
                        <a:rPr lang="ru-RU" sz="15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работы </a:t>
                      </a:r>
                    </a:p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5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 переводу </a:t>
                      </a:r>
                      <a:r>
                        <a:rPr lang="ru-RU" sz="15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пгт.Уруссу</a:t>
                      </a:r>
                      <a:endParaRPr lang="ru-RU" sz="15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5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 индивидуальную систему отопления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62" marR="5362" marT="4022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" name="Object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5827"/>
            <a:ext cx="851733" cy="822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17280" y="37221"/>
            <a:ext cx="7515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Готовность документации по программам 2017 года реализуемых через                     ГКУ «Фонд газификации энергосберегающих технологий и развития инженерных сетей Республики Татарстан»</a:t>
            </a:r>
            <a:endParaRPr lang="ru-RU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10"/>
          <p:cNvSpPr txBox="1">
            <a:spLocks/>
          </p:cNvSpPr>
          <p:nvPr/>
        </p:nvSpPr>
        <p:spPr>
          <a:xfrm>
            <a:off x="8676457" y="33468"/>
            <a:ext cx="432048" cy="360000"/>
          </a:xfrm>
          <a:prstGeom prst="roundRect">
            <a:avLst/>
          </a:prstGeom>
          <a:solidFill>
            <a:srgbClr val="DDE7F3"/>
          </a:solidFill>
        </p:spPr>
        <p:txBody>
          <a:bodyPr lIns="72000" anchor="ctr"/>
          <a:lstStyle/>
          <a:p>
            <a:pPr algn="ctr">
              <a:defRPr/>
            </a:pPr>
            <a:fld id="{9290B0AC-1095-4A1C-BD1C-6C83E51E764D}" type="slidenum">
              <a:rPr lang="ru-RU" sz="1200" b="1">
                <a:solidFill>
                  <a:prstClr val="black"/>
                </a:solidFill>
              </a:rPr>
              <a:pPr algn="ctr">
                <a:defRPr/>
              </a:pPr>
              <a:t>14</a:t>
            </a:fld>
            <a:endParaRPr lang="ru-RU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108"/>
    </mc:Choice>
    <mc:Fallback xmlns="">
      <p:transition advTm="7108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793630"/>
              </p:ext>
            </p:extLst>
          </p:nvPr>
        </p:nvGraphicFramePr>
        <p:xfrm>
          <a:off x="107504" y="483518"/>
          <a:ext cx="8856985" cy="4491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504"/>
                <a:gridCol w="1997768"/>
                <a:gridCol w="1489293"/>
                <a:gridCol w="1734624"/>
                <a:gridCol w="1734624"/>
                <a:gridCol w="1450172"/>
              </a:tblGrid>
              <a:tr h="211223">
                <a:tc row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kern="0" dirty="0" smtClean="0"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</a:p>
                  </a:txBody>
                  <a:tcPr marL="36000" marR="36000" marT="3600" marB="36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kern="0" dirty="0" smtClean="0">
                          <a:latin typeface="Arial" pitchFamily="34" charset="0"/>
                          <a:cs typeface="Arial" pitchFamily="34" charset="0"/>
                        </a:rPr>
                        <a:t>МО РТ</a:t>
                      </a:r>
                      <a:endParaRPr lang="ru-RU" sz="1600" b="1" kern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" marB="36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b="0" kern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План по вводу жилья, </a:t>
                      </a:r>
                      <a:r>
                        <a:rPr lang="ru-RU" sz="1600" b="0" kern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кв.м</a:t>
                      </a:r>
                      <a:r>
                        <a:rPr lang="ru-RU" sz="1600" b="0" kern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36000" marR="36000" marT="3600" marB="36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ru-RU" sz="1600" b="1" kern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" marB="36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ru-RU" sz="1600" b="0" kern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" marB="36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ru-RU" sz="1600" b="1" kern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" marB="36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1223">
                <a:tc vMerge="1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ru-RU" sz="1600" kern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" marB="36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ru-RU" sz="1600" b="1" kern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" marB="36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b="0" kern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</a:p>
                  </a:txBody>
                  <a:tcPr marL="36000" marR="36000" marT="3600" marB="36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b="0" kern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r>
                        <a:rPr lang="ru-RU" sz="1600" b="0" kern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том числе</a:t>
                      </a:r>
                      <a:endParaRPr lang="ru-RU" sz="1600" b="0" kern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" marB="36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ru-RU" sz="1600" b="1" kern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" marB="36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ru-RU" sz="1600" b="1" kern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" marB="36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1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b="0" kern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ГЖФ</a:t>
                      </a:r>
                      <a:endParaRPr lang="ru-RU" sz="1600" b="0" kern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" marB="36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b="0" kern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инвестиционное жилье</a:t>
                      </a:r>
                      <a:endParaRPr lang="ru-RU" sz="1600" b="0" kern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" marB="36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b="0" kern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малоэтажное </a:t>
                      </a:r>
                      <a:r>
                        <a:rPr lang="ru-RU" sz="1600" b="0" kern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стр</a:t>
                      </a:r>
                      <a:r>
                        <a:rPr lang="ru-RU" sz="1600" b="0" kern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-во</a:t>
                      </a:r>
                    </a:p>
                  </a:txBody>
                  <a:tcPr marL="36000" marR="36000" marT="3600" marB="36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6695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ИТОГО</a:t>
                      </a:r>
                      <a:r>
                        <a:rPr lang="ru-RU" sz="1600" b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по РТ:</a:t>
                      </a:r>
                      <a:endParaRPr lang="ru-RU" sz="160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" marB="36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2 402 000</a:t>
                      </a:r>
                    </a:p>
                  </a:txBody>
                  <a:tcPr marL="0" marR="7200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534 083</a:t>
                      </a:r>
                    </a:p>
                  </a:txBody>
                  <a:tcPr marL="0" marR="7200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896 944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970 973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66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36000" marR="36000" marT="3600" marB="36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Агрызский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" marB="36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20 000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4 240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15 760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</a:tr>
              <a:tr h="2266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L="36000" marR="36000" marT="3600" marB="36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Азнакаевский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" marB="36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25 000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2 895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22 105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</a:tr>
              <a:tr h="2266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" marB="36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Аксубаевский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" marB="36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6 000</a:t>
                      </a:r>
                    </a:p>
                  </a:txBody>
                  <a:tcPr marL="0" marR="7200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1 097</a:t>
                      </a:r>
                    </a:p>
                  </a:txBody>
                  <a:tcPr marL="0" marR="7200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7200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4 903</a:t>
                      </a:r>
                    </a:p>
                  </a:txBody>
                  <a:tcPr marL="0" marR="72000" marT="0" marB="0" anchor="b">
                    <a:noFill/>
                  </a:tcPr>
                </a:tc>
              </a:tr>
              <a:tr h="2266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" marB="36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Актанышский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" marB="36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12 000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77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11 923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</a:tr>
              <a:tr h="2266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" marB="36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Алексеевский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" marB="36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14 000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1 521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12 479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</a:tr>
              <a:tr h="2266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" marB="36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Алькеевский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" marB="36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6 500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60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6 440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</a:tr>
              <a:tr h="2266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" marB="36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Альметьевский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" marB="36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155 000</a:t>
                      </a:r>
                    </a:p>
                  </a:txBody>
                  <a:tcPr marL="0" marR="7200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28 139</a:t>
                      </a:r>
                    </a:p>
                  </a:txBody>
                  <a:tcPr marL="0" marR="7200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19 181</a:t>
                      </a:r>
                    </a:p>
                  </a:txBody>
                  <a:tcPr marL="0" marR="7200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107 680</a:t>
                      </a:r>
                    </a:p>
                  </a:txBody>
                  <a:tcPr marL="0" marR="72000" marT="0" marB="0" anchor="b">
                    <a:noFill/>
                  </a:tcPr>
                </a:tc>
              </a:tr>
              <a:tr h="2266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" marB="36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Апастовский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" marB="36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15 000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1 097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13 903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</a:tr>
              <a:tr h="2266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" marB="36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Арский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" marB="36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27 000</a:t>
                      </a:r>
                    </a:p>
                  </a:txBody>
                  <a:tcPr marL="0" marR="7200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1 728</a:t>
                      </a:r>
                    </a:p>
                  </a:txBody>
                  <a:tcPr marL="0" marR="7200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5 884</a:t>
                      </a:r>
                    </a:p>
                  </a:txBody>
                  <a:tcPr marL="0" marR="7200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19 388</a:t>
                      </a:r>
                    </a:p>
                  </a:txBody>
                  <a:tcPr marL="0" marR="72000" marT="0" marB="0" anchor="b">
                    <a:noFill/>
                  </a:tcPr>
                </a:tc>
              </a:tr>
              <a:tr h="2266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" marB="36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Атнинский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" marB="36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4 000</a:t>
                      </a:r>
                    </a:p>
                  </a:txBody>
                  <a:tcPr marL="0" marR="7200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1 610</a:t>
                      </a:r>
                    </a:p>
                  </a:txBody>
                  <a:tcPr marL="0" marR="7200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7200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2 390</a:t>
                      </a:r>
                    </a:p>
                  </a:txBody>
                  <a:tcPr marL="0" marR="72000" marT="0" marB="0" anchor="b">
                    <a:noFill/>
                  </a:tcPr>
                </a:tc>
              </a:tr>
              <a:tr h="2266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" marB="36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Бавлинский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" marB="36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17 000</a:t>
                      </a:r>
                    </a:p>
                  </a:txBody>
                  <a:tcPr marL="0" marR="7200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4 641</a:t>
                      </a:r>
                    </a:p>
                  </a:txBody>
                  <a:tcPr marL="0" marR="7200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7200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12 359</a:t>
                      </a:r>
                    </a:p>
                  </a:txBody>
                  <a:tcPr marL="0" marR="72000" marT="0" marB="0" anchor="b">
                    <a:noFill/>
                  </a:tcPr>
                </a:tc>
              </a:tr>
              <a:tr h="2266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" marB="36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Балтасинский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" marB="36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14 000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14 000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</a:tr>
              <a:tr h="2266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" marB="36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Бугульминский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" marB="36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40 000</a:t>
                      </a:r>
                    </a:p>
                  </a:txBody>
                  <a:tcPr marL="0" marR="7200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5 564</a:t>
                      </a:r>
                    </a:p>
                  </a:txBody>
                  <a:tcPr marL="0" marR="7200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1 000</a:t>
                      </a:r>
                    </a:p>
                  </a:txBody>
                  <a:tcPr marL="0" marR="7200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33 436</a:t>
                      </a:r>
                    </a:p>
                  </a:txBody>
                  <a:tcPr marL="0" marR="72000" marT="0" marB="0" anchor="b">
                    <a:noFill/>
                  </a:tcPr>
                </a:tc>
              </a:tr>
              <a:tr h="2266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" marB="36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Буинский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15 000</a:t>
                      </a:r>
                    </a:p>
                  </a:txBody>
                  <a:tcPr marL="0" marR="7200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916</a:t>
                      </a:r>
                    </a:p>
                  </a:txBody>
                  <a:tcPr marL="0" marR="7200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7200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14 084</a:t>
                      </a:r>
                    </a:p>
                  </a:txBody>
                  <a:tcPr marL="0" marR="72000" marT="0" marB="0" anchor="b">
                    <a:noFill/>
                  </a:tcPr>
                </a:tc>
              </a:tr>
              <a:tr h="2266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" marB="36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Верхне-</a:t>
                      </a:r>
                      <a:r>
                        <a:rPr lang="ru-RU" sz="16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Услонский</a:t>
                      </a:r>
                      <a:endParaRPr lang="ru-RU" sz="160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 </a:t>
                      </a: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000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 </a:t>
                      </a: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000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 Box 233"/>
          <p:cNvSpPr txBox="1">
            <a:spLocks noChangeArrowheads="1"/>
          </p:cNvSpPr>
          <p:nvPr/>
        </p:nvSpPr>
        <p:spPr bwMode="auto">
          <a:xfrm>
            <a:off x="720080" y="51470"/>
            <a:ext cx="82444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kern="0" spc="100" dirty="0" smtClean="0">
                <a:latin typeface="Arial" pitchFamily="34" charset="0"/>
                <a:cs typeface="Arial" pitchFamily="34" charset="0"/>
              </a:rPr>
              <a:t>Программа жилищного строительства 2017 года</a:t>
            </a:r>
            <a:endParaRPr lang="ru-RU" sz="2000" b="1" kern="0" spc="1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9121909"/>
              </p:ext>
            </p:extLst>
          </p:nvPr>
        </p:nvGraphicFramePr>
        <p:xfrm>
          <a:off x="34925" y="-20537"/>
          <a:ext cx="576635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66" name="CorelDRAW" r:id="rId4" imgW="6943344" imgH="6943344" progId="">
                  <p:embed/>
                </p:oleObj>
              </mc:Choice>
              <mc:Fallback>
                <p:oleObj name="CorelDRAW" r:id="rId4" imgW="6943344" imgH="6943344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-20537"/>
                        <a:ext cx="576635" cy="504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Номер слайда 10"/>
          <p:cNvSpPr txBox="1">
            <a:spLocks/>
          </p:cNvSpPr>
          <p:nvPr/>
        </p:nvSpPr>
        <p:spPr>
          <a:xfrm>
            <a:off x="8604449" y="33468"/>
            <a:ext cx="504056" cy="360000"/>
          </a:xfrm>
          <a:prstGeom prst="roundRect">
            <a:avLst/>
          </a:prstGeom>
          <a:solidFill>
            <a:srgbClr val="DDE7F3"/>
          </a:solidFill>
        </p:spPr>
        <p:txBody>
          <a:bodyPr l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290B0AC-1095-4A1C-BD1C-6C83E51E764D}" type="slidenum">
              <a:rPr lang="ru-RU" sz="1200" b="1">
                <a:latin typeface="Arial" panose="020B0604020202020204" pitchFamily="34" charset="0"/>
                <a:cs typeface="Arial" panose="020B0604020202020204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66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522609"/>
              </p:ext>
            </p:extLst>
          </p:nvPr>
        </p:nvGraphicFramePr>
        <p:xfrm>
          <a:off x="107504" y="520470"/>
          <a:ext cx="8856985" cy="4427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504"/>
                <a:gridCol w="1925760"/>
                <a:gridCol w="1561301"/>
                <a:gridCol w="1734624"/>
                <a:gridCol w="1734624"/>
                <a:gridCol w="1450172"/>
              </a:tblGrid>
              <a:tr h="177611">
                <a:tc row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kern="0" dirty="0" smtClean="0"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</a:p>
                  </a:txBody>
                  <a:tcPr marL="36000" marR="36000" marT="3600" marB="36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kern="0" dirty="0" smtClean="0">
                          <a:latin typeface="Arial" pitchFamily="34" charset="0"/>
                          <a:cs typeface="Arial" pitchFamily="34" charset="0"/>
                        </a:rPr>
                        <a:t>МО РТ</a:t>
                      </a:r>
                      <a:endParaRPr lang="ru-RU" sz="1600" b="1" kern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" marB="36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b="0" kern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План по вводу жилья, </a:t>
                      </a:r>
                      <a:r>
                        <a:rPr lang="ru-RU" sz="1600" b="0" kern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кв.м</a:t>
                      </a:r>
                      <a:r>
                        <a:rPr lang="ru-RU" sz="1600" b="0" kern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36000" marR="36000" marT="3600" marB="36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ru-RU" sz="1600" b="1" kern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" marB="36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ru-RU" sz="1600" b="0" kern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" marB="36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ru-RU" sz="1600" b="1" kern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" marB="36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7611">
                <a:tc vMerge="1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ru-RU" sz="1600" kern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" marB="36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ru-RU" sz="1600" b="1" kern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" marB="36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b="0" kern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</a:p>
                  </a:txBody>
                  <a:tcPr marL="36000" marR="36000" marT="3600" marB="36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b="0" kern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r>
                        <a:rPr lang="ru-RU" sz="1600" b="0" kern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том числе</a:t>
                      </a:r>
                      <a:endParaRPr lang="ru-RU" sz="1600" b="0" kern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" marB="36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ru-RU" sz="1600" b="1" kern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" marB="36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ru-RU" sz="1600" b="1" kern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" marB="36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8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b="0" kern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ГЖФ</a:t>
                      </a:r>
                      <a:endParaRPr lang="ru-RU" sz="1600" b="0" kern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" marB="36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b="0" kern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инвестиционное жилье</a:t>
                      </a:r>
                      <a:endParaRPr lang="ru-RU" sz="1600" b="0" kern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" marB="36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b="0" kern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малоэтажное </a:t>
                      </a:r>
                      <a:r>
                        <a:rPr lang="ru-RU" sz="1600" b="0" kern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стр</a:t>
                      </a:r>
                      <a:r>
                        <a:rPr lang="ru-RU" sz="1600" b="0" kern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-во</a:t>
                      </a:r>
                    </a:p>
                  </a:txBody>
                  <a:tcPr marL="36000" marR="36000" marT="3600" marB="36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7088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ИТОГО</a:t>
                      </a:r>
                      <a:r>
                        <a:rPr lang="ru-RU" sz="1600" b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по РТ:</a:t>
                      </a:r>
                      <a:endParaRPr lang="ru-RU" sz="160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" marB="36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2 402 000</a:t>
                      </a:r>
                    </a:p>
                  </a:txBody>
                  <a:tcPr marL="0" marR="7200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534 083</a:t>
                      </a:r>
                    </a:p>
                  </a:txBody>
                  <a:tcPr marL="0" marR="7200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896 944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970 973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708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</a:t>
                      </a:r>
                      <a:endParaRPr lang="ru-RU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Высокогорский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70 000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11 003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5 234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53 763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</a:tr>
              <a:tr h="21708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</a:t>
                      </a:r>
                      <a:endParaRPr lang="ru-RU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Дрожжановский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5 000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5 000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</a:tr>
              <a:tr h="21708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</a:t>
                      </a:r>
                      <a:endParaRPr lang="ru-RU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Елабужский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50 000</a:t>
                      </a:r>
                    </a:p>
                  </a:txBody>
                  <a:tcPr marL="0" marR="7200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7 883</a:t>
                      </a:r>
                    </a:p>
                  </a:txBody>
                  <a:tcPr marL="0" marR="7200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32 228</a:t>
                      </a:r>
                    </a:p>
                  </a:txBody>
                  <a:tcPr marL="0" marR="7200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9 889</a:t>
                      </a:r>
                    </a:p>
                  </a:txBody>
                  <a:tcPr marL="0" marR="72000" marT="0" marB="0" anchor="b">
                    <a:noFill/>
                  </a:tcPr>
                </a:tc>
              </a:tr>
              <a:tr h="21708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</a:t>
                      </a:r>
                      <a:endParaRPr lang="ru-RU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Заинский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17 000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17 000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</a:tr>
              <a:tr h="21708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</a:t>
                      </a:r>
                      <a:endParaRPr lang="ru-RU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Зеленодольский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140 000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59 379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26 416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54 205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</a:tr>
              <a:tr h="21708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</a:t>
                      </a:r>
                      <a:endParaRPr lang="ru-RU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Кайбицкий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4 800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4 800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</a:tr>
              <a:tr h="21708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22</a:t>
                      </a:r>
                      <a:endParaRPr lang="ru-RU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Камско-</a:t>
                      </a:r>
                      <a:r>
                        <a:rPr lang="ru-RU" sz="16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Устьинский</a:t>
                      </a:r>
                      <a:endParaRPr lang="ru-RU" sz="160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10 000</a:t>
                      </a:r>
                    </a:p>
                  </a:txBody>
                  <a:tcPr marL="0" marR="7200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2 331</a:t>
                      </a:r>
                    </a:p>
                  </a:txBody>
                  <a:tcPr marL="0" marR="7200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7200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7 669</a:t>
                      </a:r>
                    </a:p>
                  </a:txBody>
                  <a:tcPr marL="0" marR="72000" marT="0" marB="0" anchor="b">
                    <a:noFill/>
                  </a:tcPr>
                </a:tc>
              </a:tr>
              <a:tr h="21708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</a:t>
                      </a:r>
                      <a:endParaRPr lang="ru-RU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Кукморский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25 000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1 550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1 334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22 116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</a:tr>
              <a:tr h="21708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</a:t>
                      </a:r>
                      <a:endParaRPr lang="ru-RU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Лаишевский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80 000</a:t>
                      </a:r>
                    </a:p>
                  </a:txBody>
                  <a:tcPr marL="0" marR="7200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7200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8 989</a:t>
                      </a:r>
                    </a:p>
                  </a:txBody>
                  <a:tcPr marL="0" marR="7200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71 011</a:t>
                      </a:r>
                    </a:p>
                  </a:txBody>
                  <a:tcPr marL="0" marR="72000" marT="0" marB="0" anchor="b">
                    <a:noFill/>
                  </a:tcPr>
                </a:tc>
              </a:tr>
              <a:tr h="21708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</a:t>
                      </a:r>
                      <a:endParaRPr lang="ru-RU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Лениногорский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30 000</a:t>
                      </a:r>
                    </a:p>
                  </a:txBody>
                  <a:tcPr marL="0" marR="7200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7200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5 641</a:t>
                      </a:r>
                    </a:p>
                  </a:txBody>
                  <a:tcPr marL="0" marR="7200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24 359</a:t>
                      </a:r>
                    </a:p>
                  </a:txBody>
                  <a:tcPr marL="0" marR="72000" marT="0" marB="0" anchor="b">
                    <a:noFill/>
                  </a:tcPr>
                </a:tc>
              </a:tr>
              <a:tr h="21708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</a:t>
                      </a:r>
                      <a:endParaRPr lang="ru-RU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Мамадышский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15 000</a:t>
                      </a:r>
                    </a:p>
                  </a:txBody>
                  <a:tcPr marL="0" marR="7200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1 796</a:t>
                      </a:r>
                    </a:p>
                  </a:txBody>
                  <a:tcPr marL="0" marR="7200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7200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13 204</a:t>
                      </a:r>
                    </a:p>
                  </a:txBody>
                  <a:tcPr marL="0" marR="72000" marT="0" marB="0" anchor="b">
                    <a:noFill/>
                  </a:tcPr>
                </a:tc>
              </a:tr>
              <a:tr h="21708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</a:t>
                      </a:r>
                      <a:endParaRPr lang="ru-RU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Менделеевский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10 000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10 000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</a:tr>
              <a:tr h="21708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</a:t>
                      </a:r>
                      <a:endParaRPr lang="ru-RU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Мензелинский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16 000</a:t>
                      </a:r>
                    </a:p>
                  </a:txBody>
                  <a:tcPr marL="0" marR="7200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7200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7200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16 000</a:t>
                      </a:r>
                    </a:p>
                  </a:txBody>
                  <a:tcPr marL="0" marR="72000" marT="0" marB="0" anchor="b">
                    <a:noFill/>
                  </a:tcPr>
                </a:tc>
              </a:tr>
              <a:tr h="21708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</a:t>
                      </a:r>
                      <a:endParaRPr lang="ru-RU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Муслюмовский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8 000</a:t>
                      </a:r>
                    </a:p>
                  </a:txBody>
                  <a:tcPr marL="0" marR="7200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7200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7200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8 000</a:t>
                      </a:r>
                    </a:p>
                  </a:txBody>
                  <a:tcPr marL="0" marR="72000" marT="0" marB="0" anchor="b">
                    <a:noFill/>
                  </a:tcPr>
                </a:tc>
              </a:tr>
              <a:tr h="21708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</a:t>
                      </a:r>
                      <a:endParaRPr lang="ru-RU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Нижнекамский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130 000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57 474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27 198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45 328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 Box 233"/>
          <p:cNvSpPr txBox="1">
            <a:spLocks noChangeArrowheads="1"/>
          </p:cNvSpPr>
          <p:nvPr/>
        </p:nvSpPr>
        <p:spPr bwMode="auto">
          <a:xfrm>
            <a:off x="720080" y="83408"/>
            <a:ext cx="82444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kern="0" spc="100" dirty="0" smtClean="0">
                <a:latin typeface="Arial" pitchFamily="34" charset="0"/>
                <a:cs typeface="Arial" pitchFamily="34" charset="0"/>
              </a:rPr>
              <a:t>Программа жилищного строительства 2017 года</a:t>
            </a:r>
            <a:endParaRPr lang="ru-RU" sz="2000" b="1" kern="0" spc="1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9209948"/>
              </p:ext>
            </p:extLst>
          </p:nvPr>
        </p:nvGraphicFramePr>
        <p:xfrm>
          <a:off x="34925" y="-20537"/>
          <a:ext cx="576635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90" name="CorelDRAW" r:id="rId4" imgW="6943344" imgH="6943344" progId="">
                  <p:embed/>
                </p:oleObj>
              </mc:Choice>
              <mc:Fallback>
                <p:oleObj name="CorelDRAW" r:id="rId4" imgW="6943344" imgH="6943344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-20537"/>
                        <a:ext cx="576635" cy="504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Номер слайда 10"/>
          <p:cNvSpPr txBox="1">
            <a:spLocks/>
          </p:cNvSpPr>
          <p:nvPr/>
        </p:nvSpPr>
        <p:spPr>
          <a:xfrm>
            <a:off x="8676457" y="33468"/>
            <a:ext cx="432048" cy="360000"/>
          </a:xfrm>
          <a:prstGeom prst="roundRect">
            <a:avLst/>
          </a:prstGeom>
          <a:solidFill>
            <a:srgbClr val="DDE7F3"/>
          </a:solidFill>
        </p:spPr>
        <p:txBody>
          <a:bodyPr l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290B0AC-1095-4A1C-BD1C-6C83E51E764D}" type="slidenum">
              <a:rPr lang="ru-RU" sz="1200" b="1">
                <a:latin typeface="Arial" panose="020B0604020202020204" pitchFamily="34" charset="0"/>
                <a:cs typeface="Arial" panose="020B0604020202020204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84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820338"/>
              </p:ext>
            </p:extLst>
          </p:nvPr>
        </p:nvGraphicFramePr>
        <p:xfrm>
          <a:off x="107503" y="483518"/>
          <a:ext cx="8856985" cy="4427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504"/>
                <a:gridCol w="2141785"/>
                <a:gridCol w="1345276"/>
                <a:gridCol w="1734624"/>
                <a:gridCol w="1734624"/>
                <a:gridCol w="1450172"/>
              </a:tblGrid>
              <a:tr h="172795">
                <a:tc row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kern="0" dirty="0" smtClean="0"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</a:p>
                  </a:txBody>
                  <a:tcPr marL="36000" marR="36000" marT="3600" marB="36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kern="0" dirty="0" smtClean="0">
                          <a:latin typeface="Arial" pitchFamily="34" charset="0"/>
                          <a:cs typeface="Arial" pitchFamily="34" charset="0"/>
                        </a:rPr>
                        <a:t>МО РТ</a:t>
                      </a:r>
                      <a:endParaRPr lang="ru-RU" sz="1600" b="1" kern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" marB="36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b="0" kern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План по вводу жилья, </a:t>
                      </a:r>
                      <a:r>
                        <a:rPr lang="ru-RU" sz="1600" b="0" kern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кв.м</a:t>
                      </a:r>
                      <a:r>
                        <a:rPr lang="ru-RU" sz="1600" b="0" kern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36000" marR="36000" marT="3600" marB="36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ru-RU" sz="1600" b="1" kern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" marB="36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ru-RU" sz="1600" b="0" kern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" marB="36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ru-RU" sz="1600" b="1" kern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" marB="36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2795">
                <a:tc vMerge="1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ru-RU" sz="1600" kern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" marB="36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ru-RU" sz="1600" b="1" kern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" marB="36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b="0" kern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</a:p>
                  </a:txBody>
                  <a:tcPr marL="36000" marR="36000" marT="3600" marB="36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b="0" kern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r>
                        <a:rPr lang="ru-RU" sz="1600" b="0" kern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том числе</a:t>
                      </a:r>
                      <a:endParaRPr lang="ru-RU" sz="1600" b="0" kern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" marB="36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ru-RU" sz="1600" b="1" kern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" marB="36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ru-RU" sz="1600" b="1" kern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" marB="36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94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b="0" kern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ГЖФ</a:t>
                      </a:r>
                      <a:endParaRPr lang="ru-RU" sz="1600" b="0" kern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" marB="36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b="0" kern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инвестиционное жилье</a:t>
                      </a:r>
                      <a:endParaRPr lang="ru-RU" sz="1600" b="0" kern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" marB="36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b="0" kern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малоэтажное </a:t>
                      </a:r>
                      <a:r>
                        <a:rPr lang="ru-RU" sz="1600" b="0" kern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стр</a:t>
                      </a:r>
                      <a:r>
                        <a:rPr lang="ru-RU" sz="1600" b="0" kern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-во</a:t>
                      </a:r>
                    </a:p>
                  </a:txBody>
                  <a:tcPr marL="36000" marR="36000" marT="3600" marB="36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1201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ИТОГО</a:t>
                      </a:r>
                      <a:r>
                        <a:rPr lang="ru-RU" sz="1600" b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по РТ:</a:t>
                      </a:r>
                      <a:endParaRPr lang="ru-RU" sz="160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" marB="36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2 402 000</a:t>
                      </a:r>
                    </a:p>
                  </a:txBody>
                  <a:tcPr marL="0" marR="7200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534 083</a:t>
                      </a:r>
                    </a:p>
                  </a:txBody>
                  <a:tcPr marL="0" marR="7200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896 944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970 973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1201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31</a:t>
                      </a:r>
                      <a:endParaRPr lang="ru-RU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Новошешминский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5 000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63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4 937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</a:tr>
              <a:tr h="211201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</a:t>
                      </a:r>
                      <a:endParaRPr lang="ru-RU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Нурлатский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 </a:t>
                      </a: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000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 </a:t>
                      </a: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000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</a:tr>
              <a:tr h="211201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33</a:t>
                      </a:r>
                      <a:endParaRPr lang="ru-RU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Пестречинский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85 000</a:t>
                      </a:r>
                    </a:p>
                  </a:txBody>
                  <a:tcPr marL="0" marR="7200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1 528</a:t>
                      </a:r>
                    </a:p>
                  </a:txBody>
                  <a:tcPr marL="0" marR="7200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45 598</a:t>
                      </a:r>
                    </a:p>
                  </a:txBody>
                  <a:tcPr marL="0" marR="7200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37 874</a:t>
                      </a:r>
                    </a:p>
                  </a:txBody>
                  <a:tcPr marL="0" marR="72000" marT="0" marB="0" anchor="b">
                    <a:noFill/>
                  </a:tcPr>
                </a:tc>
              </a:tr>
              <a:tr h="211201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34</a:t>
                      </a:r>
                      <a:endParaRPr lang="ru-RU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Рыбно-</a:t>
                      </a:r>
                      <a:r>
                        <a:rPr lang="ru-RU" sz="16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Слободский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13 000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13 000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</a:tr>
              <a:tr h="211201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35</a:t>
                      </a:r>
                      <a:endParaRPr lang="ru-RU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Сабинский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18 000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780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17 220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</a:tr>
              <a:tr h="211201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36</a:t>
                      </a:r>
                      <a:endParaRPr lang="ru-RU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Сармановский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10 000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10 000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</a:tr>
              <a:tr h="211201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37</a:t>
                      </a:r>
                      <a:endParaRPr lang="ru-RU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Спасский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8 000</a:t>
                      </a:r>
                    </a:p>
                  </a:txBody>
                  <a:tcPr marL="0" marR="7200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2 326</a:t>
                      </a:r>
                    </a:p>
                  </a:txBody>
                  <a:tcPr marL="0" marR="7200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7200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5 674</a:t>
                      </a:r>
                    </a:p>
                  </a:txBody>
                  <a:tcPr marL="0" marR="72000" marT="0" marB="0" anchor="b">
                    <a:noFill/>
                  </a:tcPr>
                </a:tc>
              </a:tr>
              <a:tr h="211201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38</a:t>
                      </a:r>
                      <a:endParaRPr lang="ru-RU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Тетюшский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10 000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10 000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</a:tr>
              <a:tr h="211201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39</a:t>
                      </a:r>
                      <a:endParaRPr lang="ru-RU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Тукаевский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85 </a:t>
                      </a: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000</a:t>
                      </a:r>
                    </a:p>
                  </a:txBody>
                  <a:tcPr marL="0" marR="7200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7200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7200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85 </a:t>
                      </a: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000</a:t>
                      </a:r>
                    </a:p>
                  </a:txBody>
                  <a:tcPr marL="0" marR="72000" marT="0" marB="0" anchor="b">
                    <a:noFill/>
                  </a:tcPr>
                </a:tc>
              </a:tr>
              <a:tr h="211201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</a:t>
                      </a:r>
                      <a:endParaRPr lang="ru-RU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Тюлячинский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7 500</a:t>
                      </a:r>
                    </a:p>
                  </a:txBody>
                  <a:tcPr marL="0" marR="7200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7200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1 000</a:t>
                      </a:r>
                    </a:p>
                  </a:txBody>
                  <a:tcPr marL="0" marR="7200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6 500</a:t>
                      </a:r>
                    </a:p>
                  </a:txBody>
                  <a:tcPr marL="0" marR="72000" marT="0" marB="0" anchor="b">
                    <a:noFill/>
                  </a:tcPr>
                </a:tc>
              </a:tr>
              <a:tr h="211201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41</a:t>
                      </a:r>
                      <a:endParaRPr lang="ru-RU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Черемшанский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6 000</a:t>
                      </a:r>
                    </a:p>
                  </a:txBody>
                  <a:tcPr marL="0" marR="7200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90</a:t>
                      </a:r>
                    </a:p>
                  </a:txBody>
                  <a:tcPr marL="0" marR="7200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7200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5 910</a:t>
                      </a:r>
                    </a:p>
                  </a:txBody>
                  <a:tcPr marL="0" marR="72000" marT="0" marB="0" anchor="b">
                    <a:noFill/>
                  </a:tcPr>
                </a:tc>
              </a:tr>
              <a:tr h="211201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42</a:t>
                      </a:r>
                      <a:endParaRPr lang="ru-RU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Чистопольский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 </a:t>
                      </a: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000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15 760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34 240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</a:tr>
              <a:tr h="211201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43</a:t>
                      </a:r>
                      <a:endParaRPr lang="ru-RU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Ютазинский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10 000</a:t>
                      </a:r>
                    </a:p>
                  </a:txBody>
                  <a:tcPr marL="0" marR="7200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2 475</a:t>
                      </a:r>
                    </a:p>
                  </a:txBody>
                  <a:tcPr marL="0" marR="7200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7200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7 525</a:t>
                      </a:r>
                    </a:p>
                  </a:txBody>
                  <a:tcPr marL="0" marR="72000" marT="0" marB="0" anchor="b">
                    <a:noFill/>
                  </a:tcPr>
                </a:tc>
              </a:tr>
              <a:tr h="211201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44</a:t>
                      </a:r>
                      <a:endParaRPr lang="ru-RU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г.Казань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800 000</a:t>
                      </a:r>
                    </a:p>
                  </a:txBody>
                  <a:tcPr marL="0" marR="7200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301 479</a:t>
                      </a:r>
                    </a:p>
                  </a:txBody>
                  <a:tcPr marL="0" marR="7200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485 656</a:t>
                      </a:r>
                    </a:p>
                  </a:txBody>
                  <a:tcPr marL="0" marR="7200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12 865</a:t>
                      </a:r>
                    </a:p>
                  </a:txBody>
                  <a:tcPr marL="0" marR="72000" marT="0" marB="0" anchor="b">
                    <a:noFill/>
                  </a:tcPr>
                </a:tc>
              </a:tr>
              <a:tr h="134552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45</a:t>
                      </a:r>
                      <a:endParaRPr lang="ru-RU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г.Набережные</a:t>
                      </a:r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Челны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300 000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18 821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227 345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53 834</a:t>
                      </a:r>
                    </a:p>
                  </a:txBody>
                  <a:tcPr marL="0" marR="72000" marT="0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 Box 233"/>
          <p:cNvSpPr txBox="1">
            <a:spLocks noChangeArrowheads="1"/>
          </p:cNvSpPr>
          <p:nvPr/>
        </p:nvSpPr>
        <p:spPr bwMode="auto">
          <a:xfrm>
            <a:off x="720080" y="-20538"/>
            <a:ext cx="82444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kern="0" spc="100" dirty="0" smtClean="0">
                <a:latin typeface="Arial" pitchFamily="34" charset="0"/>
                <a:cs typeface="Arial" pitchFamily="34" charset="0"/>
              </a:rPr>
              <a:t>Программа жилищного строительства 2017 года</a:t>
            </a:r>
            <a:endParaRPr lang="ru-RU" sz="2000" b="1" kern="0" spc="1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1822958"/>
              </p:ext>
            </p:extLst>
          </p:nvPr>
        </p:nvGraphicFramePr>
        <p:xfrm>
          <a:off x="34925" y="-20537"/>
          <a:ext cx="576635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14" name="CorelDRAW" r:id="rId4" imgW="6943344" imgH="6943344" progId="">
                  <p:embed/>
                </p:oleObj>
              </mc:Choice>
              <mc:Fallback>
                <p:oleObj name="CorelDRAW" r:id="rId4" imgW="6943344" imgH="6943344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-20537"/>
                        <a:ext cx="576635" cy="504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Номер слайда 10"/>
          <p:cNvSpPr txBox="1">
            <a:spLocks/>
          </p:cNvSpPr>
          <p:nvPr/>
        </p:nvSpPr>
        <p:spPr>
          <a:xfrm>
            <a:off x="8676457" y="33468"/>
            <a:ext cx="432048" cy="360000"/>
          </a:xfrm>
          <a:prstGeom prst="roundRect">
            <a:avLst/>
          </a:prstGeom>
          <a:solidFill>
            <a:srgbClr val="DDE7F3"/>
          </a:solidFill>
        </p:spPr>
        <p:txBody>
          <a:bodyPr l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290B0AC-1095-4A1C-BD1C-6C83E51E764D}" type="slidenum">
              <a:rPr lang="ru-RU" sz="1200" b="1">
                <a:latin typeface="Arial" panose="020B0604020202020204" pitchFamily="34" charset="0"/>
                <a:cs typeface="Arial" panose="020B0604020202020204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57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33"/>
          <p:cNvSpPr txBox="1">
            <a:spLocks noChangeArrowheads="1"/>
          </p:cNvSpPr>
          <p:nvPr/>
        </p:nvSpPr>
        <p:spPr bwMode="auto">
          <a:xfrm>
            <a:off x="827584" y="51470"/>
            <a:ext cx="81015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spc="300" dirty="0" smtClean="0">
                <a:latin typeface="Arial" pitchFamily="34" charset="0"/>
                <a:cs typeface="Arial" pitchFamily="34" charset="0"/>
              </a:rPr>
              <a:t>Программа ГЖФ 2017 года</a:t>
            </a:r>
            <a:endParaRPr lang="ru-RU" sz="2000" b="1" spc="3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80350"/>
              </p:ext>
            </p:extLst>
          </p:nvPr>
        </p:nvGraphicFramePr>
        <p:xfrm>
          <a:off x="79023" y="699542"/>
          <a:ext cx="9029481" cy="2430270"/>
        </p:xfrm>
        <a:graphic>
          <a:graphicData uri="http://schemas.openxmlformats.org/drawingml/2006/table">
            <a:tbl>
              <a:tblPr/>
              <a:tblGrid>
                <a:gridCol w="915478"/>
                <a:gridCol w="1446060"/>
                <a:gridCol w="964040"/>
                <a:gridCol w="1112847"/>
                <a:gridCol w="884384"/>
                <a:gridCol w="945175"/>
                <a:gridCol w="716342"/>
                <a:gridCol w="679432"/>
                <a:gridCol w="1365723"/>
              </a:tblGrid>
              <a:tr h="545306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0" spc="-50" baseline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Кол-во  </a:t>
                      </a:r>
                      <a:endParaRPr lang="ru-RU" sz="1400" b="1" i="0" u="none" strike="noStrike" kern="0" spc="-50" baseline="0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0" spc="-5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домов,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0" spc="-5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план</a:t>
                      </a:r>
                      <a:endParaRPr lang="ru-RU" sz="1400" b="1" i="0" u="none" strike="noStrike" kern="0" spc="-50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12" marR="6212" marT="4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0" spc="-5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Оформлены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0" spc="-5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земельные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0" spc="-5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участки</a:t>
                      </a:r>
                      <a:endParaRPr lang="ru-RU" sz="1400" b="1" i="0" u="none" strike="noStrike" kern="0" spc="-50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12" marR="6212" marT="4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0" spc="-5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Наличие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0" spc="-5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ПСД</a:t>
                      </a:r>
                      <a:endParaRPr lang="ru-RU" sz="1400" b="1" i="0" u="none" strike="noStrike" kern="0" spc="-50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12" marR="6212" marT="4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0" spc="-5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Обеспеченность </a:t>
                      </a:r>
                      <a:r>
                        <a:rPr lang="ru-RU" sz="1400" b="1" i="0" u="none" strike="noStrike" kern="0" spc="-50" baseline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сетями</a:t>
                      </a:r>
                    </a:p>
                  </a:txBody>
                  <a:tcPr marL="6212" marR="6212" marT="4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0" spc="-5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Выдано разрешение на </a:t>
                      </a:r>
                      <a:r>
                        <a:rPr lang="ru-RU" sz="1400" b="1" i="0" u="none" strike="noStrike" kern="0" spc="-50" baseline="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стр</a:t>
                      </a:r>
                      <a:r>
                        <a:rPr lang="ru-RU" sz="1400" b="1" i="0" u="none" strike="noStrike" kern="0" spc="-5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-во</a:t>
                      </a:r>
                      <a:endParaRPr lang="ru-RU" sz="1400" b="1" i="0" u="none" strike="noStrike" kern="0" spc="-50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12" marR="6212" marT="4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502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0" spc="-5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Вода</a:t>
                      </a:r>
                    </a:p>
                  </a:txBody>
                  <a:tcPr marL="6212" marR="6212" marT="465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0" spc="-50" baseline="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Канали</a:t>
                      </a:r>
                      <a:r>
                        <a:rPr lang="ru-RU" sz="1400" b="1" i="0" u="none" strike="noStrike" kern="0" spc="-5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0" spc="-50" baseline="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зация</a:t>
                      </a:r>
                      <a:endParaRPr lang="ru-RU" sz="1400" b="1" i="0" u="none" strike="noStrike" kern="0" spc="-50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12" marR="6212" marT="4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0" spc="-50" baseline="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Электро</a:t>
                      </a:r>
                      <a:r>
                        <a:rPr lang="ru-RU" sz="1400" b="1" i="0" u="none" strike="noStrike" kern="0" spc="-5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0" spc="-50" baseline="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снабже</a:t>
                      </a:r>
                      <a:r>
                        <a:rPr lang="ru-RU" sz="1400" b="1" i="0" u="none" strike="noStrike" kern="0" spc="-5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0" spc="-50" baseline="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ние</a:t>
                      </a:r>
                      <a:endParaRPr lang="ru-RU" sz="1400" b="1" i="0" u="none" strike="noStrike" kern="0" spc="-50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12" marR="6212" marT="4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0" spc="-5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Тепло</a:t>
                      </a:r>
                      <a:endParaRPr lang="ru-RU" sz="1400" b="1" i="0" u="none" strike="noStrike" kern="0" spc="-50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12" marR="6212" marT="4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0" spc="-50" baseline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</a:t>
                      </a:r>
                      <a:r>
                        <a:rPr lang="ru-RU" sz="1400" b="1" i="0" u="none" strike="noStrike" kern="0" spc="-5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аз</a:t>
                      </a:r>
                      <a:endParaRPr lang="ru-RU" sz="1400" b="1" i="0" u="none" strike="noStrike" kern="0" spc="-50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12" marR="6212" marT="4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471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140</a:t>
                      </a:r>
                      <a:endParaRPr lang="ru-RU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140</a:t>
                      </a:r>
                      <a:endParaRPr lang="ru-RU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133</a:t>
                      </a:r>
                      <a:endParaRPr lang="ru-RU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137</a:t>
                      </a:r>
                      <a:endParaRPr lang="ru-RU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137</a:t>
                      </a:r>
                      <a:endParaRPr lang="ru-RU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135</a:t>
                      </a:r>
                      <a:endParaRPr lang="ru-RU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139</a:t>
                      </a:r>
                      <a:endParaRPr lang="ru-RU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132</a:t>
                      </a:r>
                      <a:endParaRPr lang="ru-RU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140</a:t>
                      </a:r>
                      <a:endParaRPr lang="ru-RU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3634229"/>
              </p:ext>
            </p:extLst>
          </p:nvPr>
        </p:nvGraphicFramePr>
        <p:xfrm>
          <a:off x="71810" y="86197"/>
          <a:ext cx="53975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38" name="CorelDRAW" r:id="rId3" imgW="6943344" imgH="6943344" progId="">
                  <p:embed/>
                </p:oleObj>
              </mc:Choice>
              <mc:Fallback>
                <p:oleObj name="CorelDRAW" r:id="rId3" imgW="6943344" imgH="6943344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10" y="86197"/>
                        <a:ext cx="539750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Номер слайда 10"/>
          <p:cNvSpPr txBox="1">
            <a:spLocks/>
          </p:cNvSpPr>
          <p:nvPr/>
        </p:nvSpPr>
        <p:spPr>
          <a:xfrm>
            <a:off x="8676457" y="33468"/>
            <a:ext cx="432048" cy="360000"/>
          </a:xfrm>
          <a:prstGeom prst="roundRect">
            <a:avLst/>
          </a:prstGeom>
          <a:solidFill>
            <a:srgbClr val="DDE7F3"/>
          </a:solidFill>
        </p:spPr>
        <p:txBody>
          <a:bodyPr l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290B0AC-1095-4A1C-BD1C-6C83E51E764D}" type="slidenum">
              <a:rPr lang="ru-RU" sz="1200" b="1">
                <a:latin typeface="Arial" panose="020B0604020202020204" pitchFamily="34" charset="0"/>
                <a:cs typeface="Arial" panose="020B0604020202020204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63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33"/>
          <p:cNvSpPr txBox="1">
            <a:spLocks noChangeArrowheads="1"/>
          </p:cNvSpPr>
          <p:nvPr/>
        </p:nvSpPr>
        <p:spPr bwMode="auto">
          <a:xfrm>
            <a:off x="1187624" y="83408"/>
            <a:ext cx="72008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spc="300" dirty="0" smtClean="0">
                <a:latin typeface="Arial" pitchFamily="34" charset="0"/>
                <a:cs typeface="Arial" pitchFamily="34" charset="0"/>
              </a:rPr>
              <a:t>Программа ГЖФ 2017 </a:t>
            </a:r>
            <a:r>
              <a:rPr lang="ru-RU" sz="2000" b="1" spc="300" dirty="0">
                <a:latin typeface="Arial" pitchFamily="34" charset="0"/>
                <a:cs typeface="Arial" pitchFamily="34" charset="0"/>
              </a:rPr>
              <a:t>года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238352"/>
              </p:ext>
            </p:extLst>
          </p:nvPr>
        </p:nvGraphicFramePr>
        <p:xfrm>
          <a:off x="214882" y="483518"/>
          <a:ext cx="8821614" cy="4391485"/>
        </p:xfrm>
        <a:graphic>
          <a:graphicData uri="http://schemas.openxmlformats.org/drawingml/2006/table">
            <a:tbl>
              <a:tblPr/>
              <a:tblGrid>
                <a:gridCol w="1750913"/>
                <a:gridCol w="761267"/>
                <a:gridCol w="1141900"/>
                <a:gridCol w="837393"/>
                <a:gridCol w="534346"/>
                <a:gridCol w="761267"/>
                <a:gridCol w="685140"/>
                <a:gridCol w="609013"/>
                <a:gridCol w="602627"/>
                <a:gridCol w="1137748"/>
              </a:tblGrid>
              <a:tr h="187058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0" spc="-5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МО</a:t>
                      </a:r>
                      <a:endParaRPr lang="ru-RU" sz="1400" b="1" i="0" u="none" strike="noStrike" kern="0" spc="-50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12" marR="6212" marT="4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0" spc="-50" baseline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Кол-во  </a:t>
                      </a:r>
                      <a:endParaRPr lang="ru-RU" sz="1400" b="1" i="0" u="none" strike="noStrike" kern="0" spc="-50" baseline="0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0" spc="-5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домов</a:t>
                      </a:r>
                      <a:endParaRPr lang="ru-RU" sz="1400" b="1" i="0" u="none" strike="noStrike" kern="0" spc="-50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12" marR="6212" marT="4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0" spc="-5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Оформлены земельные участки</a:t>
                      </a:r>
                      <a:endParaRPr lang="ru-RU" sz="1400" b="1" i="0" u="none" strike="noStrike" kern="0" spc="-50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12" marR="6212" marT="4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0" spc="-5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Наличие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0" spc="-5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ПСД</a:t>
                      </a:r>
                      <a:endParaRPr lang="ru-RU" sz="1400" b="1" i="0" u="none" strike="noStrike" kern="0" spc="-50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12" marR="6212" marT="4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0" spc="-5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Обеспеченность </a:t>
                      </a:r>
                      <a:r>
                        <a:rPr lang="ru-RU" sz="1400" b="1" i="0" u="none" strike="noStrike" kern="0" spc="-50" baseline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сетями</a:t>
                      </a:r>
                    </a:p>
                  </a:txBody>
                  <a:tcPr marL="6212" marR="6212" marT="4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0" spc="-5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Выдано разрешение на строите-</a:t>
                      </a:r>
                      <a:r>
                        <a:rPr lang="ru-RU" sz="1400" b="1" i="0" u="none" strike="noStrike" kern="0" spc="-50" baseline="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льство</a:t>
                      </a:r>
                      <a:endParaRPr lang="ru-RU" sz="1400" b="1" i="0" u="none" strike="noStrike" kern="0" spc="-50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12" marR="6212" marT="4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531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0" spc="-5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Вода</a:t>
                      </a:r>
                    </a:p>
                  </a:txBody>
                  <a:tcPr marL="6212" marR="6212" marT="465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0" spc="-50" baseline="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Канали</a:t>
                      </a:r>
                      <a:r>
                        <a:rPr lang="ru-RU" sz="1400" b="1" i="0" u="none" strike="noStrike" kern="0" spc="-5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0" spc="-50" baseline="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зация</a:t>
                      </a:r>
                      <a:endParaRPr lang="ru-RU" sz="1400" b="1" i="0" u="none" strike="noStrike" kern="0" spc="-50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12" marR="6212" marT="4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0" spc="-50" baseline="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Элект-роснаб-жение</a:t>
                      </a:r>
                      <a:endParaRPr lang="ru-RU" sz="1400" b="1" i="0" u="none" strike="noStrike" kern="0" spc="-50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12" marR="6212" marT="4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0" spc="-5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Тепло</a:t>
                      </a:r>
                      <a:endParaRPr lang="ru-RU" sz="1400" b="1" i="0" u="none" strike="noStrike" kern="0" spc="-50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12" marR="6212" marT="4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0" spc="-50" baseline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</a:t>
                      </a:r>
                      <a:r>
                        <a:rPr lang="ru-RU" sz="1400" b="1" i="0" u="none" strike="noStrike" kern="0" spc="-5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аз</a:t>
                      </a:r>
                      <a:endParaRPr lang="ru-RU" sz="1400" b="1" i="0" u="none" strike="noStrike" kern="0" spc="-50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12" marR="6212" marT="4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058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95000"/>
                        </a:lnSpc>
                        <a:tabLst/>
                      </a:pPr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Итого: 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140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140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133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137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137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135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139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132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140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705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Азнакаевский</a:t>
                      </a:r>
                      <a:endParaRPr lang="ru-RU" sz="16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6212" marT="4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7058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Аксубаевский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6212" marT="4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7058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Актанышский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6212" marT="4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7058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Алексеевский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6212" marT="4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7058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Алькеевский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6212" marT="4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7058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Альметьевский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6212" marT="4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7058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Апастовский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6212" marT="4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7058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Арский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6212" marT="4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7058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Атнинский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6212" marT="4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7058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Бавлинский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6212" marT="4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0694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Бугульминский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6212" marT="62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41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41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41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41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41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41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41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41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41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0694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Буинский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6212" marT="62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0289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Высокогорский 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6212" marT="62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619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Елабужский</a:t>
                      </a: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6212" marT="62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5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1873337"/>
              </p:ext>
            </p:extLst>
          </p:nvPr>
        </p:nvGraphicFramePr>
        <p:xfrm>
          <a:off x="107950" y="60325"/>
          <a:ext cx="539750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2" name="CorelDRAW" r:id="rId4" imgW="6943344" imgH="6943344" progId="">
                  <p:embed/>
                </p:oleObj>
              </mc:Choice>
              <mc:Fallback>
                <p:oleObj name="CorelDRAW" r:id="rId4" imgW="6943344" imgH="6943344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60325"/>
                        <a:ext cx="539750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Номер слайда 10"/>
          <p:cNvSpPr txBox="1">
            <a:spLocks/>
          </p:cNvSpPr>
          <p:nvPr/>
        </p:nvSpPr>
        <p:spPr>
          <a:xfrm>
            <a:off x="8676457" y="33468"/>
            <a:ext cx="432048" cy="360000"/>
          </a:xfrm>
          <a:prstGeom prst="roundRect">
            <a:avLst/>
          </a:prstGeom>
          <a:solidFill>
            <a:srgbClr val="DDE7F3"/>
          </a:solidFill>
        </p:spPr>
        <p:txBody>
          <a:bodyPr l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290B0AC-1095-4A1C-BD1C-6C83E51E764D}" type="slidenum">
              <a:rPr lang="ru-RU" sz="1200" b="1">
                <a:latin typeface="Arial" panose="020B0604020202020204" pitchFamily="34" charset="0"/>
                <a:cs typeface="Arial" panose="020B0604020202020204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42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2"/>
          <p:cNvSpPr txBox="1">
            <a:spLocks noChangeArrowheads="1"/>
          </p:cNvSpPr>
          <p:nvPr/>
        </p:nvSpPr>
        <p:spPr bwMode="auto">
          <a:xfrm>
            <a:off x="540320" y="123478"/>
            <a:ext cx="8208144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600" b="1" dirty="0" smtClean="0"/>
              <a:t>Травматизм в строительной отрасли</a:t>
            </a:r>
          </a:p>
          <a:p>
            <a:pPr algn="ctr"/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разрезе МО)</a:t>
            </a:r>
          </a:p>
        </p:txBody>
      </p:sp>
      <p:sp>
        <p:nvSpPr>
          <p:cNvPr id="21" name="Номер слайда 10"/>
          <p:cNvSpPr txBox="1">
            <a:spLocks/>
          </p:cNvSpPr>
          <p:nvPr/>
        </p:nvSpPr>
        <p:spPr>
          <a:xfrm>
            <a:off x="8604449" y="25100"/>
            <a:ext cx="504056" cy="386409"/>
          </a:xfrm>
          <a:prstGeom prst="roundRect">
            <a:avLst/>
          </a:prstGeom>
          <a:solidFill>
            <a:srgbClr val="DDE7F3"/>
          </a:solidFill>
        </p:spPr>
        <p:txBody>
          <a:bodyPr l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290B0AC-1095-4A1C-BD1C-6C83E51E764D}" type="slidenum">
              <a:rPr lang="ru-RU" sz="1200" b="1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sz="1200" b="1" dirty="0">
              <a:latin typeface="+mn-lt"/>
              <a:cs typeface="+mn-cs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660557"/>
              </p:ext>
            </p:extLst>
          </p:nvPr>
        </p:nvGraphicFramePr>
        <p:xfrm>
          <a:off x="107950" y="33338"/>
          <a:ext cx="719138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77" name="CorelDRAW" r:id="rId3" imgW="6943344" imgH="6943344" progId="">
                  <p:embed/>
                </p:oleObj>
              </mc:Choice>
              <mc:Fallback>
                <p:oleObj name="CorelDRAW" r:id="rId3" imgW="6943344" imgH="69433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33338"/>
                        <a:ext cx="719138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7562179"/>
              </p:ext>
            </p:extLst>
          </p:nvPr>
        </p:nvGraphicFramePr>
        <p:xfrm>
          <a:off x="107504" y="954475"/>
          <a:ext cx="8965380" cy="4062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9243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108"/>
    </mc:Choice>
    <mc:Fallback xmlns="">
      <p:transition advTm="7108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75597"/>
              </p:ext>
            </p:extLst>
          </p:nvPr>
        </p:nvGraphicFramePr>
        <p:xfrm>
          <a:off x="107505" y="555526"/>
          <a:ext cx="8928992" cy="4243762"/>
        </p:xfrm>
        <a:graphic>
          <a:graphicData uri="http://schemas.openxmlformats.org/drawingml/2006/table">
            <a:tbl>
              <a:tblPr/>
              <a:tblGrid>
                <a:gridCol w="1695172"/>
                <a:gridCol w="770533"/>
                <a:gridCol w="1232853"/>
                <a:gridCol w="847586"/>
                <a:gridCol w="540850"/>
                <a:gridCol w="770533"/>
                <a:gridCol w="693480"/>
                <a:gridCol w="616426"/>
                <a:gridCol w="609962"/>
                <a:gridCol w="1151597"/>
              </a:tblGrid>
              <a:tr h="187058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0" spc="-5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МО</a:t>
                      </a:r>
                      <a:endParaRPr lang="ru-RU" sz="1400" b="1" i="0" u="none" strike="noStrike" kern="0" spc="-50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12" marR="6212" marT="4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0" spc="-50" baseline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Кол-во  </a:t>
                      </a:r>
                      <a:endParaRPr lang="ru-RU" sz="1400" b="1" i="0" u="none" strike="noStrike" kern="0" spc="-50" baseline="0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0" spc="-5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домов</a:t>
                      </a:r>
                      <a:endParaRPr lang="ru-RU" sz="1400" b="1" i="0" u="none" strike="noStrike" kern="0" spc="-50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12" marR="6212" marT="4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0" spc="-5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Оформлены земельные участки</a:t>
                      </a:r>
                      <a:endParaRPr lang="ru-RU" sz="1400" b="1" i="0" u="none" strike="noStrike" kern="0" spc="-50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12" marR="6212" marT="4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0" spc="-5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Наличие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0" spc="-5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ПСД</a:t>
                      </a:r>
                      <a:endParaRPr lang="ru-RU" sz="1400" b="1" i="0" u="none" strike="noStrike" kern="0" spc="-50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12" marR="6212" marT="4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0" spc="-5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Обеспеченность </a:t>
                      </a:r>
                      <a:r>
                        <a:rPr lang="ru-RU" sz="1400" b="1" i="0" u="none" strike="noStrike" kern="0" spc="-50" baseline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сетями</a:t>
                      </a:r>
                    </a:p>
                  </a:txBody>
                  <a:tcPr marL="6212" marR="6212" marT="4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0" spc="-5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Выдано разрешение на строите-</a:t>
                      </a:r>
                      <a:r>
                        <a:rPr lang="ru-RU" sz="1400" b="1" i="0" u="none" strike="noStrike" kern="0" spc="-50" baseline="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льство</a:t>
                      </a:r>
                      <a:endParaRPr lang="ru-RU" sz="1400" b="1" i="0" u="none" strike="noStrike" kern="0" spc="-50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12" marR="6212" marT="4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531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0" spc="-5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Вода</a:t>
                      </a:r>
                    </a:p>
                  </a:txBody>
                  <a:tcPr marL="6212" marR="6212" marT="465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0" spc="-50" baseline="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Канали</a:t>
                      </a:r>
                      <a:r>
                        <a:rPr lang="ru-RU" sz="1400" b="1" i="0" u="none" strike="noStrike" kern="0" spc="-5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0" spc="-50" baseline="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зация</a:t>
                      </a:r>
                      <a:endParaRPr lang="ru-RU" sz="1400" b="1" i="0" u="none" strike="noStrike" kern="0" spc="-50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12" marR="6212" marT="4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0" spc="-50" baseline="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Элект-роснаб-жение</a:t>
                      </a:r>
                      <a:endParaRPr lang="ru-RU" sz="1400" b="1" i="0" u="none" strike="noStrike" kern="0" spc="-50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12" marR="6212" marT="4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0" spc="-5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Тепло</a:t>
                      </a:r>
                      <a:endParaRPr lang="ru-RU" sz="1400" b="1" i="0" u="none" strike="noStrike" kern="0" spc="-50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12" marR="6212" marT="4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0" spc="-50" baseline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</a:t>
                      </a:r>
                      <a:r>
                        <a:rPr lang="ru-RU" sz="1400" b="1" i="0" u="none" strike="noStrike" kern="0" spc="-5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аз</a:t>
                      </a:r>
                      <a:endParaRPr lang="ru-RU" sz="1400" b="1" i="0" u="none" strike="noStrike" kern="0" spc="-50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12" marR="6212" marT="4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058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90000"/>
                        </a:lnSpc>
                        <a:tabLst/>
                      </a:pPr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Итого: 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140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140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133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137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137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135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139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132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140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7058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Зеленодольский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6212" marT="62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7058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К-</a:t>
                      </a:r>
                      <a:r>
                        <a:rPr lang="ru-RU" sz="16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Устьинский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7058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Кукморский</a:t>
                      </a: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7058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Мамадышский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7058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Нижнекамский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7058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5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Новошешминский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7058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Пестречинский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5751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Сабинский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7058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Спасский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029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Черемшанский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069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Чистопольский</a:t>
                      </a: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0694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Ютазинский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069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г.Наб.Челны</a:t>
                      </a: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0694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г.Казань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0759403"/>
              </p:ext>
            </p:extLst>
          </p:nvPr>
        </p:nvGraphicFramePr>
        <p:xfrm>
          <a:off x="107950" y="60325"/>
          <a:ext cx="539750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86" name="CorelDRAW" r:id="rId4" imgW="6943344" imgH="6943344" progId="">
                  <p:embed/>
                </p:oleObj>
              </mc:Choice>
              <mc:Fallback>
                <p:oleObj name="CorelDRAW" r:id="rId4" imgW="6943344" imgH="6943344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60325"/>
                        <a:ext cx="539750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233"/>
          <p:cNvSpPr txBox="1">
            <a:spLocks noChangeArrowheads="1"/>
          </p:cNvSpPr>
          <p:nvPr/>
        </p:nvSpPr>
        <p:spPr bwMode="auto">
          <a:xfrm>
            <a:off x="1331640" y="103685"/>
            <a:ext cx="72008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spc="300" dirty="0" smtClean="0">
                <a:latin typeface="Arial" pitchFamily="34" charset="0"/>
                <a:cs typeface="Arial" pitchFamily="34" charset="0"/>
              </a:rPr>
              <a:t>Программа ГЖФ 2017 </a:t>
            </a:r>
            <a:r>
              <a:rPr lang="ru-RU" sz="2000" b="1" spc="300" dirty="0">
                <a:latin typeface="Arial" pitchFamily="34" charset="0"/>
                <a:cs typeface="Arial" pitchFamily="34" charset="0"/>
              </a:rPr>
              <a:t>года</a:t>
            </a:r>
          </a:p>
        </p:txBody>
      </p:sp>
      <p:sp>
        <p:nvSpPr>
          <p:cNvPr id="9" name="Номер слайда 10"/>
          <p:cNvSpPr txBox="1">
            <a:spLocks/>
          </p:cNvSpPr>
          <p:nvPr/>
        </p:nvSpPr>
        <p:spPr>
          <a:xfrm>
            <a:off x="8676457" y="33468"/>
            <a:ext cx="432048" cy="360000"/>
          </a:xfrm>
          <a:prstGeom prst="roundRect">
            <a:avLst/>
          </a:prstGeom>
          <a:solidFill>
            <a:srgbClr val="DDE7F3"/>
          </a:solidFill>
        </p:spPr>
        <p:txBody>
          <a:bodyPr l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290B0AC-1095-4A1C-BD1C-6C83E51E764D}" type="slidenum">
              <a:rPr lang="ru-RU" sz="1200" b="1">
                <a:latin typeface="Arial" panose="020B0604020202020204" pitchFamily="34" charset="0"/>
                <a:cs typeface="Arial" panose="020B0604020202020204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34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5" y="0"/>
            <a:ext cx="8280921" cy="378042"/>
          </a:xfrm>
          <a:prstGeom prst="rect">
            <a:avLst/>
          </a:prstGeom>
          <a:noFill/>
          <a:effectLst/>
        </p:spPr>
        <p:txBody>
          <a:bodyPr/>
          <a:lstStyle/>
          <a:p>
            <a:pPr algn="ctr">
              <a:defRPr/>
            </a:pPr>
            <a:r>
              <a:rPr lang="ru-RU" sz="20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Улучшение жилищных условий отдельных категорий граждан в 2017 году.</a:t>
            </a:r>
          </a:p>
          <a:p>
            <a:pPr algn="ctr">
              <a:defRPr/>
            </a:pPr>
            <a:endParaRPr lang="ru-RU" sz="2000" b="1" spc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2000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defRPr/>
            </a:pPr>
            <a:endParaRPr lang="ru-RU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8737"/>
              </p:ext>
            </p:extLst>
          </p:nvPr>
        </p:nvGraphicFramePr>
        <p:xfrm>
          <a:off x="179512" y="771550"/>
          <a:ext cx="8784974" cy="4064151"/>
        </p:xfrm>
        <a:graphic>
          <a:graphicData uri="http://schemas.openxmlformats.org/drawingml/2006/table">
            <a:tbl>
              <a:tblPr/>
              <a:tblGrid>
                <a:gridCol w="5876049"/>
                <a:gridCol w="1252741"/>
                <a:gridCol w="111459"/>
                <a:gridCol w="1544725"/>
              </a:tblGrid>
              <a:tr h="38347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План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Финансирование, млн.рублей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6288">
                <a:tc gridSpan="4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ru-RU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Реализация прав детей-сирот на жилье</a:t>
                      </a:r>
                      <a:endParaRPr lang="ru-RU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0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28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500" b="0" i="0" u="none" strike="noStrike" kern="1200" baseline="0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Обеспечение жилыми помещениями детей-сирот</a:t>
                      </a:r>
                      <a:endParaRPr lang="ru-RU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0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500" b="0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305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500" b="0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346,7246</a:t>
                      </a:r>
                    </a:p>
                  </a:txBody>
                  <a:tcPr marL="0" marR="72000" marT="0" marB="0" anchor="ctr"/>
                </a:tc>
              </a:tr>
              <a:tr h="276288">
                <a:tc gridSpan="4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Обеспечение жильем многодетных семей, имеющих 5 и более детей</a:t>
                      </a:r>
                      <a:endParaRPr lang="ru-RU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0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020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Обеспечение жильем многодетных семей, имеющих 5 и более детей</a:t>
                      </a:r>
                      <a:endParaRPr lang="ru-RU" sz="1500" b="0" i="0" u="none" strike="noStrike" kern="1200" dirty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0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500" b="0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49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500" b="0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143,7845</a:t>
                      </a:r>
                    </a:p>
                  </a:txBody>
                  <a:tcPr marL="0" marR="72000" marT="0" marB="0" anchor="ctr"/>
                </a:tc>
              </a:tr>
              <a:tr h="276288">
                <a:tc gridSpan="4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Обеспечение жильем молодых семей</a:t>
                      </a:r>
                      <a:endParaRPr lang="ru-RU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0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7628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500" b="0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Обеспечение</a:t>
                      </a:r>
                      <a:r>
                        <a:rPr lang="ru-RU" sz="1500" b="0" i="0" u="none" strike="noStrike" kern="1200" baseline="0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жильем молодых семей</a:t>
                      </a:r>
                      <a:endParaRPr lang="ru-RU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0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500" b="0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500" b="0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50,0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410207">
                <a:tc gridSpan="4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Обеспечение жильем категорий граждан, установленных ФЦП «Жилище» 2015-2020 г.г.</a:t>
                      </a:r>
                      <a:endParaRPr lang="ru-RU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0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288">
                <a:tc>
                  <a:txBody>
                    <a:bodyPr/>
                    <a:lstStyle/>
                    <a:p>
                      <a:pPr marL="324000" algn="l" defTabSz="914400" rtl="0" eaLnBrk="1" fontAlgn="b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b="0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Всего по ПВГО ФЦП «Жилище»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b="0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b="0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90,2755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76288">
                <a:tc>
                  <a:txBody>
                    <a:bodyPr/>
                    <a:lstStyle/>
                    <a:p>
                      <a:pPr marL="324000" marR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Чернобыльцы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b="0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b="0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33,5924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76288">
                <a:tc>
                  <a:txBody>
                    <a:bodyPr/>
                    <a:lstStyle/>
                    <a:p>
                      <a:pPr marL="324000" algn="l" defTabSz="914400" rtl="0" eaLnBrk="1" fontAlgn="b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b="0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Вынужденные переселенцы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b="0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b="0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53,5076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76288">
                <a:tc>
                  <a:txBody>
                    <a:bodyPr/>
                    <a:lstStyle/>
                    <a:p>
                      <a:pPr marL="324000" algn="l" defTabSz="914400" rtl="0" eaLnBrk="1" fontAlgn="b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b="0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Переселенцы с Крайнего Севера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b="0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b="0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2,009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76288">
                <a:tc>
                  <a:txBody>
                    <a:bodyPr/>
                    <a:lstStyle/>
                    <a:p>
                      <a:pPr marL="324000" algn="l" defTabSz="914400" rtl="0" eaLnBrk="1" fontAlgn="b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b="0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Уволенные военные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b="0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b="0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1,1662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8165163"/>
              </p:ext>
            </p:extLst>
          </p:nvPr>
        </p:nvGraphicFramePr>
        <p:xfrm>
          <a:off x="0" y="0"/>
          <a:ext cx="611560" cy="627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52" name="CorelDRAW" r:id="rId4" imgW="6943344" imgH="6943344" progId="">
                  <p:embed/>
                </p:oleObj>
              </mc:Choice>
              <mc:Fallback>
                <p:oleObj name="CorelDRAW" r:id="rId4" imgW="6943344" imgH="6943344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611560" cy="6275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Номер слайда 10"/>
          <p:cNvSpPr txBox="1">
            <a:spLocks/>
          </p:cNvSpPr>
          <p:nvPr/>
        </p:nvSpPr>
        <p:spPr>
          <a:xfrm>
            <a:off x="8676457" y="33468"/>
            <a:ext cx="432048" cy="360000"/>
          </a:xfrm>
          <a:prstGeom prst="roundRect">
            <a:avLst/>
          </a:prstGeom>
          <a:solidFill>
            <a:srgbClr val="DDE7F3"/>
          </a:solidFill>
        </p:spPr>
        <p:txBody>
          <a:bodyPr l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290B0AC-1095-4A1C-BD1C-6C83E51E764D}" type="slidenum">
              <a:rPr lang="ru-RU" sz="1200" b="1">
                <a:latin typeface="Arial" panose="020B0604020202020204" pitchFamily="34" charset="0"/>
                <a:cs typeface="Arial" panose="020B0604020202020204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01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33"/>
          <p:cNvSpPr txBox="1">
            <a:spLocks noChangeArrowheads="1"/>
          </p:cNvSpPr>
          <p:nvPr/>
        </p:nvSpPr>
        <p:spPr bwMode="auto">
          <a:xfrm>
            <a:off x="611560" y="51470"/>
            <a:ext cx="81015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spc="300" dirty="0">
                <a:latin typeface="Arial" pitchFamily="34" charset="0"/>
                <a:cs typeface="Arial" pitchFamily="34" charset="0"/>
              </a:rPr>
              <a:t>Инвестиционное жилье 2017 года</a:t>
            </a:r>
          </a:p>
          <a:p>
            <a:pPr algn="ctr">
              <a:defRPr/>
            </a:pPr>
            <a:r>
              <a:rPr lang="ru-RU" sz="2000" b="1" spc="300" dirty="0">
                <a:latin typeface="Arial" pitchFamily="34" charset="0"/>
                <a:cs typeface="Arial" pitchFamily="34" charset="0"/>
              </a:rPr>
              <a:t>(по данным МО РТ)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098860"/>
              </p:ext>
            </p:extLst>
          </p:nvPr>
        </p:nvGraphicFramePr>
        <p:xfrm>
          <a:off x="79023" y="915566"/>
          <a:ext cx="8957474" cy="2430270"/>
        </p:xfrm>
        <a:graphic>
          <a:graphicData uri="http://schemas.openxmlformats.org/drawingml/2006/table">
            <a:tbl>
              <a:tblPr/>
              <a:tblGrid>
                <a:gridCol w="908178"/>
                <a:gridCol w="1434528"/>
                <a:gridCol w="956352"/>
                <a:gridCol w="1103972"/>
                <a:gridCol w="877331"/>
                <a:gridCol w="937638"/>
                <a:gridCol w="710629"/>
                <a:gridCol w="674014"/>
                <a:gridCol w="1354832"/>
              </a:tblGrid>
              <a:tr h="545306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0" spc="-50" baseline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Кол-во  </a:t>
                      </a:r>
                      <a:endParaRPr lang="ru-RU" sz="1400" b="1" i="0" u="none" strike="noStrike" kern="0" spc="-50" baseline="0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0" spc="-5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МКД,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0" spc="-5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план</a:t>
                      </a:r>
                      <a:endParaRPr lang="ru-RU" sz="1400" b="1" i="0" u="none" strike="noStrike" kern="0" spc="-50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12" marR="6212" marT="4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0" spc="-5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Оформлены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0" spc="-5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земельные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0" spc="-5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участки</a:t>
                      </a:r>
                      <a:endParaRPr lang="ru-RU" sz="1400" b="1" i="0" u="none" strike="noStrike" kern="0" spc="-50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12" marR="6212" marT="4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0" spc="-5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Наличие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0" spc="-5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ПСД</a:t>
                      </a:r>
                      <a:endParaRPr lang="ru-RU" sz="1400" b="1" i="0" u="none" strike="noStrike" kern="0" spc="-50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12" marR="6212" marT="4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0" spc="-5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Обеспеченность </a:t>
                      </a:r>
                      <a:r>
                        <a:rPr lang="ru-RU" sz="1400" b="1" i="0" u="none" strike="noStrike" kern="0" spc="-50" baseline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сетями</a:t>
                      </a:r>
                    </a:p>
                  </a:txBody>
                  <a:tcPr marL="6212" marR="6212" marT="4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0" spc="-5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Выдано разрешение на </a:t>
                      </a:r>
                      <a:r>
                        <a:rPr lang="ru-RU" sz="1400" b="1" i="0" u="none" strike="noStrike" kern="0" spc="-50" baseline="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стр</a:t>
                      </a:r>
                      <a:r>
                        <a:rPr lang="ru-RU" sz="1400" b="1" i="0" u="none" strike="noStrike" kern="0" spc="-5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-во</a:t>
                      </a:r>
                      <a:endParaRPr lang="ru-RU" sz="1400" b="1" i="0" u="none" strike="noStrike" kern="0" spc="-50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12" marR="6212" marT="4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502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0" spc="-5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Вода</a:t>
                      </a:r>
                    </a:p>
                  </a:txBody>
                  <a:tcPr marL="6212" marR="6212" marT="465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0" spc="-50" baseline="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Канали</a:t>
                      </a:r>
                      <a:r>
                        <a:rPr lang="ru-RU" sz="1400" b="1" i="0" u="none" strike="noStrike" kern="0" spc="-5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0" spc="-50" baseline="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зация</a:t>
                      </a:r>
                      <a:endParaRPr lang="ru-RU" sz="1400" b="1" i="0" u="none" strike="noStrike" kern="0" spc="-50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12" marR="6212" marT="4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0" spc="-50" baseline="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Электро</a:t>
                      </a:r>
                      <a:r>
                        <a:rPr lang="ru-RU" sz="1400" b="1" i="0" u="none" strike="noStrike" kern="0" spc="-5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0" spc="-50" baseline="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снабже</a:t>
                      </a:r>
                      <a:r>
                        <a:rPr lang="ru-RU" sz="1400" b="1" i="0" u="none" strike="noStrike" kern="0" spc="-5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0" spc="-50" baseline="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ние</a:t>
                      </a:r>
                      <a:endParaRPr lang="ru-RU" sz="1400" b="1" i="0" u="none" strike="noStrike" kern="0" spc="-50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12" marR="6212" marT="4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0" spc="-5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Тепло</a:t>
                      </a:r>
                      <a:endParaRPr lang="ru-RU" sz="1400" b="1" i="0" u="none" strike="noStrike" kern="0" spc="-50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12" marR="6212" marT="4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0" spc="-50" baseline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</a:t>
                      </a:r>
                      <a:r>
                        <a:rPr lang="ru-RU" sz="1400" b="1" i="0" u="none" strike="noStrike" kern="0" spc="-5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аз</a:t>
                      </a:r>
                      <a:endParaRPr lang="ru-RU" sz="1400" b="1" i="0" u="none" strike="noStrike" kern="0" spc="-50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12" marR="6212" marT="4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471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7899133"/>
              </p:ext>
            </p:extLst>
          </p:nvPr>
        </p:nvGraphicFramePr>
        <p:xfrm>
          <a:off x="71810" y="86197"/>
          <a:ext cx="53975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10" name="CorelDRAW" r:id="rId3" imgW="6943344" imgH="6943344" progId="">
                  <p:embed/>
                </p:oleObj>
              </mc:Choice>
              <mc:Fallback>
                <p:oleObj name="CorelDRAW" r:id="rId3" imgW="6943344" imgH="6943344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10" y="86197"/>
                        <a:ext cx="539750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Номер слайда 10"/>
          <p:cNvSpPr txBox="1">
            <a:spLocks/>
          </p:cNvSpPr>
          <p:nvPr/>
        </p:nvSpPr>
        <p:spPr>
          <a:xfrm>
            <a:off x="8676457" y="33468"/>
            <a:ext cx="432048" cy="360000"/>
          </a:xfrm>
          <a:prstGeom prst="roundRect">
            <a:avLst/>
          </a:prstGeom>
          <a:solidFill>
            <a:srgbClr val="DDE7F3"/>
          </a:solidFill>
        </p:spPr>
        <p:txBody>
          <a:bodyPr l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290B0AC-1095-4A1C-BD1C-6C83E51E764D}" type="slidenum">
              <a:rPr lang="ru-RU" sz="1200" b="1">
                <a:latin typeface="Arial" panose="020B0604020202020204" pitchFamily="34" charset="0"/>
                <a:cs typeface="Arial" panose="020B0604020202020204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84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33"/>
          <p:cNvSpPr txBox="1">
            <a:spLocks noChangeArrowheads="1"/>
          </p:cNvSpPr>
          <p:nvPr/>
        </p:nvSpPr>
        <p:spPr bwMode="auto">
          <a:xfrm>
            <a:off x="1482373" y="51470"/>
            <a:ext cx="72008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spc="300" dirty="0">
                <a:latin typeface="Arial" pitchFamily="34" charset="0"/>
                <a:cs typeface="Arial" pitchFamily="34" charset="0"/>
              </a:rPr>
              <a:t>Инвестиционное жилье 2017 года</a:t>
            </a:r>
          </a:p>
          <a:p>
            <a:pPr algn="ctr">
              <a:defRPr/>
            </a:pPr>
            <a:r>
              <a:rPr lang="ru-RU" b="1" spc="300" dirty="0">
                <a:latin typeface="Arial" pitchFamily="34" charset="0"/>
                <a:cs typeface="Arial" pitchFamily="34" charset="0"/>
              </a:rPr>
              <a:t>(по данным МО РТ)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849572"/>
              </p:ext>
            </p:extLst>
          </p:nvPr>
        </p:nvGraphicFramePr>
        <p:xfrm>
          <a:off x="122019" y="672395"/>
          <a:ext cx="8914476" cy="4373427"/>
        </p:xfrm>
        <a:graphic>
          <a:graphicData uri="http://schemas.openxmlformats.org/drawingml/2006/table">
            <a:tbl>
              <a:tblPr/>
              <a:tblGrid>
                <a:gridCol w="1678211"/>
                <a:gridCol w="686541"/>
                <a:gridCol w="1220518"/>
                <a:gridCol w="915389"/>
                <a:gridCol w="610259"/>
                <a:gridCol w="762824"/>
                <a:gridCol w="686541"/>
                <a:gridCol w="610259"/>
                <a:gridCol w="603859"/>
                <a:gridCol w="1140075"/>
              </a:tblGrid>
              <a:tr h="99155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0" spc="-5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МО РТ</a:t>
                      </a:r>
                    </a:p>
                  </a:txBody>
                  <a:tcPr marL="6212" marR="6212" marT="4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0" spc="-50" baseline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Кол-во  </a:t>
                      </a:r>
                      <a:endParaRPr lang="ru-RU" sz="1400" b="1" i="0" u="none" strike="noStrike" kern="0" spc="-50" baseline="0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0" spc="-5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МКД</a:t>
                      </a:r>
                      <a:endParaRPr lang="ru-RU" sz="1400" b="1" i="0" u="none" strike="noStrike" kern="0" spc="-50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12" marR="6212" marT="4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0" spc="-5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Оформлены земельные участки</a:t>
                      </a:r>
                      <a:endParaRPr lang="ru-RU" sz="1400" b="1" i="0" u="none" strike="noStrike" kern="0" spc="-50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12" marR="6212" marT="4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0" spc="-5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Наличие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0" spc="-5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ПСД</a:t>
                      </a:r>
                      <a:endParaRPr lang="ru-RU" sz="1400" b="1" i="0" u="none" strike="noStrike" kern="0" spc="-50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12" marR="6212" marT="4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0" spc="-5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Обеспеченность </a:t>
                      </a:r>
                      <a:r>
                        <a:rPr lang="ru-RU" sz="1400" b="1" i="0" u="none" strike="noStrike" kern="0" spc="-50" baseline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сетями</a:t>
                      </a:r>
                    </a:p>
                  </a:txBody>
                  <a:tcPr marL="6212" marR="6212" marT="4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0" spc="-5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Выдано разрешение на </a:t>
                      </a:r>
                      <a:r>
                        <a:rPr lang="ru-RU" sz="1400" b="1" i="0" u="none" strike="noStrike" kern="0" spc="-50" baseline="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стр</a:t>
                      </a:r>
                      <a:r>
                        <a:rPr lang="ru-RU" sz="1400" b="1" i="0" u="none" strike="noStrike" kern="0" spc="-5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-во</a:t>
                      </a:r>
                      <a:endParaRPr lang="ru-RU" sz="1400" b="1" i="0" u="none" strike="noStrike" kern="0" spc="-50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12" marR="6212" marT="4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855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0" spc="-5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Вода</a:t>
                      </a:r>
                    </a:p>
                  </a:txBody>
                  <a:tcPr marL="6212" marR="6212" marT="465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0" spc="-50" baseline="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Канали</a:t>
                      </a:r>
                      <a:r>
                        <a:rPr lang="ru-RU" sz="1400" b="1" i="0" u="none" strike="noStrike" kern="0" spc="-5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0" spc="-50" baseline="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зация</a:t>
                      </a:r>
                      <a:endParaRPr lang="ru-RU" sz="1400" b="1" i="0" u="none" strike="noStrike" kern="0" spc="-50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12" marR="6212" marT="4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0" spc="-50" baseline="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Элект-роснаб-жение</a:t>
                      </a:r>
                      <a:endParaRPr lang="ru-RU" sz="1400" b="1" i="0" u="none" strike="noStrike" kern="0" spc="-50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12" marR="6212" marT="4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0" spc="-5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Тепло</a:t>
                      </a:r>
                      <a:endParaRPr lang="ru-RU" sz="1400" b="1" i="0" u="none" strike="noStrike" kern="0" spc="-50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12" marR="6212" marT="4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0" spc="-50" baseline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</a:t>
                      </a:r>
                      <a:r>
                        <a:rPr lang="ru-RU" sz="1400" b="1" i="0" u="none" strike="noStrike" kern="0" spc="-5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аз</a:t>
                      </a:r>
                      <a:endParaRPr lang="ru-RU" sz="1400" b="1" i="0" u="none" strike="noStrike" kern="0" spc="-50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12" marR="6212" marT="4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008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tabLst/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Итого: 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800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Агрызский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6212" marT="4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800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Альметьевский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6212" marT="4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800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Арский   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6212" marT="4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800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Бугульминский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6212" marT="4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800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Высокогорский 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6212" marT="4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800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Елабужский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6212" marT="4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800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Зеленодольский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6212" marT="4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26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Лаишевский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26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Лениногорский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26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Нижнекамский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024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Пестречинский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26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Кукморский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26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Тюлячинский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26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г.Наб.Челны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265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tabLst/>
                      </a:pP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г.Казань 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1927370"/>
              </p:ext>
            </p:extLst>
          </p:nvPr>
        </p:nvGraphicFramePr>
        <p:xfrm>
          <a:off x="107504" y="59900"/>
          <a:ext cx="53975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34" name="CorelDRAW" r:id="rId4" imgW="6943344" imgH="6943344" progId="">
                  <p:embed/>
                </p:oleObj>
              </mc:Choice>
              <mc:Fallback>
                <p:oleObj name="CorelDRAW" r:id="rId4" imgW="6943344" imgH="6943344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59900"/>
                        <a:ext cx="539750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Номер слайда 10"/>
          <p:cNvSpPr txBox="1">
            <a:spLocks/>
          </p:cNvSpPr>
          <p:nvPr/>
        </p:nvSpPr>
        <p:spPr>
          <a:xfrm>
            <a:off x="8676457" y="33468"/>
            <a:ext cx="432048" cy="360000"/>
          </a:xfrm>
          <a:prstGeom prst="roundRect">
            <a:avLst/>
          </a:prstGeom>
          <a:solidFill>
            <a:srgbClr val="DDE7F3"/>
          </a:solidFill>
        </p:spPr>
        <p:txBody>
          <a:bodyPr l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290B0AC-1095-4A1C-BD1C-6C83E51E764D}" type="slidenum">
              <a:rPr lang="ru-RU" sz="1200" b="1">
                <a:latin typeface="Arial" panose="020B0604020202020204" pitchFamily="34" charset="0"/>
                <a:cs typeface="Arial" panose="020B0604020202020204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2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4680" y="33468"/>
            <a:ext cx="8280921" cy="378042"/>
          </a:xfrm>
          <a:prstGeom prst="rect">
            <a:avLst/>
          </a:prstGeom>
          <a:noFill/>
          <a:effectLst/>
        </p:spPr>
        <p:txBody>
          <a:bodyPr/>
          <a:lstStyle/>
          <a:p>
            <a:pPr algn="ctr">
              <a:defRPr/>
            </a:pPr>
            <a:r>
              <a:rPr lang="ru-RU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Программы 2017 года</a:t>
            </a:r>
          </a:p>
          <a:p>
            <a:pPr algn="ctr">
              <a:defRPr/>
            </a:pPr>
            <a:r>
              <a:rPr lang="ru-RU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(объекты социально-культурного назначения)</a:t>
            </a:r>
            <a:endParaRPr lang="ru-RU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defRPr/>
            </a:pP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336563"/>
              </p:ext>
            </p:extLst>
          </p:nvPr>
        </p:nvGraphicFramePr>
        <p:xfrm>
          <a:off x="226228" y="722342"/>
          <a:ext cx="8748196" cy="4297680"/>
        </p:xfrm>
        <a:graphic>
          <a:graphicData uri="http://schemas.openxmlformats.org/drawingml/2006/table">
            <a:tbl>
              <a:tblPr/>
              <a:tblGrid>
                <a:gridCol w="5649163"/>
                <a:gridCol w="1144881"/>
                <a:gridCol w="867129"/>
                <a:gridCol w="1087023"/>
              </a:tblGrid>
              <a:tr h="2286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Лимит, </a:t>
                      </a:r>
                      <a:r>
                        <a:rPr lang="ru-RU" sz="15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млн.руб</a:t>
                      </a:r>
                      <a:r>
                        <a:rPr lang="ru-RU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Кол-во объектов</a:t>
                      </a:r>
                      <a:endParaRPr lang="ru-RU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00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План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Начаты работы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 06.01.17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8600">
                <a:tc gridSpan="4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Сельские клубы</a:t>
                      </a:r>
                      <a:endParaRPr lang="ru-RU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Строительство многофункциональных центров</a:t>
                      </a:r>
                      <a:endParaRPr lang="ru-RU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tabLst/>
                      </a:pPr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274,97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/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/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28600">
                <a:tc gridSpan="4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Модернизация первичной медико-санитарной помощи в РТ</a:t>
                      </a:r>
                      <a:endParaRPr lang="ru-RU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Строительство фельдшерско-акушерских пунктов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121,00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42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5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Строительство  патологоанатомических отделений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37,28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5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Строительство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врачебных амбулаторий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54,69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5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Кап.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ремонт  станций медпомощи и больниц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41,99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5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Кап.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ремонт  </a:t>
                      </a:r>
                      <a:r>
                        <a:rPr lang="ru-RU" sz="15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амбул</a:t>
                      </a:r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.-поликлинических учреждений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62,30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5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2860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Кап. ремонт ветеринарных объединений и управлений сельского хозяйства</a:t>
                      </a:r>
                      <a:endParaRPr lang="ru-RU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Кап. ремонт зданий учреждений Главного управления ветеринарии КМ РТ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30,00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Кап. ремонт зданий Минсельхоза РТ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20,00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28600">
                <a:tc gridSpan="4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Универсальные спортивные площадки</a:t>
                      </a:r>
                      <a:endParaRPr lang="ru-RU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Строительство УСП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355,89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120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Строительство блочных модульных лыжных баз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66,00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6072522"/>
              </p:ext>
            </p:extLst>
          </p:nvPr>
        </p:nvGraphicFramePr>
        <p:xfrm>
          <a:off x="34926" y="29767"/>
          <a:ext cx="720650" cy="597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55" name="CorelDRAW" r:id="rId4" imgW="6943344" imgH="6943344" progId="">
                  <p:embed/>
                </p:oleObj>
              </mc:Choice>
              <mc:Fallback>
                <p:oleObj name="CorelDRAW" r:id="rId4" imgW="6943344" imgH="6943344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6" y="29767"/>
                        <a:ext cx="720650" cy="59776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Номер слайда 10"/>
          <p:cNvSpPr txBox="1">
            <a:spLocks/>
          </p:cNvSpPr>
          <p:nvPr/>
        </p:nvSpPr>
        <p:spPr>
          <a:xfrm>
            <a:off x="8676457" y="33468"/>
            <a:ext cx="432048" cy="360000"/>
          </a:xfrm>
          <a:prstGeom prst="roundRect">
            <a:avLst/>
          </a:prstGeom>
          <a:solidFill>
            <a:srgbClr val="DDE7F3"/>
          </a:solidFill>
        </p:spPr>
        <p:txBody>
          <a:bodyPr l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290B0AC-1095-4A1C-BD1C-6C83E51E764D}" type="slidenum">
              <a:rPr lang="ru-RU" sz="1200" b="1">
                <a:latin typeface="Arial" panose="020B0604020202020204" pitchFamily="34" charset="0"/>
                <a:cs typeface="Arial" panose="020B0604020202020204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09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128339"/>
              </p:ext>
            </p:extLst>
          </p:nvPr>
        </p:nvGraphicFramePr>
        <p:xfrm>
          <a:off x="107504" y="951570"/>
          <a:ext cx="8928546" cy="3888433"/>
        </p:xfrm>
        <a:graphic>
          <a:graphicData uri="http://schemas.openxmlformats.org/drawingml/2006/table">
            <a:tbl>
              <a:tblPr/>
              <a:tblGrid>
                <a:gridCol w="2016224"/>
                <a:gridCol w="1530997"/>
                <a:gridCol w="1890981"/>
                <a:gridCol w="1837230"/>
                <a:gridCol w="1653114"/>
              </a:tblGrid>
              <a:tr h="87994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Объемы финансирования за счёт средств: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(млн. руб.)</a:t>
                      </a:r>
                      <a:endParaRPr kumimoji="0" lang="ru-RU" sz="1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ВСЕГО</a:t>
                      </a:r>
                    </a:p>
                  </a:txBody>
                  <a:tcPr marL="9525" marR="9525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676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ГК </a:t>
                      </a:r>
                      <a:r>
                        <a:rPr kumimoji="0" lang="ru-RU" sz="1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Фонд содействия </a:t>
                      </a: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реформ-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нию</a:t>
                      </a: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ЖКХ</a:t>
                      </a:r>
                      <a:endParaRPr kumimoji="0" lang="ru-RU" sz="1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бюджета </a:t>
                      </a:r>
                      <a:r>
                        <a:rPr kumimoji="0" lang="ru-RU" sz="1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Республики Татарстан</a:t>
                      </a:r>
                    </a:p>
                  </a:txBody>
                  <a:tcPr marL="9525" marR="9525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местного </a:t>
                      </a:r>
                      <a:r>
                        <a:rPr kumimoji="0" lang="ru-RU" sz="1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бюджета</a:t>
                      </a:r>
                    </a:p>
                  </a:txBody>
                  <a:tcPr marL="9525" marR="9525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собственников </a:t>
                      </a:r>
                      <a:r>
                        <a:rPr kumimoji="0" lang="ru-RU" sz="1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помещений</a:t>
                      </a:r>
                    </a:p>
                  </a:txBody>
                  <a:tcPr marL="9525" marR="9525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08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b="1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2100" b="1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108000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100" b="1" u="none" strike="noStrike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 </a:t>
                      </a:r>
                      <a:r>
                        <a:rPr lang="ru-RU" sz="2100" b="1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355,13</a:t>
                      </a:r>
                      <a:endParaRPr lang="ru-RU" sz="2100" b="1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108000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100" b="1" u="none" strike="noStrike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 </a:t>
                      </a:r>
                      <a:r>
                        <a:rPr lang="ru-RU" sz="2100" b="1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073,05</a:t>
                      </a:r>
                      <a:endParaRPr lang="ru-RU" sz="2100" b="1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108000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100" b="1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2 628,7</a:t>
                      </a:r>
                      <a:endParaRPr lang="ru-RU" sz="2100" b="1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108000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100" b="1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5 056,88</a:t>
                      </a:r>
                      <a:endParaRPr lang="ru-RU" sz="2100" b="1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108000" marT="7144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7584" y="-20538"/>
            <a:ext cx="7993062" cy="647701"/>
          </a:xfrm>
          <a:prstGeom prst="rect">
            <a:avLst/>
          </a:prstGeom>
          <a:noFill/>
          <a:effectLst/>
        </p:spPr>
        <p:txBody>
          <a:bodyPr/>
          <a:lstStyle/>
          <a:p>
            <a:pPr algn="ctr">
              <a:defRPr/>
            </a:pPr>
            <a:r>
              <a:rPr lang="ru-RU" sz="2600" b="1" spc="300" dirty="0" smtClean="0">
                <a:solidFill>
                  <a:prstClr val="black"/>
                </a:solidFill>
                <a:latin typeface="+mj-lt"/>
              </a:rPr>
              <a:t>Финансирование программы капитального ремонта МКД на 2017 г.</a:t>
            </a:r>
            <a:endParaRPr lang="ru-RU" sz="2600" b="1" spc="300" dirty="0">
              <a:solidFill>
                <a:prstClr val="black"/>
              </a:solidFill>
              <a:latin typeface="+mj-lt"/>
            </a:endParaRP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0112944"/>
              </p:ext>
            </p:extLst>
          </p:nvPr>
        </p:nvGraphicFramePr>
        <p:xfrm>
          <a:off x="34925" y="39688"/>
          <a:ext cx="53975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62" name="CorelDRAW" r:id="rId3" imgW="6943344" imgH="6943344" progId="CorelDRAW.Graphic.13">
                  <p:embed/>
                </p:oleObj>
              </mc:Choice>
              <mc:Fallback>
                <p:oleObj name="CorelDRAW" r:id="rId3" imgW="6943344" imgH="6943344" progId="CorelDRAW.Graphic.1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39688"/>
                        <a:ext cx="539750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омер слайда 10"/>
          <p:cNvSpPr txBox="1">
            <a:spLocks/>
          </p:cNvSpPr>
          <p:nvPr/>
        </p:nvSpPr>
        <p:spPr>
          <a:xfrm>
            <a:off x="8749729" y="33468"/>
            <a:ext cx="358775" cy="360000"/>
          </a:xfrm>
          <a:prstGeom prst="roundRect">
            <a:avLst/>
          </a:prstGeom>
          <a:solidFill>
            <a:srgbClr val="DDE7F3"/>
          </a:solidFill>
        </p:spPr>
        <p:txBody>
          <a:bodyPr l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290B0AC-1095-4A1C-BD1C-6C83E51E764D}" type="slidenum">
              <a:rPr lang="ru-RU" sz="1200" b="1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ru-RU" sz="1200" b="1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4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0180470"/>
              </p:ext>
            </p:extLst>
          </p:nvPr>
        </p:nvGraphicFramePr>
        <p:xfrm>
          <a:off x="34924" y="40481"/>
          <a:ext cx="540000" cy="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86" name="CorelDRAW" r:id="rId3" imgW="6943344" imgH="6943344" progId="CorelDRAW.Graphic.13">
                  <p:embed/>
                </p:oleObj>
              </mc:Choice>
              <mc:Fallback>
                <p:oleObj name="CorelDRAW" r:id="rId3" imgW="6943344" imgH="6943344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4" y="40481"/>
                        <a:ext cx="540000" cy="54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Номер слайда 10"/>
          <p:cNvSpPr txBox="1">
            <a:spLocks/>
          </p:cNvSpPr>
          <p:nvPr/>
        </p:nvSpPr>
        <p:spPr>
          <a:xfrm>
            <a:off x="8749729" y="33468"/>
            <a:ext cx="358775" cy="360000"/>
          </a:xfrm>
          <a:prstGeom prst="roundRect">
            <a:avLst/>
          </a:prstGeom>
          <a:solidFill>
            <a:srgbClr val="DDE7F3"/>
          </a:solidFill>
        </p:spPr>
        <p:txBody>
          <a:bodyPr lIns="72000" anchor="ctr"/>
          <a:lstStyle/>
          <a:p>
            <a:pPr algn="ctr">
              <a:defRPr/>
            </a:pPr>
            <a:fld id="{9290B0AC-1095-4A1C-BD1C-6C83E51E764D}" type="slidenum">
              <a:rPr lang="ru-RU" sz="1200" b="1">
                <a:solidFill>
                  <a:prstClr val="black"/>
                </a:solidFill>
              </a:rPr>
              <a:pPr algn="ctr">
                <a:defRPr/>
              </a:pPr>
              <a:t>26</a:t>
            </a:fld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1" y="38954"/>
            <a:ext cx="8138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>
              <a:defRPr/>
            </a:pPr>
            <a:r>
              <a:rPr lang="ru-RU" sz="2400" b="1" dirty="0">
                <a:solidFill>
                  <a:prstClr val="black"/>
                </a:solidFill>
              </a:rPr>
              <a:t>Программа по капитальному ремонту школ на </a:t>
            </a:r>
            <a:r>
              <a:rPr lang="ru-RU" sz="2400" b="1" dirty="0" smtClean="0">
                <a:solidFill>
                  <a:prstClr val="black"/>
                </a:solidFill>
              </a:rPr>
              <a:t>2017 </a:t>
            </a:r>
            <a:r>
              <a:rPr lang="ru-RU" sz="2400" b="1" dirty="0">
                <a:solidFill>
                  <a:prstClr val="black"/>
                </a:solidFill>
              </a:rPr>
              <a:t>год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825045"/>
              </p:ext>
            </p:extLst>
          </p:nvPr>
        </p:nvGraphicFramePr>
        <p:xfrm>
          <a:off x="366712" y="699542"/>
          <a:ext cx="8562404" cy="3173415"/>
        </p:xfrm>
        <a:graphic>
          <a:graphicData uri="http://schemas.openxmlformats.org/drawingml/2006/table">
            <a:tbl>
              <a:tblPr/>
              <a:tblGrid>
                <a:gridCol w="2539217"/>
                <a:gridCol w="2731111"/>
                <a:gridCol w="1579596"/>
                <a:gridCol w="1712480"/>
              </a:tblGrid>
              <a:tr h="13681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Наименование </a:t>
                      </a:r>
                    </a:p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Программы,</a:t>
                      </a:r>
                    </a:p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разработчик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615" marR="1615" marT="161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Показатель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615" marR="1615" marT="161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Стоимость</a:t>
                      </a:r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endParaRPr lang="ru-RU" sz="1800" b="1" u="none" strike="noStrike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млн</a:t>
                      </a:r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 </a:t>
                      </a:r>
                      <a:endParaRPr lang="ru-RU" sz="1800" b="1" u="none" strike="noStrike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рублей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615" marR="1615" marT="161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Наличие  ПИР (ПСД), </a:t>
                      </a:r>
                    </a:p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стоимость</a:t>
                      </a:r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endParaRPr lang="ru-RU" sz="1800" b="1" u="none" strike="noStrike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млн.</a:t>
                      </a:r>
                    </a:p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рублей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615" marR="1615" marT="161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</a:tr>
              <a:tr h="1800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Капремонт школ</a:t>
                      </a:r>
                      <a:r>
                        <a:rPr lang="ru-RU" sz="19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и детсадов</a:t>
                      </a:r>
                      <a:endParaRPr lang="ru-RU" sz="1900" b="1" i="0" u="none" strike="noStrike" dirty="0" smtClean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Мин-во образования и науки РТ</a:t>
                      </a:r>
                    </a:p>
                  </a:txBody>
                  <a:tcPr marL="7200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</a:t>
                      </a:r>
                      <a:r>
                        <a:rPr lang="ru-RU" sz="2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школ</a:t>
                      </a:r>
                    </a:p>
                    <a:p>
                      <a:pPr algn="ctr" fontAlgn="ctr"/>
                      <a:r>
                        <a:rPr lang="ru-RU" sz="2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(29 </a:t>
                      </a:r>
                      <a:r>
                        <a:rPr lang="ru-RU" sz="2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общеобраз</a:t>
                      </a:r>
                      <a:r>
                        <a:rPr lang="ru-RU" sz="2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.,</a:t>
                      </a:r>
                    </a:p>
                    <a:p>
                      <a:pPr algn="ctr" fontAlgn="ctr"/>
                      <a:r>
                        <a:rPr lang="ru-RU" sz="2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корр.)</a:t>
                      </a:r>
                    </a:p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110</a:t>
                      </a:r>
                      <a:r>
                        <a:rPr lang="ru-RU" sz="2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ДОО</a:t>
                      </a:r>
                      <a:endParaRPr lang="ru-RU" sz="2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РТ</a:t>
                      </a:r>
                    </a:p>
                    <a:p>
                      <a:pPr algn="ctr" fontAlgn="ctr"/>
                      <a:r>
                        <a:rPr lang="ru-RU" sz="2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864,46</a:t>
                      </a:r>
                    </a:p>
                    <a:p>
                      <a:pPr algn="ctr" fontAlgn="ctr"/>
                      <a:endParaRPr lang="ru-RU" sz="28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ru-RU" sz="2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1 624,87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РТ</a:t>
                      </a:r>
                    </a:p>
                    <a:p>
                      <a:pPr algn="ctr" fontAlgn="ctr"/>
                      <a:r>
                        <a:rPr lang="ru-RU" sz="2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90,3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233636" y="4083918"/>
            <a:ext cx="88028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Утверждено РКМ РТ № 2959-р от 16.12.2016</a:t>
            </a:r>
          </a:p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444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8169674"/>
              </p:ext>
            </p:extLst>
          </p:nvPr>
        </p:nvGraphicFramePr>
        <p:xfrm>
          <a:off x="34924" y="40481"/>
          <a:ext cx="540000" cy="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10" name="CorelDRAW" r:id="rId3" imgW="6943344" imgH="6943344" progId="CorelDRAW.Graphic.13">
                  <p:embed/>
                </p:oleObj>
              </mc:Choice>
              <mc:Fallback>
                <p:oleObj name="CorelDRAW" r:id="rId3" imgW="6943344" imgH="6943344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4" y="40481"/>
                        <a:ext cx="540000" cy="54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Номер слайда 10"/>
          <p:cNvSpPr txBox="1">
            <a:spLocks/>
          </p:cNvSpPr>
          <p:nvPr/>
        </p:nvSpPr>
        <p:spPr>
          <a:xfrm>
            <a:off x="8749729" y="33468"/>
            <a:ext cx="358775" cy="360000"/>
          </a:xfrm>
          <a:prstGeom prst="roundRect">
            <a:avLst/>
          </a:prstGeom>
          <a:solidFill>
            <a:srgbClr val="DDE7F3"/>
          </a:solidFill>
        </p:spPr>
        <p:txBody>
          <a:bodyPr lIns="72000" anchor="ctr"/>
          <a:lstStyle/>
          <a:p>
            <a:pPr algn="ctr">
              <a:defRPr/>
            </a:pPr>
            <a:fld id="{9290B0AC-1095-4A1C-BD1C-6C83E51E764D}" type="slidenum">
              <a:rPr lang="ru-RU" sz="1200" b="1">
                <a:solidFill>
                  <a:prstClr val="black"/>
                </a:solidFill>
              </a:rPr>
              <a:pPr algn="ctr">
                <a:defRPr/>
              </a:pPr>
              <a:t>27</a:t>
            </a:fld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52631"/>
            <a:ext cx="789247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Капитальный </a:t>
            </a:r>
            <a:r>
              <a:rPr lang="ru-RU" sz="2200" b="1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ремонт ДОЛ </a:t>
            </a:r>
            <a:r>
              <a:rPr lang="ru-RU" sz="22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 2017 г.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457031"/>
              </p:ext>
            </p:extLst>
          </p:nvPr>
        </p:nvGraphicFramePr>
        <p:xfrm>
          <a:off x="154209" y="627534"/>
          <a:ext cx="8856986" cy="3612388"/>
        </p:xfrm>
        <a:graphic>
          <a:graphicData uri="http://schemas.openxmlformats.org/drawingml/2006/table">
            <a:tbl>
              <a:tblPr/>
              <a:tblGrid>
                <a:gridCol w="2329559"/>
                <a:gridCol w="2638993"/>
                <a:gridCol w="2304256"/>
                <a:gridCol w="1584178"/>
              </a:tblGrid>
              <a:tr h="12892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</a:t>
                      </a:r>
                    </a:p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Программы,</a:t>
                      </a:r>
                    </a:p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разработчик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615" marR="1615" marT="161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Показатель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615" marR="1615" marT="161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Стоимость</a:t>
                      </a:r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endParaRPr lang="ru-RU" sz="1800" b="1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млн</a:t>
                      </a:r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endParaRPr lang="ru-RU" sz="1800" b="1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рублей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615" marR="1615" marT="161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Наличие  ПИР (ПСД), </a:t>
                      </a:r>
                    </a:p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стоимость</a:t>
                      </a:r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endParaRPr lang="ru-RU" sz="1800" b="1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млн.</a:t>
                      </a:r>
                    </a:p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рублей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615" marR="1615" marT="161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</a:tr>
              <a:tr h="22391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Капитальный ремонт детских оздоровительных лагерей,</a:t>
                      </a:r>
                    </a:p>
                    <a:p>
                      <a:pPr algn="l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Министерство </a:t>
                      </a:r>
                    </a:p>
                    <a:p>
                      <a:pPr algn="l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 делам молодежи, </a:t>
                      </a:r>
                    </a:p>
                    <a:p>
                      <a:pPr algn="l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спорту и туризму РТ</a:t>
                      </a:r>
                    </a:p>
                  </a:txBody>
                  <a:tcPr marL="7200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– капремонт</a:t>
                      </a:r>
                    </a:p>
                    <a:p>
                      <a:pPr algn="l" fontAlgn="ctr"/>
                      <a:r>
                        <a:rPr lang="ru-RU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</a:t>
                      </a: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– строительство</a:t>
                      </a:r>
                    </a:p>
                    <a:p>
                      <a:pPr algn="l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– </a:t>
                      </a:r>
                      <a:r>
                        <a:rPr lang="ru-RU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реконструкция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endParaRPr lang="ru-RU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94,500</a:t>
                      </a:r>
                      <a:r>
                        <a:rPr lang="ru-RU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РТ:</a:t>
                      </a:r>
                    </a:p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- 30,155</a:t>
                      </a:r>
                    </a:p>
                    <a:p>
                      <a:pPr marL="0" indent="0" algn="ctr" fontAlgn="ctr">
                        <a:buFontTx/>
                        <a:buNone/>
                      </a:pPr>
                      <a:r>
                        <a:rPr lang="ru-RU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- 21,933</a:t>
                      </a:r>
                    </a:p>
                    <a:p>
                      <a:pPr marL="0" indent="0" algn="ctr" fontAlgn="ctr">
                        <a:buFontTx/>
                        <a:buNone/>
                      </a:pPr>
                      <a:r>
                        <a:rPr lang="ru-RU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- 41,000 </a:t>
                      </a:r>
                    </a:p>
                    <a:p>
                      <a:pPr marL="0" indent="0" algn="ctr" fontAlgn="ctr">
                        <a:buFontTx/>
                        <a:buNone/>
                      </a:pPr>
                      <a:r>
                        <a:rPr lang="ru-RU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Нераспределенный лимит – 1,412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5,500 РТ:</a:t>
                      </a:r>
                    </a:p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- 1,200</a:t>
                      </a:r>
                    </a:p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- 4,300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251520" y="4545346"/>
            <a:ext cx="86775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Утверждено РКМ РТ № 2781-р  от 02.12.2016 </a:t>
            </a:r>
          </a:p>
        </p:txBody>
      </p:sp>
    </p:spTree>
    <p:extLst>
      <p:ext uri="{BB962C8B-B14F-4D97-AF65-F5344CB8AC3E}">
        <p14:creationId xmlns:p14="http://schemas.microsoft.com/office/powerpoint/2010/main" val="247206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7797042"/>
              </p:ext>
            </p:extLst>
          </p:nvPr>
        </p:nvGraphicFramePr>
        <p:xfrm>
          <a:off x="34924" y="40481"/>
          <a:ext cx="540000" cy="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34" name="CorelDRAW" r:id="rId3" imgW="6943344" imgH="6943344" progId="CorelDRAW.Graphic.13">
                  <p:embed/>
                </p:oleObj>
              </mc:Choice>
              <mc:Fallback>
                <p:oleObj name="CorelDRAW" r:id="rId3" imgW="6943344" imgH="6943344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4" y="40481"/>
                        <a:ext cx="540000" cy="54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Номер слайда 10"/>
          <p:cNvSpPr txBox="1">
            <a:spLocks/>
          </p:cNvSpPr>
          <p:nvPr/>
        </p:nvSpPr>
        <p:spPr>
          <a:xfrm>
            <a:off x="8749729" y="33468"/>
            <a:ext cx="358775" cy="360000"/>
          </a:xfrm>
          <a:prstGeom prst="roundRect">
            <a:avLst/>
          </a:prstGeom>
          <a:solidFill>
            <a:srgbClr val="DDE7F3"/>
          </a:solidFill>
        </p:spPr>
        <p:txBody>
          <a:bodyPr lIns="72000" anchor="ctr"/>
          <a:lstStyle/>
          <a:p>
            <a:pPr algn="ctr">
              <a:defRPr/>
            </a:pPr>
            <a:fld id="{9290B0AC-1095-4A1C-BD1C-6C83E51E764D}" type="slidenum">
              <a:rPr lang="ru-RU" sz="1200" b="1">
                <a:solidFill>
                  <a:prstClr val="black"/>
                </a:solidFill>
              </a:rPr>
              <a:pPr algn="ctr">
                <a:defRPr/>
              </a:pPr>
              <a:t>28</a:t>
            </a:fld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49" y="38954"/>
            <a:ext cx="789247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kern="0" dirty="0" smtClean="0">
                <a:solidFill>
                  <a:srgbClr val="000000"/>
                </a:solidFill>
              </a:rPr>
              <a:t>Капитальный </a:t>
            </a:r>
            <a:r>
              <a:rPr lang="ru-RU" sz="2600" b="1" kern="0" dirty="0" smtClean="0">
                <a:solidFill>
                  <a:prstClr val="black"/>
                </a:solidFill>
              </a:rPr>
              <a:t>ремонт ресурсных центров </a:t>
            </a:r>
            <a:r>
              <a:rPr lang="ru-RU" sz="2600" b="1" kern="0" dirty="0" smtClean="0">
                <a:solidFill>
                  <a:srgbClr val="000000"/>
                </a:solidFill>
              </a:rPr>
              <a:t>на 2017 г.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15747"/>
              </p:ext>
            </p:extLst>
          </p:nvPr>
        </p:nvGraphicFramePr>
        <p:xfrm>
          <a:off x="179512" y="699542"/>
          <a:ext cx="8856986" cy="2888934"/>
        </p:xfrm>
        <a:graphic>
          <a:graphicData uri="http://schemas.openxmlformats.org/drawingml/2006/table">
            <a:tbl>
              <a:tblPr/>
              <a:tblGrid>
                <a:gridCol w="2825073"/>
                <a:gridCol w="2519660"/>
                <a:gridCol w="1740857"/>
                <a:gridCol w="1771396"/>
              </a:tblGrid>
              <a:tr h="11525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Наименование </a:t>
                      </a:r>
                    </a:p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Программы,</a:t>
                      </a:r>
                    </a:p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разработчик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615" marR="1615" marT="161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Показатель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615" marR="1615" marT="161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Стоимость</a:t>
                      </a:r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endParaRPr lang="ru-RU" sz="1800" b="1" u="none" strike="noStrike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млн</a:t>
                      </a:r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 </a:t>
                      </a:r>
                      <a:endParaRPr lang="ru-RU" sz="1800" b="1" u="none" strike="noStrike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рублей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615" marR="1615" marT="161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Наличие  ПИР (ПСД), </a:t>
                      </a:r>
                    </a:p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стоимость</a:t>
                      </a:r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endParaRPr lang="ru-RU" sz="1800" b="1" u="none" strike="noStrike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млн.</a:t>
                      </a:r>
                    </a:p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рублей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615" marR="1615" marT="161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</a:tr>
              <a:tr h="15157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Капремонт ресурсных центров,</a:t>
                      </a:r>
                      <a:endParaRPr lang="ru-RU" sz="2400" b="1" i="0" u="none" strike="noStrike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l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Мин-во образования и науки РТ</a:t>
                      </a:r>
                    </a:p>
                  </a:txBody>
                  <a:tcPr marL="7200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объектов</a:t>
                      </a:r>
                      <a:endParaRPr lang="ru-RU" sz="2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РТ</a:t>
                      </a:r>
                    </a:p>
                    <a:p>
                      <a:pPr algn="ctr" fontAlgn="ctr"/>
                      <a:r>
                        <a:rPr lang="ru-RU" sz="2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671,16</a:t>
                      </a:r>
                      <a:endParaRPr lang="ru-RU" sz="28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РТ</a:t>
                      </a:r>
                    </a:p>
                    <a:p>
                      <a:pPr algn="ctr" fontAlgn="ctr"/>
                      <a:r>
                        <a:rPr lang="ru-RU" sz="2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10,22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251520" y="4083918"/>
            <a:ext cx="86775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Утверждено РКМ РТ № 3050-р  от 21.12.2016 </a:t>
            </a:r>
          </a:p>
        </p:txBody>
      </p:sp>
    </p:spTree>
    <p:extLst>
      <p:ext uri="{BB962C8B-B14F-4D97-AF65-F5344CB8AC3E}">
        <p14:creationId xmlns:p14="http://schemas.microsoft.com/office/powerpoint/2010/main" val="391961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9142664"/>
              </p:ext>
            </p:extLst>
          </p:nvPr>
        </p:nvGraphicFramePr>
        <p:xfrm>
          <a:off x="34924" y="40481"/>
          <a:ext cx="540000" cy="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58" name="CorelDRAW" r:id="rId3" imgW="6943344" imgH="6943344" progId="CorelDRAW.Graphic.13">
                  <p:embed/>
                </p:oleObj>
              </mc:Choice>
              <mc:Fallback>
                <p:oleObj name="CorelDRAW" r:id="rId3" imgW="6943344" imgH="6943344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4" y="40481"/>
                        <a:ext cx="540000" cy="54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Номер слайда 10"/>
          <p:cNvSpPr txBox="1">
            <a:spLocks/>
          </p:cNvSpPr>
          <p:nvPr/>
        </p:nvSpPr>
        <p:spPr>
          <a:xfrm>
            <a:off x="8749729" y="33468"/>
            <a:ext cx="358775" cy="360000"/>
          </a:xfrm>
          <a:prstGeom prst="roundRect">
            <a:avLst/>
          </a:prstGeom>
          <a:solidFill>
            <a:srgbClr val="DDE7F3"/>
          </a:solidFill>
        </p:spPr>
        <p:txBody>
          <a:bodyPr lIns="72000" anchor="ctr"/>
          <a:lstStyle/>
          <a:p>
            <a:pPr algn="ctr">
              <a:defRPr/>
            </a:pPr>
            <a:fld id="{9290B0AC-1095-4A1C-BD1C-6C83E51E764D}" type="slidenum">
              <a:rPr lang="ru-RU" sz="1200" b="1">
                <a:solidFill>
                  <a:prstClr val="black"/>
                </a:solidFill>
              </a:rPr>
              <a:pPr algn="ctr">
                <a:defRPr/>
              </a:pPr>
              <a:t>29</a:t>
            </a:fld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49" y="38954"/>
            <a:ext cx="789247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kern="0" dirty="0">
                <a:solidFill>
                  <a:srgbClr val="000000"/>
                </a:solidFill>
              </a:rPr>
              <a:t>Капитальный </a:t>
            </a:r>
            <a:r>
              <a:rPr lang="ru-RU" sz="2600" b="1" kern="0" dirty="0">
                <a:solidFill>
                  <a:prstClr val="black"/>
                </a:solidFill>
              </a:rPr>
              <a:t>ремонт </a:t>
            </a:r>
            <a:r>
              <a:rPr lang="ru-RU" sz="2600" b="1" dirty="0">
                <a:solidFill>
                  <a:prstClr val="black"/>
                </a:solidFill>
              </a:rPr>
              <a:t>сельских клубов </a:t>
            </a:r>
            <a:r>
              <a:rPr lang="ru-RU" sz="2600" b="1" kern="0" dirty="0">
                <a:solidFill>
                  <a:srgbClr val="000000"/>
                </a:solidFill>
              </a:rPr>
              <a:t>на </a:t>
            </a:r>
            <a:r>
              <a:rPr lang="ru-RU" sz="2600" b="1" kern="0" dirty="0" smtClean="0">
                <a:solidFill>
                  <a:srgbClr val="000000"/>
                </a:solidFill>
              </a:rPr>
              <a:t>2017 г.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861329"/>
              </p:ext>
            </p:extLst>
          </p:nvPr>
        </p:nvGraphicFramePr>
        <p:xfrm>
          <a:off x="179512" y="699542"/>
          <a:ext cx="8856986" cy="2888934"/>
        </p:xfrm>
        <a:graphic>
          <a:graphicData uri="http://schemas.openxmlformats.org/drawingml/2006/table">
            <a:tbl>
              <a:tblPr/>
              <a:tblGrid>
                <a:gridCol w="2825073"/>
                <a:gridCol w="2519660"/>
                <a:gridCol w="1740857"/>
                <a:gridCol w="1771396"/>
              </a:tblGrid>
              <a:tr h="11525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Наименование </a:t>
                      </a:r>
                    </a:p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Программы,</a:t>
                      </a:r>
                    </a:p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разработчик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615" marR="1615" marT="161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Показатель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615" marR="1615" marT="161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Стоимость</a:t>
                      </a:r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endParaRPr lang="ru-RU" sz="1800" b="1" u="none" strike="noStrike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млн</a:t>
                      </a:r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 </a:t>
                      </a:r>
                      <a:endParaRPr lang="ru-RU" sz="1800" b="1" u="none" strike="noStrike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рублей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615" marR="1615" marT="161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Наличие  ПИР (ПСД), </a:t>
                      </a:r>
                    </a:p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стоимость</a:t>
                      </a:r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endParaRPr lang="ru-RU" sz="1800" b="1" u="none" strike="noStrike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млн.</a:t>
                      </a:r>
                    </a:p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рублей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615" marR="1615" marT="161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</a:tr>
              <a:tr h="15157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Капремонт сельских клубов,</a:t>
                      </a:r>
                      <a:endParaRPr lang="ru-RU" sz="2400" b="1" i="0" u="none" strike="noStrike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l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Мин-во культуры РТ</a:t>
                      </a:r>
                    </a:p>
                  </a:txBody>
                  <a:tcPr marL="7200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 объекта</a:t>
                      </a:r>
                      <a:endParaRPr lang="ru-RU" sz="2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РТ</a:t>
                      </a:r>
                    </a:p>
                    <a:p>
                      <a:pPr algn="ctr" fontAlgn="ctr"/>
                      <a:r>
                        <a:rPr lang="ru-RU" sz="2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338,209</a:t>
                      </a:r>
                      <a:endParaRPr lang="ru-RU" sz="28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РТ</a:t>
                      </a:r>
                    </a:p>
                    <a:p>
                      <a:pPr algn="ctr" fontAlgn="ctr"/>
                      <a:r>
                        <a:rPr lang="ru-RU" sz="2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4,29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251520" y="4083918"/>
            <a:ext cx="86775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Утверждено РКМ РТ № 3194-р  от 30.12.2016 </a:t>
            </a:r>
          </a:p>
        </p:txBody>
      </p:sp>
    </p:spTree>
    <p:extLst>
      <p:ext uri="{BB962C8B-B14F-4D97-AF65-F5344CB8AC3E}">
        <p14:creationId xmlns:p14="http://schemas.microsoft.com/office/powerpoint/2010/main" val="217798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2"/>
          <p:cNvSpPr txBox="1">
            <a:spLocks noChangeArrowheads="1"/>
          </p:cNvSpPr>
          <p:nvPr/>
        </p:nvSpPr>
        <p:spPr bwMode="auto">
          <a:xfrm>
            <a:off x="540320" y="123478"/>
            <a:ext cx="82081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600" b="1" dirty="0" smtClean="0"/>
              <a:t>Травматизм в строительной отрасли</a:t>
            </a:r>
          </a:p>
          <a:p>
            <a:pPr algn="ctr" eaLnBrk="1" hangingPunct="1"/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(смертельные случаи в разрезе МО)</a:t>
            </a:r>
          </a:p>
        </p:txBody>
      </p:sp>
      <p:sp>
        <p:nvSpPr>
          <p:cNvPr id="21" name="Номер слайда 10"/>
          <p:cNvSpPr txBox="1">
            <a:spLocks/>
          </p:cNvSpPr>
          <p:nvPr/>
        </p:nvSpPr>
        <p:spPr>
          <a:xfrm>
            <a:off x="8604449" y="25100"/>
            <a:ext cx="504056" cy="386409"/>
          </a:xfrm>
          <a:prstGeom prst="roundRect">
            <a:avLst/>
          </a:prstGeom>
          <a:solidFill>
            <a:srgbClr val="DDE7F3"/>
          </a:solidFill>
        </p:spPr>
        <p:txBody>
          <a:bodyPr l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290B0AC-1095-4A1C-BD1C-6C83E51E764D}" type="slidenum">
              <a:rPr lang="ru-RU" sz="1200" b="1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ru-RU" sz="1200" b="1" dirty="0">
              <a:latin typeface="+mn-lt"/>
              <a:cs typeface="+mn-cs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7299081"/>
              </p:ext>
            </p:extLst>
          </p:nvPr>
        </p:nvGraphicFramePr>
        <p:xfrm>
          <a:off x="107950" y="33338"/>
          <a:ext cx="719138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01" name="CorelDRAW" r:id="rId3" imgW="6943344" imgH="6943344" progId="">
                  <p:embed/>
                </p:oleObj>
              </mc:Choice>
              <mc:Fallback>
                <p:oleObj name="CorelDRAW" r:id="rId3" imgW="6943344" imgH="69433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33338"/>
                        <a:ext cx="719138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954188"/>
              </p:ext>
            </p:extLst>
          </p:nvPr>
        </p:nvGraphicFramePr>
        <p:xfrm>
          <a:off x="755576" y="1131590"/>
          <a:ext cx="7704855" cy="37444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2919"/>
                <a:gridCol w="3118258"/>
                <a:gridCol w="2017696"/>
                <a:gridCol w="1925982"/>
              </a:tblGrid>
              <a:tr h="42027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effectLst/>
                          <a:latin typeface="+mn-lt"/>
                        </a:rPr>
                        <a:t>№</a:t>
                      </a:r>
                      <a:endParaRPr lang="ru-RU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effectLst/>
                          <a:latin typeface="+mn-lt"/>
                        </a:rPr>
                        <a:t>МО</a:t>
                      </a:r>
                      <a:endParaRPr lang="ru-RU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effectLst/>
                          <a:latin typeface="+mn-lt"/>
                        </a:rPr>
                        <a:t>Количество несчастных случаев</a:t>
                      </a:r>
                      <a:endParaRPr lang="ru-RU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61865">
                <a:tc vMerge="1"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effectLst/>
                          <a:latin typeface="+mn-lt"/>
                        </a:rPr>
                        <a:t> 2015г.</a:t>
                      </a:r>
                      <a:endParaRPr lang="ru-RU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effectLst/>
                          <a:latin typeface="+mn-lt"/>
                        </a:rPr>
                        <a:t>2016г.</a:t>
                      </a:r>
                      <a:endParaRPr lang="ru-RU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40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+mn-lt"/>
                        </a:rPr>
                        <a:t>1</a:t>
                      </a:r>
                      <a:endParaRPr lang="ru-RU" sz="2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г. Казань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52000" marR="25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9</a:t>
                      </a:r>
                      <a:endParaRPr lang="ru-RU" sz="24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91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+mn-lt"/>
                        </a:rPr>
                        <a:t>2</a:t>
                      </a:r>
                      <a:endParaRPr lang="ru-RU" sz="2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г.Наб.Челны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52000" marR="25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</a:t>
                      </a:r>
                      <a:endParaRPr lang="ru-RU" sz="24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291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effectLst/>
                          <a:latin typeface="+mn-lt"/>
                        </a:rPr>
                        <a:t>3</a:t>
                      </a:r>
                      <a:endParaRPr lang="ru-RU" sz="2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Верхнеуслонский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52000" marR="25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</a:t>
                      </a:r>
                      <a:endParaRPr lang="ru-RU" sz="24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91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effectLst/>
                          <a:latin typeface="+mn-lt"/>
                        </a:rPr>
                        <a:t>4</a:t>
                      </a:r>
                      <a:endParaRPr lang="ru-RU" sz="2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Нижнекамский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52000" marR="25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91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effectLst/>
                          <a:latin typeface="+mn-lt"/>
                        </a:rPr>
                        <a:t>5</a:t>
                      </a:r>
                      <a:endParaRPr lang="ru-RU" sz="2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Спасский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52000" marR="25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</a:t>
                      </a:r>
                      <a:endParaRPr lang="ru-RU" sz="24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24471"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пределами РТ</a:t>
                      </a:r>
                      <a:endParaRPr lang="ru-RU" sz="2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2000" marR="25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</a:t>
                      </a:r>
                      <a:endParaRPr lang="ru-RU" sz="24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7186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2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ИТОГО:</a:t>
                      </a:r>
                    </a:p>
                  </a:txBody>
                  <a:tcPr marL="25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17</a:t>
                      </a:r>
                      <a:endParaRPr lang="ru-RU" sz="2400" b="1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11</a:t>
                      </a:r>
                      <a:endParaRPr lang="ru-RU" sz="2400" b="1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833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108"/>
    </mc:Choice>
    <mc:Fallback xmlns="">
      <p:transition advTm="7108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6192850"/>
              </p:ext>
            </p:extLst>
          </p:nvPr>
        </p:nvGraphicFramePr>
        <p:xfrm>
          <a:off x="34924" y="40481"/>
          <a:ext cx="540000" cy="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82" name="CorelDRAW" r:id="rId3" imgW="6943344" imgH="6943344" progId="CorelDRAW.Graphic.13">
                  <p:embed/>
                </p:oleObj>
              </mc:Choice>
              <mc:Fallback>
                <p:oleObj name="CorelDRAW" r:id="rId3" imgW="6943344" imgH="6943344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4" y="40481"/>
                        <a:ext cx="540000" cy="54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Номер слайда 10"/>
          <p:cNvSpPr txBox="1">
            <a:spLocks/>
          </p:cNvSpPr>
          <p:nvPr/>
        </p:nvSpPr>
        <p:spPr>
          <a:xfrm>
            <a:off x="8749729" y="33468"/>
            <a:ext cx="358775" cy="360000"/>
          </a:xfrm>
          <a:prstGeom prst="roundRect">
            <a:avLst/>
          </a:prstGeom>
          <a:solidFill>
            <a:srgbClr val="DDE7F3"/>
          </a:solidFill>
        </p:spPr>
        <p:txBody>
          <a:bodyPr lIns="72000" anchor="ctr"/>
          <a:lstStyle/>
          <a:p>
            <a:pPr algn="ctr">
              <a:defRPr/>
            </a:pPr>
            <a:fld id="{9290B0AC-1095-4A1C-BD1C-6C83E51E764D}" type="slidenum">
              <a:rPr lang="ru-RU" sz="1200" b="1">
                <a:solidFill>
                  <a:prstClr val="black"/>
                </a:solidFill>
              </a:rPr>
              <a:pPr algn="ctr">
                <a:defRPr/>
              </a:pPr>
              <a:t>30</a:t>
            </a:fld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1" y="38954"/>
            <a:ext cx="813816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kern="0" dirty="0">
                <a:solidFill>
                  <a:srgbClr val="000000"/>
                </a:solidFill>
              </a:rPr>
              <a:t>Капитальный ремонт подростковых клубов </a:t>
            </a:r>
            <a:r>
              <a:rPr lang="ru-RU" sz="2600" b="1" kern="0" dirty="0" smtClean="0">
                <a:solidFill>
                  <a:srgbClr val="000000"/>
                </a:solidFill>
              </a:rPr>
              <a:t>на 2017 г.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425351"/>
              </p:ext>
            </p:extLst>
          </p:nvPr>
        </p:nvGraphicFramePr>
        <p:xfrm>
          <a:off x="179512" y="699542"/>
          <a:ext cx="8856986" cy="2888934"/>
        </p:xfrm>
        <a:graphic>
          <a:graphicData uri="http://schemas.openxmlformats.org/drawingml/2006/table">
            <a:tbl>
              <a:tblPr/>
              <a:tblGrid>
                <a:gridCol w="2825073"/>
                <a:gridCol w="2519660"/>
                <a:gridCol w="1740857"/>
                <a:gridCol w="1771396"/>
              </a:tblGrid>
              <a:tr h="11525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Наименование </a:t>
                      </a:r>
                    </a:p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Программы,</a:t>
                      </a:r>
                    </a:p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разработчик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615" marR="1615" marT="161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Показатель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615" marR="1615" marT="161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Стоимость</a:t>
                      </a:r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endParaRPr lang="ru-RU" sz="1800" b="1" u="none" strike="noStrike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млн</a:t>
                      </a:r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 </a:t>
                      </a:r>
                      <a:endParaRPr lang="ru-RU" sz="1800" b="1" u="none" strike="noStrike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рублей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615" marR="1615" marT="161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Наличие  ПИР (ПСД), </a:t>
                      </a:r>
                    </a:p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стоимость</a:t>
                      </a:r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endParaRPr lang="ru-RU" sz="1800" b="1" u="none" strike="noStrike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млн.</a:t>
                      </a:r>
                    </a:p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рублей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615" marR="1615" marT="161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</a:tr>
              <a:tr h="15157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Капремонт подростковых клубов,</a:t>
                      </a:r>
                      <a:endParaRPr lang="ru-RU" sz="2400" b="1" i="0" u="none" strike="noStrike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l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Мин-во по делам молодежи и спорту РТ</a:t>
                      </a:r>
                    </a:p>
                  </a:txBody>
                  <a:tcPr marL="7200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 объектов</a:t>
                      </a:r>
                      <a:endParaRPr lang="ru-RU" sz="2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РТ</a:t>
                      </a:r>
                    </a:p>
                    <a:p>
                      <a:pPr algn="ctr" fontAlgn="ctr"/>
                      <a:r>
                        <a:rPr lang="ru-RU" sz="2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98,0</a:t>
                      </a:r>
                      <a:endParaRPr lang="ru-RU" sz="28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РТ</a:t>
                      </a:r>
                    </a:p>
                    <a:p>
                      <a:pPr algn="ctr" fontAlgn="ctr"/>
                      <a:r>
                        <a:rPr lang="ru-RU" sz="2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251520" y="4083918"/>
            <a:ext cx="86775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Утверждено РКМ РТ № 2507-р  от 28.10.2016 </a:t>
            </a:r>
          </a:p>
        </p:txBody>
      </p:sp>
    </p:spTree>
    <p:extLst>
      <p:ext uri="{BB962C8B-B14F-4D97-AF65-F5344CB8AC3E}">
        <p14:creationId xmlns:p14="http://schemas.microsoft.com/office/powerpoint/2010/main" val="297811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2735111"/>
              </p:ext>
            </p:extLst>
          </p:nvPr>
        </p:nvGraphicFramePr>
        <p:xfrm>
          <a:off x="34924" y="40481"/>
          <a:ext cx="540000" cy="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6" name="CorelDRAW" r:id="rId3" imgW="6943344" imgH="6943344" progId="CorelDRAW.Graphic.13">
                  <p:embed/>
                </p:oleObj>
              </mc:Choice>
              <mc:Fallback>
                <p:oleObj name="CorelDRAW" r:id="rId3" imgW="6943344" imgH="6943344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4" y="40481"/>
                        <a:ext cx="540000" cy="54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Номер слайда 10"/>
          <p:cNvSpPr txBox="1">
            <a:spLocks/>
          </p:cNvSpPr>
          <p:nvPr/>
        </p:nvSpPr>
        <p:spPr>
          <a:xfrm>
            <a:off x="8749729" y="33468"/>
            <a:ext cx="358775" cy="360000"/>
          </a:xfrm>
          <a:prstGeom prst="roundRect">
            <a:avLst/>
          </a:prstGeom>
          <a:solidFill>
            <a:srgbClr val="DDE7F3"/>
          </a:solidFill>
        </p:spPr>
        <p:txBody>
          <a:bodyPr lIns="72000" anchor="ctr"/>
          <a:lstStyle/>
          <a:p>
            <a:pPr algn="ctr">
              <a:defRPr/>
            </a:pPr>
            <a:fld id="{9290B0AC-1095-4A1C-BD1C-6C83E51E764D}" type="slidenum">
              <a:rPr lang="ru-RU" sz="1200" b="1">
                <a:solidFill>
                  <a:prstClr val="black"/>
                </a:solidFill>
              </a:rPr>
              <a:pPr algn="ctr">
                <a:defRPr/>
              </a:pPr>
              <a:t>31</a:t>
            </a:fld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2173" y="33468"/>
            <a:ext cx="849694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kern="0" dirty="0">
                <a:solidFill>
                  <a:srgbClr val="000000"/>
                </a:solidFill>
              </a:rPr>
              <a:t>Капитальный ремонт зданий советов </a:t>
            </a:r>
            <a:r>
              <a:rPr lang="ru-RU" sz="2600" b="1" kern="0" dirty="0" smtClean="0">
                <a:solidFill>
                  <a:srgbClr val="000000"/>
                </a:solidFill>
              </a:rPr>
              <a:t>поселений </a:t>
            </a:r>
          </a:p>
          <a:p>
            <a:pPr algn="ctr"/>
            <a:r>
              <a:rPr lang="ru-RU" sz="2600" b="1" kern="0" dirty="0" smtClean="0">
                <a:solidFill>
                  <a:srgbClr val="000000"/>
                </a:solidFill>
              </a:rPr>
              <a:t>на </a:t>
            </a:r>
            <a:r>
              <a:rPr lang="ru-RU" sz="2600" b="1" kern="0" dirty="0">
                <a:solidFill>
                  <a:srgbClr val="000000"/>
                </a:solidFill>
              </a:rPr>
              <a:t>2017 г.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418562"/>
              </p:ext>
            </p:extLst>
          </p:nvPr>
        </p:nvGraphicFramePr>
        <p:xfrm>
          <a:off x="161824" y="919072"/>
          <a:ext cx="8856986" cy="2888934"/>
        </p:xfrm>
        <a:graphic>
          <a:graphicData uri="http://schemas.openxmlformats.org/drawingml/2006/table">
            <a:tbl>
              <a:tblPr/>
              <a:tblGrid>
                <a:gridCol w="2825073"/>
                <a:gridCol w="2519660"/>
                <a:gridCol w="1740857"/>
                <a:gridCol w="1771396"/>
              </a:tblGrid>
              <a:tr h="11525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Наименование </a:t>
                      </a:r>
                    </a:p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Программы,</a:t>
                      </a:r>
                    </a:p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разработчик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615" marR="1615" marT="161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Показатель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615" marR="1615" marT="161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Стоимость</a:t>
                      </a:r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endParaRPr lang="ru-RU" sz="1800" b="1" u="none" strike="noStrike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млн</a:t>
                      </a:r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 </a:t>
                      </a:r>
                      <a:endParaRPr lang="ru-RU" sz="1800" b="1" u="none" strike="noStrike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рублей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615" marR="1615" marT="161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Наличие  ПИР (ПСД), </a:t>
                      </a:r>
                    </a:p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стоимость</a:t>
                      </a:r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endParaRPr lang="ru-RU" sz="1800" b="1" u="none" strike="noStrike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млн.</a:t>
                      </a:r>
                    </a:p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рублей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615" marR="1615" marT="161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</a:tr>
              <a:tr h="15157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Капремонт зданий советов поселений,</a:t>
                      </a:r>
                      <a:endParaRPr lang="ru-RU" sz="2400" b="1" i="0" u="none" strike="noStrike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l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Ассоциация «Совет муниципальных образований РТ»</a:t>
                      </a:r>
                    </a:p>
                  </a:txBody>
                  <a:tcPr marL="7200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 объекта</a:t>
                      </a:r>
                      <a:endParaRPr lang="ru-RU" sz="2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РТ</a:t>
                      </a:r>
                    </a:p>
                    <a:p>
                      <a:pPr algn="ctr" fontAlgn="ctr"/>
                      <a:r>
                        <a:rPr lang="ru-RU" sz="2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98,45</a:t>
                      </a:r>
                      <a:endParaRPr lang="ru-RU" sz="28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РТ</a:t>
                      </a:r>
                    </a:p>
                    <a:p>
                      <a:pPr algn="ctr" fontAlgn="ctr"/>
                      <a:r>
                        <a:rPr lang="ru-RU" sz="2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251520" y="4083918"/>
            <a:ext cx="86775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Утверждено РКМ РТ № 3199-р  от 30.12.2016 </a:t>
            </a:r>
          </a:p>
        </p:txBody>
      </p:sp>
    </p:spTree>
    <p:extLst>
      <p:ext uri="{BB962C8B-B14F-4D97-AF65-F5344CB8AC3E}">
        <p14:creationId xmlns:p14="http://schemas.microsoft.com/office/powerpoint/2010/main" val="258143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2147056"/>
              </p:ext>
            </p:extLst>
          </p:nvPr>
        </p:nvGraphicFramePr>
        <p:xfrm>
          <a:off x="34924" y="40481"/>
          <a:ext cx="540000" cy="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30" name="CorelDRAW" r:id="rId3" imgW="6943344" imgH="6943344" progId="CorelDRAW.Graphic.13">
                  <p:embed/>
                </p:oleObj>
              </mc:Choice>
              <mc:Fallback>
                <p:oleObj name="CorelDRAW" r:id="rId3" imgW="6943344" imgH="6943344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4" y="40481"/>
                        <a:ext cx="540000" cy="54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Номер слайда 10"/>
          <p:cNvSpPr txBox="1">
            <a:spLocks/>
          </p:cNvSpPr>
          <p:nvPr/>
        </p:nvSpPr>
        <p:spPr>
          <a:xfrm>
            <a:off x="8749729" y="33468"/>
            <a:ext cx="358775" cy="360000"/>
          </a:xfrm>
          <a:prstGeom prst="roundRect">
            <a:avLst/>
          </a:prstGeom>
          <a:solidFill>
            <a:srgbClr val="DDE7F3"/>
          </a:solidFill>
        </p:spPr>
        <p:txBody>
          <a:bodyPr lIns="72000" anchor="ctr"/>
          <a:lstStyle/>
          <a:p>
            <a:pPr algn="ctr">
              <a:defRPr/>
            </a:pPr>
            <a:fld id="{9290B0AC-1095-4A1C-BD1C-6C83E51E764D}" type="slidenum">
              <a:rPr lang="ru-RU" sz="1200" b="1">
                <a:solidFill>
                  <a:prstClr val="black"/>
                </a:solidFill>
              </a:rPr>
              <a:pPr algn="ctr">
                <a:defRPr/>
              </a:pPr>
              <a:t>32</a:t>
            </a:fld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2173" y="33468"/>
            <a:ext cx="849694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kern="0" dirty="0">
                <a:solidFill>
                  <a:srgbClr val="000000"/>
                </a:solidFill>
              </a:rPr>
              <a:t>Капитальный ремонт учреждений социального обслуживания </a:t>
            </a:r>
            <a:r>
              <a:rPr lang="ru-RU" sz="2600" b="1" kern="0" dirty="0" smtClean="0">
                <a:solidFill>
                  <a:srgbClr val="000000"/>
                </a:solidFill>
              </a:rPr>
              <a:t>на </a:t>
            </a:r>
            <a:r>
              <a:rPr lang="ru-RU" sz="2600" b="1" kern="0" dirty="0">
                <a:solidFill>
                  <a:srgbClr val="000000"/>
                </a:solidFill>
              </a:rPr>
              <a:t>2017 г.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971088"/>
              </p:ext>
            </p:extLst>
          </p:nvPr>
        </p:nvGraphicFramePr>
        <p:xfrm>
          <a:off x="161824" y="1194984"/>
          <a:ext cx="8856986" cy="2888934"/>
        </p:xfrm>
        <a:graphic>
          <a:graphicData uri="http://schemas.openxmlformats.org/drawingml/2006/table">
            <a:tbl>
              <a:tblPr/>
              <a:tblGrid>
                <a:gridCol w="2825073"/>
                <a:gridCol w="2519660"/>
                <a:gridCol w="1740857"/>
                <a:gridCol w="1771396"/>
              </a:tblGrid>
              <a:tr h="11525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Наименование </a:t>
                      </a:r>
                    </a:p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Программы,</a:t>
                      </a:r>
                    </a:p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разработчик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615" marR="1615" marT="161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Показатель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615" marR="1615" marT="161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Стоимость</a:t>
                      </a:r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endParaRPr lang="ru-RU" sz="1800" b="1" u="none" strike="noStrike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млн</a:t>
                      </a:r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 </a:t>
                      </a:r>
                      <a:endParaRPr lang="ru-RU" sz="1800" b="1" u="none" strike="noStrike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рублей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615" marR="1615" marT="161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Наличие  ПИР (ПСД), </a:t>
                      </a:r>
                    </a:p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стоимость</a:t>
                      </a:r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endParaRPr lang="ru-RU" sz="1800" b="1" u="none" strike="noStrike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млн.</a:t>
                      </a:r>
                    </a:p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рублей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615" marR="1615" marT="161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</a:tr>
              <a:tr h="15157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Капремонт зданий советов поселений,</a:t>
                      </a:r>
                      <a:endParaRPr lang="ru-RU" sz="2400" b="1" i="0" u="none" strike="noStrike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l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Мин-во труда, занятости и социальной защиты РТ</a:t>
                      </a:r>
                    </a:p>
                  </a:txBody>
                  <a:tcPr marL="7200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 объектов</a:t>
                      </a:r>
                      <a:endParaRPr lang="ru-RU" sz="2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РТ</a:t>
                      </a:r>
                    </a:p>
                    <a:p>
                      <a:pPr algn="ctr" fontAlgn="ctr"/>
                      <a:r>
                        <a:rPr lang="ru-RU" sz="2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121,3</a:t>
                      </a:r>
                      <a:endParaRPr lang="ru-RU" sz="28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РТ</a:t>
                      </a:r>
                    </a:p>
                    <a:p>
                      <a:pPr algn="ctr" fontAlgn="ctr"/>
                      <a:r>
                        <a:rPr lang="ru-RU" sz="2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251520" y="4289307"/>
            <a:ext cx="86775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Утверждено РКМ РТ № 2567-р  от 07.11.2016 </a:t>
            </a:r>
          </a:p>
        </p:txBody>
      </p:sp>
    </p:spTree>
    <p:extLst>
      <p:ext uri="{BB962C8B-B14F-4D97-AF65-F5344CB8AC3E}">
        <p14:creationId xmlns:p14="http://schemas.microsoft.com/office/powerpoint/2010/main" val="36836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940185"/>
              </p:ext>
            </p:extLst>
          </p:nvPr>
        </p:nvGraphicFramePr>
        <p:xfrm>
          <a:off x="179512" y="483518"/>
          <a:ext cx="8856984" cy="4304256"/>
        </p:xfrm>
        <a:graphic>
          <a:graphicData uri="http://schemas.openxmlformats.org/drawingml/2006/table">
            <a:tbl>
              <a:tblPr/>
              <a:tblGrid>
                <a:gridCol w="216235"/>
                <a:gridCol w="2871027"/>
                <a:gridCol w="1984669"/>
                <a:gridCol w="3785053"/>
              </a:tblGrid>
              <a:tr h="407388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b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62" marR="5362" marT="4022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программы</a:t>
                      </a:r>
                    </a:p>
                  </a:txBody>
                  <a:tcPr marL="5362" marR="5362" marT="4022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7000"/>
                        </a:lnSpc>
                      </a:pPr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РКМ РТ</a:t>
                      </a:r>
                    </a:p>
                  </a:txBody>
                  <a:tcPr marL="1615" marR="1615" marT="1211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endParaRPr lang="ru-RU" sz="1400" b="1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15" marR="1615" marT="1211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62" marR="5362" marT="4022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80000"/>
                        </a:lnSpc>
                      </a:pPr>
                      <a:r>
                        <a:rPr lang="ru-RU" sz="1500" b="1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Водообеспечение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на селе в населенных пунктах РТ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№2919-р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от 12.12.2016</a:t>
                      </a:r>
                      <a:endParaRPr lang="ru-RU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62" marR="5362" marT="4022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Построить: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278,28 км - сетей водоснабжения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             - водонапорных</a:t>
                      </a:r>
                      <a:r>
                        <a:rPr lang="ru-RU" sz="15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башен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             - артезианских скважин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0" marR="108000" marT="4022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447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62" marR="5362" marT="4022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Восстановление 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уличного освещения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 населенных пунктах РТ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№2815-р от 06.12.2016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62" marR="5362" marT="4022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Установить: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12 295      - светильников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417 км      - линий электропередачи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304           - щитов</a:t>
                      </a:r>
                      <a:r>
                        <a:rPr lang="ru-RU" sz="15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учета и управления</a:t>
                      </a:r>
                      <a:endParaRPr lang="ru-RU" sz="15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0" marR="108000" marT="4022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458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endParaRPr lang="ru-RU" sz="15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62" marR="5362" marT="4022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Замена котлов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 котельных бюджетных учреждений РТ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№2633-р от 16.11.2016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62" marR="5362" marT="4022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Заменить: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котлы на 98 объектах бюджетной сферы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0" marR="108000" marT="4022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06076"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62" marR="5362" marT="4022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u="non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Переход на </a:t>
                      </a:r>
                      <a:r>
                        <a:rPr lang="ru-RU" sz="1500" b="1" u="non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индивидуальные системы отопления</a:t>
                      </a:r>
                      <a:r>
                        <a:rPr lang="ru-RU" sz="1500" u="non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установка БМК в городах и районах РТ (</a:t>
                      </a:r>
                      <a:r>
                        <a:rPr lang="ru-RU" sz="1500" u="none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пгт</a:t>
                      </a:r>
                      <a:r>
                        <a:rPr lang="ru-RU" sz="1500" u="non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Уруссу)</a:t>
                      </a:r>
                      <a:endParaRPr lang="ru-RU" sz="1500" b="0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№3235-р от 31.12.2015</a:t>
                      </a:r>
                    </a:p>
                    <a:p>
                      <a:pPr algn="ctr" fontAlgn="ctr">
                        <a:lnSpc>
                          <a:spcPct val="80000"/>
                        </a:lnSpc>
                      </a:pP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62" marR="5362" marT="4022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Перевести  - </a:t>
                      </a:r>
                      <a:r>
                        <a:rPr lang="ru-RU" sz="15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 ИСО 3</a:t>
                      </a:r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441 квартиру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Установить - </a:t>
                      </a:r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газораспределительных шкафов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Построить   - 23,6 км подводящих, кольцующих и фасадных газопроводов</a:t>
                      </a:r>
                    </a:p>
                  </a:txBody>
                  <a:tcPr marL="108000" marR="108000" marT="4022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0607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62" marR="5362" marT="4022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Модернизация систем </a:t>
                      </a:r>
                      <a:r>
                        <a:rPr lang="ru-RU" sz="15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водоотведения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№3235-р от 31.12.2015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9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№2703-р от 22.11.2016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62" marR="5362" marT="4022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Строительство</a:t>
                      </a:r>
                      <a:r>
                        <a:rPr lang="ru-RU" sz="15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и реконструкция 12-ти биологических очистных сооружений канализаций в 12 МО.</a:t>
                      </a:r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0" marR="108000" marT="4022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" name="Object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5827"/>
            <a:ext cx="851733" cy="822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17280" y="37221"/>
            <a:ext cx="7515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План Фонда газификации по реализации программ 2017 года</a:t>
            </a:r>
            <a:endParaRPr lang="ru-RU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10"/>
          <p:cNvSpPr txBox="1">
            <a:spLocks/>
          </p:cNvSpPr>
          <p:nvPr/>
        </p:nvSpPr>
        <p:spPr>
          <a:xfrm>
            <a:off x="8676457" y="33468"/>
            <a:ext cx="432048" cy="360000"/>
          </a:xfrm>
          <a:prstGeom prst="roundRect">
            <a:avLst/>
          </a:prstGeom>
          <a:solidFill>
            <a:srgbClr val="DDE7F3"/>
          </a:solidFill>
        </p:spPr>
        <p:txBody>
          <a:bodyPr lIns="72000" anchor="ctr"/>
          <a:lstStyle/>
          <a:p>
            <a:pPr algn="ctr">
              <a:defRPr/>
            </a:pPr>
            <a:fld id="{9290B0AC-1095-4A1C-BD1C-6C83E51E764D}" type="slidenum">
              <a:rPr lang="ru-RU" sz="1200" b="1">
                <a:solidFill>
                  <a:prstClr val="black"/>
                </a:solidFill>
              </a:rPr>
              <a:pPr algn="ctr">
                <a:defRPr/>
              </a:pPr>
              <a:t>33</a:t>
            </a:fld>
            <a:endParaRPr lang="ru-RU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73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108"/>
    </mc:Choice>
    <mc:Fallback xmlns="">
      <p:transition advTm="7108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251" y="123539"/>
            <a:ext cx="8229600" cy="360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200" b="1" spc="300" dirty="0">
                <a:latin typeface="Arial" pitchFamily="34" charset="0"/>
                <a:cs typeface="Arial" pitchFamily="34" charset="0"/>
              </a:rPr>
              <a:t>Фонд Газификации</a:t>
            </a:r>
            <a:endParaRPr lang="ru-RU" sz="2200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203" y="513235"/>
            <a:ext cx="8435280" cy="6869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Реализация программы  перехода на индивидуальные источники теплоснабжения в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пгт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. Уруссу РТ</a:t>
            </a:r>
          </a:p>
        </p:txBody>
      </p:sp>
      <p:pic>
        <p:nvPicPr>
          <p:cNvPr id="4" name="Object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33" y="51471"/>
            <a:ext cx="58233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823909"/>
              </p:ext>
            </p:extLst>
          </p:nvPr>
        </p:nvGraphicFramePr>
        <p:xfrm>
          <a:off x="536956" y="1289715"/>
          <a:ext cx="8209230" cy="3789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1846"/>
                <a:gridCol w="1641846"/>
                <a:gridCol w="1641846"/>
                <a:gridCol w="1641846"/>
                <a:gridCol w="1641846"/>
              </a:tblGrid>
              <a:tr h="7193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Жилые дома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Планируемое количество квартир, шт.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Принято заявлений от жителей квартир, шт.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принятых заявлений от общего числа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Динамика, 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883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т.ч.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3 441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2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1 052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2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30,6%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2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6,8%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2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40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МКД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3 191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2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2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25,1%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2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2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7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Частный сектор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2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250, в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т.ч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.: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–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программе ФГ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207 – </a:t>
                      </a:r>
                      <a:r>
                        <a:rPr lang="ru-RU" sz="120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 счет собственных средств</a:t>
                      </a:r>
                      <a:endParaRPr lang="ru-RU" sz="12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2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2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2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Номер слайда 10"/>
          <p:cNvSpPr txBox="1">
            <a:spLocks/>
          </p:cNvSpPr>
          <p:nvPr/>
        </p:nvSpPr>
        <p:spPr>
          <a:xfrm>
            <a:off x="8604449" y="33468"/>
            <a:ext cx="504056" cy="317056"/>
          </a:xfrm>
          <a:prstGeom prst="roundRect">
            <a:avLst/>
          </a:prstGeom>
          <a:solidFill>
            <a:srgbClr val="DDE7F3"/>
          </a:solidFill>
        </p:spPr>
        <p:txBody>
          <a:bodyPr l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290B0AC-1095-4A1C-BD1C-6C83E51E764D}" type="slidenum">
              <a:rPr lang="ru-RU" sz="1200" b="1">
                <a:latin typeface="Arial" panose="020B0604020202020204" pitchFamily="34" charset="0"/>
                <a:cs typeface="Arial" panose="020B0604020202020204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34</a:t>
            </a:fld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52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108"/>
    </mc:Choice>
    <mc:Fallback xmlns="">
      <p:transition advTm="7108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251" y="123539"/>
            <a:ext cx="8229600" cy="360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200" b="1" spc="300" dirty="0">
                <a:latin typeface="Arial" pitchFamily="34" charset="0"/>
                <a:cs typeface="Arial" pitchFamily="34" charset="0"/>
              </a:rPr>
              <a:t>Фонд Газификации</a:t>
            </a:r>
            <a:endParaRPr lang="ru-RU" sz="2200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2756" y="624739"/>
            <a:ext cx="8567579" cy="19716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500" b="1" dirty="0">
                <a:solidFill>
                  <a:srgbClr val="00206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График оформления заявлений от населения</a:t>
            </a:r>
            <a:endParaRPr lang="ru-RU" sz="1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ject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083" y="88901"/>
            <a:ext cx="58233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922655"/>
              </p:ext>
            </p:extLst>
          </p:nvPr>
        </p:nvGraphicFramePr>
        <p:xfrm>
          <a:off x="669422" y="1228528"/>
          <a:ext cx="7863019" cy="2021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099"/>
                <a:gridCol w="942891"/>
                <a:gridCol w="1235405"/>
                <a:gridCol w="1261543"/>
                <a:gridCol w="1147027"/>
                <a:gridCol w="1147027"/>
                <a:gridCol w="1147027"/>
              </a:tblGrid>
              <a:tr h="61563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квартир, шт.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Поступило заявлений по квартирам, шт.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выполнения за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январь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 на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г.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39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январь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январь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ФАКТ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февраль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март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апрель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1173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3 441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5400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1 951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1 052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53,9%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5400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5400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5400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Номер слайда 10"/>
          <p:cNvSpPr txBox="1">
            <a:spLocks/>
          </p:cNvSpPr>
          <p:nvPr/>
        </p:nvSpPr>
        <p:spPr>
          <a:xfrm>
            <a:off x="8604449" y="33468"/>
            <a:ext cx="504056" cy="317056"/>
          </a:xfrm>
          <a:prstGeom prst="roundRect">
            <a:avLst/>
          </a:prstGeom>
          <a:solidFill>
            <a:srgbClr val="DDE7F3"/>
          </a:solidFill>
        </p:spPr>
        <p:txBody>
          <a:bodyPr l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290B0AC-1095-4A1C-BD1C-6C83E51E764D}" type="slidenum">
              <a:rPr lang="ru-RU" sz="1200" b="1">
                <a:latin typeface="Arial" panose="020B0604020202020204" pitchFamily="34" charset="0"/>
                <a:cs typeface="Arial" panose="020B0604020202020204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35</a:t>
            </a:fld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79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108"/>
    </mc:Choice>
    <mc:Fallback xmlns="">
      <p:transition advTm="7108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3099045"/>
              </p:ext>
            </p:extLst>
          </p:nvPr>
        </p:nvGraphicFramePr>
        <p:xfrm>
          <a:off x="34925" y="19050"/>
          <a:ext cx="62547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77" name="CorelDRAW" r:id="rId4" imgW="6943344" imgH="6943344" progId="">
                  <p:embed/>
                </p:oleObj>
              </mc:Choice>
              <mc:Fallback>
                <p:oleObj name="CorelDRAW" r:id="rId4" imgW="6943344" imgH="6943344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19050"/>
                        <a:ext cx="625475" cy="62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Номер слайда 10"/>
          <p:cNvSpPr txBox="1">
            <a:spLocks/>
          </p:cNvSpPr>
          <p:nvPr/>
        </p:nvSpPr>
        <p:spPr>
          <a:xfrm>
            <a:off x="8676457" y="33468"/>
            <a:ext cx="432048" cy="360000"/>
          </a:xfrm>
          <a:prstGeom prst="roundRect">
            <a:avLst/>
          </a:prstGeom>
          <a:solidFill>
            <a:srgbClr val="DDE7F3"/>
          </a:solidFill>
        </p:spPr>
        <p:txBody>
          <a:bodyPr l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290B0AC-1095-4A1C-BD1C-6C83E51E764D}" type="slidenum">
              <a:rPr lang="ru-RU" sz="1200" b="1">
                <a:latin typeface="Arial" panose="020B0604020202020204" pitchFamily="34" charset="0"/>
                <a:cs typeface="Arial" panose="020B0604020202020204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36</a:t>
            </a:fld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619738" y="44624"/>
            <a:ext cx="638315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750" b="1" dirty="0" smtClean="0">
                <a:latin typeface="Arial" pitchFamily="34" charset="0"/>
                <a:cs typeface="Arial" pitchFamily="34" charset="0"/>
              </a:rPr>
              <a:t>Капремонт коровников</a:t>
            </a:r>
            <a:r>
              <a:rPr lang="ru-RU" altLang="ru-RU" sz="175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altLang="ru-RU" sz="1750" b="1" dirty="0" smtClean="0">
                <a:latin typeface="Arial" pitchFamily="34" charset="0"/>
                <a:cs typeface="Arial" pitchFamily="34" charset="0"/>
              </a:rPr>
              <a:t>овощехранилищ </a:t>
            </a:r>
            <a:r>
              <a:rPr lang="ru-RU" altLang="ru-RU" sz="1750" b="1" dirty="0">
                <a:latin typeface="Arial" pitchFamily="34" charset="0"/>
                <a:cs typeface="Arial" pitchFamily="34" charset="0"/>
              </a:rPr>
              <a:t>и </a:t>
            </a:r>
            <a:endParaRPr lang="ru-RU" altLang="ru-RU" sz="1750" b="1" dirty="0" smtClean="0">
              <a:latin typeface="Arial" pitchFamily="34" charset="0"/>
              <a:cs typeface="Arial" pitchFamily="34" charset="0"/>
            </a:endParaRPr>
          </a:p>
          <a:p>
            <a:pPr algn="ctr" eaLnBrk="1" hangingPunct="1"/>
            <a:r>
              <a:rPr lang="ru-RU" altLang="ru-RU" sz="1750" b="1" dirty="0" smtClean="0">
                <a:latin typeface="Arial" pitchFamily="34" charset="0"/>
                <a:cs typeface="Arial" pitchFamily="34" charset="0"/>
              </a:rPr>
              <a:t>строительства </a:t>
            </a:r>
            <a:r>
              <a:rPr lang="ru-RU" altLang="ru-RU" sz="1750" b="1" dirty="0">
                <a:latin typeface="Arial" pitchFamily="34" charset="0"/>
                <a:cs typeface="Arial" pitchFamily="34" charset="0"/>
              </a:rPr>
              <a:t>силосно-сенажных траншей </a:t>
            </a:r>
            <a:r>
              <a:rPr lang="ru-RU" altLang="ru-RU" sz="1750" b="1" dirty="0" smtClean="0">
                <a:latin typeface="Arial" pitchFamily="34" charset="0"/>
                <a:cs typeface="Arial" pitchFamily="34" charset="0"/>
              </a:rPr>
              <a:t>на 2017 год</a:t>
            </a:r>
            <a:endParaRPr lang="ru-RU" altLang="ru-RU" sz="175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637262"/>
              </p:ext>
            </p:extLst>
          </p:nvPr>
        </p:nvGraphicFramePr>
        <p:xfrm>
          <a:off x="480582" y="915566"/>
          <a:ext cx="8168243" cy="35989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8018"/>
                <a:gridCol w="2641455"/>
                <a:gridCol w="1192529"/>
                <a:gridCol w="1207568"/>
                <a:gridCol w="1512168"/>
                <a:gridCol w="1196505"/>
              </a:tblGrid>
              <a:tr h="33171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программы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объектов, ед.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Лимит, млн. руб.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37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 РТ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Внебюд</a:t>
                      </a:r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средства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727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Капитальный ремонт коровников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568,9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470,7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1 098,2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410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Капитальный ремонт овощекартофелехранилищ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166,7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116,7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96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силосно-сенажных траншей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204,5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61,4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143,1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423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0872753"/>
              </p:ext>
            </p:extLst>
          </p:nvPr>
        </p:nvGraphicFramePr>
        <p:xfrm>
          <a:off x="34924" y="40481"/>
          <a:ext cx="540000" cy="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99" name="CorelDRAW" r:id="rId3" imgW="6943344" imgH="6943344" progId="">
                  <p:embed/>
                </p:oleObj>
              </mc:Choice>
              <mc:Fallback>
                <p:oleObj name="CorelDRAW" r:id="rId3" imgW="6943344" imgH="6943344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4" y="40481"/>
                        <a:ext cx="540000" cy="54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67494"/>
            <a:ext cx="8101532" cy="79208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Программа развития общественных пространств в муниципальных образованиях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2017 год</a:t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(проект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РКМ РТ, согл-5211331-1 от 5.01.2017)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0022091"/>
              </p:ext>
            </p:extLst>
          </p:nvPr>
        </p:nvGraphicFramePr>
        <p:xfrm>
          <a:off x="467544" y="1563638"/>
          <a:ext cx="8280920" cy="2304256"/>
        </p:xfrm>
        <a:graphic>
          <a:graphicData uri="http://schemas.openxmlformats.org/drawingml/2006/table">
            <a:tbl>
              <a:tblPr/>
              <a:tblGrid>
                <a:gridCol w="8280920"/>
              </a:tblGrid>
              <a:tr h="64807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Запланирован</a:t>
                      </a:r>
                      <a:r>
                        <a:rPr lang="ru-RU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57 объектов в 45 МО</a:t>
                      </a:r>
                    </a:p>
                    <a:p>
                      <a:pPr algn="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79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Средства бюджета РТ - </a:t>
                      </a: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1 900,0 </a:t>
                      </a:r>
                      <a:r>
                        <a:rPr lang="ru-RU" sz="2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млн.руб</a:t>
                      </a: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(СМР)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19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Средства бюджета РТ - </a:t>
                      </a: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 </a:t>
                      </a:r>
                      <a:r>
                        <a:rPr lang="ru-RU" sz="2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млн.руб</a:t>
                      </a: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(ПИР)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9" name="Номер слайда 10"/>
          <p:cNvSpPr txBox="1">
            <a:spLocks/>
          </p:cNvSpPr>
          <p:nvPr/>
        </p:nvSpPr>
        <p:spPr>
          <a:xfrm>
            <a:off x="8604449" y="33468"/>
            <a:ext cx="504056" cy="360000"/>
          </a:xfrm>
          <a:prstGeom prst="roundRect">
            <a:avLst/>
          </a:prstGeom>
          <a:solidFill>
            <a:srgbClr val="DDE7F3"/>
          </a:solidFill>
        </p:spPr>
        <p:txBody>
          <a:bodyPr l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290B0AC-1095-4A1C-BD1C-6C83E51E764D}" type="slidenum">
              <a:rPr lang="ru-RU" sz="1200" b="1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37</a:t>
            </a:fld>
            <a:endParaRPr lang="ru-RU" sz="1200" b="1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12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108"/>
    </mc:Choice>
    <mc:Fallback xmlns="">
      <p:transition advTm="7108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91645"/>
            <a:ext cx="8136904" cy="307897"/>
          </a:xfrm>
        </p:spPr>
        <p:txBody>
          <a:bodyPr>
            <a:noAutofit/>
          </a:bodyPr>
          <a:lstStyle/>
          <a:p>
            <a:r>
              <a:rPr lang="ru-RU" sz="12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1200" b="1" dirty="0">
                <a:latin typeface="Arial" pitchFamily="34" charset="0"/>
                <a:cs typeface="Arial" pitchFamily="34" charset="0"/>
              </a:rPr>
            </a:br>
            <a:r>
              <a:rPr lang="ru-RU" sz="2000" b="1" smtClean="0">
                <a:latin typeface="Arial" panose="020B0604020202020204" pitchFamily="34" charset="0"/>
                <a:cs typeface="Arial" panose="020B0604020202020204" pitchFamily="34" charset="0"/>
              </a:rPr>
              <a:t> Программа  «Доступная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среда» на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1879266"/>
              </p:ext>
            </p:extLst>
          </p:nvPr>
        </p:nvGraphicFramePr>
        <p:xfrm>
          <a:off x="467544" y="843558"/>
          <a:ext cx="8352928" cy="2664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1872208"/>
                <a:gridCol w="1800200"/>
                <a:gridCol w="1872208"/>
              </a:tblGrid>
              <a:tr h="10793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Лимит, финансирования,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тыс.руб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(СМР)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483" marB="41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О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бъектов образования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483" marB="41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Объектов </a:t>
                      </a:r>
                      <a:r>
                        <a:rPr lang="ru-RU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соцсферы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483" marB="41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объектов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483" marB="41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849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120 870,0</a:t>
                      </a:r>
                    </a:p>
                  </a:txBody>
                  <a:tcPr marL="82970" marR="82970" marT="41483" marB="41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70" marR="82970" marT="41483" marB="41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70" marR="36000" marT="41483" marB="41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70" marR="36000" marT="41483" marB="41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Номер слайда 10"/>
          <p:cNvSpPr txBox="1">
            <a:spLocks/>
          </p:cNvSpPr>
          <p:nvPr/>
        </p:nvSpPr>
        <p:spPr>
          <a:xfrm>
            <a:off x="8604449" y="33468"/>
            <a:ext cx="504056" cy="360000"/>
          </a:xfrm>
          <a:prstGeom prst="roundRect">
            <a:avLst/>
          </a:prstGeom>
          <a:solidFill>
            <a:srgbClr val="DDE7F3"/>
          </a:solidFill>
        </p:spPr>
        <p:txBody>
          <a:bodyPr l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290B0AC-1095-4A1C-BD1C-6C83E51E764D}" type="slidenum">
              <a:rPr lang="ru-RU" sz="1200" b="1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38</a:t>
            </a:fld>
            <a:endParaRPr lang="ru-RU" sz="1200" b="1" dirty="0">
              <a:latin typeface="+mn-lt"/>
              <a:cs typeface="+mn-cs"/>
            </a:endParaRPr>
          </a:p>
        </p:txBody>
      </p:sp>
      <p:graphicFrame>
        <p:nvGraphicFramePr>
          <p:cNvPr id="3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280170"/>
              </p:ext>
            </p:extLst>
          </p:nvPr>
        </p:nvGraphicFramePr>
        <p:xfrm>
          <a:off x="34925" y="39688"/>
          <a:ext cx="53975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23" name="CorelDRAW" r:id="rId4" imgW="6943344" imgH="6943344" progId="">
                  <p:embed/>
                </p:oleObj>
              </mc:Choice>
              <mc:Fallback>
                <p:oleObj name="CorelDRAW" r:id="rId4" imgW="6943344" imgH="6943344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39688"/>
                        <a:ext cx="539750" cy="541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614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108"/>
    </mc:Choice>
    <mc:Fallback xmlns="">
      <p:transition advTm="7108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574832"/>
              </p:ext>
            </p:extLst>
          </p:nvPr>
        </p:nvGraphicFramePr>
        <p:xfrm>
          <a:off x="539552" y="1275606"/>
          <a:ext cx="8136904" cy="2891016"/>
        </p:xfrm>
        <a:graphic>
          <a:graphicData uri="http://schemas.openxmlformats.org/drawingml/2006/table">
            <a:tbl>
              <a:tblPr/>
              <a:tblGrid>
                <a:gridCol w="288032"/>
                <a:gridCol w="1800200"/>
                <a:gridCol w="1800200"/>
                <a:gridCol w="1872208"/>
                <a:gridCol w="2376264"/>
              </a:tblGrid>
              <a:tr h="864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МО 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Капремонт площадок ТБО,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тыс.рублей</a:t>
                      </a:r>
                      <a:endParaRPr lang="ru-RU" sz="1400" b="1" i="0" u="none" strike="noStrike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Капремонт системы водоснабжения тех. водой,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тыс.рублей</a:t>
                      </a:r>
                      <a:endParaRPr lang="ru-RU" sz="1400" b="1" i="0" u="none" strike="noStrike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Модернизация</a:t>
                      </a:r>
                      <a:r>
                        <a:rPr lang="ru-RU" sz="1400" b="1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объектов электросетевого хозяйства,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тыс.рублей</a:t>
                      </a:r>
                      <a:endParaRPr lang="ru-RU" sz="1400" b="1" i="0" u="none" strike="noStrike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Альметьевский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indent="90488" algn="r" fontAlgn="ctr"/>
                      <a:r>
                        <a:rPr lang="ru-RU" sz="2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</a:t>
                      </a:r>
                      <a:r>
                        <a:rPr lang="ru-RU" sz="22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000,0</a:t>
                      </a:r>
                      <a:endParaRPr lang="ru-RU" sz="22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1800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indent="0" algn="r" fontAlgn="ctr"/>
                      <a:r>
                        <a:rPr lang="ru-RU" sz="2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100 000,0</a:t>
                      </a:r>
                      <a:endParaRPr lang="ru-RU" sz="22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1800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100 000,0</a:t>
                      </a:r>
                    </a:p>
                  </a:txBody>
                  <a:tcPr marL="9525" marR="1800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0488"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Высокогорский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1800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1800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1800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0488"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Верхнеуслонский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1800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1800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1800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0488"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Зеленодольский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1800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1800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1800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0488"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Лаишевский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1800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1800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1800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0488"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Нижнекамский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1800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1800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1800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0488"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Тукаевский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1800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1800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1800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0488"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г. Казань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1800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1800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1800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2294" name="Object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59206"/>
            <a:ext cx="720080" cy="65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27584" y="122914"/>
            <a:ext cx="7993062" cy="485757"/>
          </a:xfrm>
          <a:prstGeom prst="rect">
            <a:avLst/>
          </a:prstGeom>
          <a:noFill/>
          <a:effectLst/>
        </p:spPr>
        <p:txBody>
          <a:bodyPr/>
          <a:lstStyle/>
          <a:p>
            <a:pPr algn="ctr">
              <a:defRPr/>
            </a:pPr>
            <a:r>
              <a:rPr lang="ru-RU" sz="2000" b="1" spc="300" dirty="0" smtClean="0">
                <a:latin typeface="Arial" pitchFamily="34" charset="0"/>
                <a:cs typeface="Arial" pitchFamily="34" charset="0"/>
              </a:rPr>
              <a:t>Модернизация инфраструктуры садоводческих, огороднических и дачных некоммерческих объединений граждан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10"/>
          <p:cNvSpPr txBox="1">
            <a:spLocks/>
          </p:cNvSpPr>
          <p:nvPr/>
        </p:nvSpPr>
        <p:spPr>
          <a:xfrm>
            <a:off x="8676457" y="33468"/>
            <a:ext cx="432048" cy="360000"/>
          </a:xfrm>
          <a:prstGeom prst="roundRect">
            <a:avLst/>
          </a:prstGeom>
          <a:solidFill>
            <a:srgbClr val="DDE7F3"/>
          </a:solidFill>
        </p:spPr>
        <p:txBody>
          <a:bodyPr lIns="72000" anchor="ctr"/>
          <a:lstStyle/>
          <a:p>
            <a:pPr algn="ctr">
              <a:defRPr/>
            </a:pPr>
            <a:fld id="{9290B0AC-1095-4A1C-BD1C-6C83E51E764D}" type="slidenum">
              <a:rPr lang="ru-RU" sz="1200" b="1">
                <a:solidFill>
                  <a:prstClr val="black"/>
                </a:solidFill>
              </a:rPr>
              <a:pPr algn="ctr">
                <a:defRPr/>
              </a:pPr>
              <a:t>39</a:t>
            </a:fld>
            <a:endParaRPr lang="ru-RU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43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2"/>
          <p:cNvSpPr txBox="1">
            <a:spLocks noChangeArrowheads="1"/>
          </p:cNvSpPr>
          <p:nvPr/>
        </p:nvSpPr>
        <p:spPr bwMode="auto">
          <a:xfrm>
            <a:off x="540320" y="45547"/>
            <a:ext cx="82081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600" b="1" dirty="0" smtClean="0"/>
              <a:t>Травматизм в строительной отрасли</a:t>
            </a:r>
          </a:p>
          <a:p>
            <a:pPr algn="ctr" eaLnBrk="1" hangingPunct="1"/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(тяжелые 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случаи в разрезе МО)</a:t>
            </a:r>
          </a:p>
        </p:txBody>
      </p:sp>
      <p:sp>
        <p:nvSpPr>
          <p:cNvPr id="21" name="Номер слайда 10"/>
          <p:cNvSpPr txBox="1">
            <a:spLocks/>
          </p:cNvSpPr>
          <p:nvPr/>
        </p:nvSpPr>
        <p:spPr>
          <a:xfrm>
            <a:off x="8604449" y="25100"/>
            <a:ext cx="504056" cy="386409"/>
          </a:xfrm>
          <a:prstGeom prst="roundRect">
            <a:avLst/>
          </a:prstGeom>
          <a:solidFill>
            <a:srgbClr val="DDE7F3"/>
          </a:solidFill>
        </p:spPr>
        <p:txBody>
          <a:bodyPr l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290B0AC-1095-4A1C-BD1C-6C83E51E764D}" type="slidenum">
              <a:rPr lang="ru-RU" sz="1200" b="1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ru-RU" sz="1200" b="1" dirty="0">
              <a:latin typeface="+mn-lt"/>
              <a:cs typeface="+mn-cs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980183"/>
              </p:ext>
            </p:extLst>
          </p:nvPr>
        </p:nvGraphicFramePr>
        <p:xfrm>
          <a:off x="107950" y="33338"/>
          <a:ext cx="719138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25" name="CorelDRAW" r:id="rId3" imgW="6943344" imgH="6943344" progId="">
                  <p:embed/>
                </p:oleObj>
              </mc:Choice>
              <mc:Fallback>
                <p:oleObj name="CorelDRAW" r:id="rId3" imgW="6943344" imgH="69433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33338"/>
                        <a:ext cx="719138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085531"/>
              </p:ext>
            </p:extLst>
          </p:nvPr>
        </p:nvGraphicFramePr>
        <p:xfrm>
          <a:off x="935980" y="825809"/>
          <a:ext cx="7380436" cy="42190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3761"/>
                <a:gridCol w="2987884"/>
                <a:gridCol w="1933335"/>
                <a:gridCol w="1845456"/>
              </a:tblGrid>
              <a:tr h="24528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+mn-lt"/>
                        </a:rPr>
                        <a:t>№</a:t>
                      </a:r>
                      <a:endParaRPr lang="ru-RU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+mn-lt"/>
                        </a:rPr>
                        <a:t>МО</a:t>
                      </a:r>
                      <a:endParaRPr lang="ru-RU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effectLst/>
                          <a:latin typeface="+mn-lt"/>
                        </a:rPr>
                        <a:t>Количество за год</a:t>
                      </a:r>
                      <a:endParaRPr lang="ru-RU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16024">
                <a:tc vMerge="1"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effectLst/>
                          <a:latin typeface="+mn-lt"/>
                        </a:rPr>
                        <a:t> 2015г.</a:t>
                      </a:r>
                      <a:endParaRPr lang="ru-RU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effectLst/>
                          <a:latin typeface="+mn-lt"/>
                        </a:rPr>
                        <a:t>2016г.</a:t>
                      </a:r>
                      <a:endParaRPr lang="ru-RU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22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>
                          <a:effectLst/>
                          <a:latin typeface="+mn-lt"/>
                        </a:rPr>
                        <a:t>1</a:t>
                      </a:r>
                      <a:endParaRPr lang="ru-RU" sz="19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г. Казань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52000" marR="25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19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91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>
                          <a:effectLst/>
                          <a:latin typeface="+mn-lt"/>
                        </a:rPr>
                        <a:t>2</a:t>
                      </a:r>
                      <a:endParaRPr lang="ru-RU" sz="19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г.Наб.Челны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52000" marR="25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9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01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 dirty="0" smtClean="0">
                          <a:effectLst/>
                          <a:latin typeface="+mn-lt"/>
                        </a:rPr>
                        <a:t>3</a:t>
                      </a:r>
                      <a:endParaRPr lang="ru-RU" sz="19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Азнакаевский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52000" marR="25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9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647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 dirty="0" smtClean="0">
                          <a:effectLst/>
                          <a:latin typeface="+mn-lt"/>
                        </a:rPr>
                        <a:t>4</a:t>
                      </a:r>
                      <a:endParaRPr lang="ru-RU" sz="19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Арский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52000" marR="25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9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6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 dirty="0" smtClean="0">
                          <a:effectLst/>
                          <a:latin typeface="+mn-lt"/>
                        </a:rPr>
                        <a:t>5</a:t>
                      </a:r>
                      <a:endParaRPr lang="ru-RU" sz="19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Атнинский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52000" marR="25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9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 dirty="0" smtClean="0">
                          <a:effectLst/>
                          <a:latin typeface="+mn-lt"/>
                        </a:rPr>
                        <a:t>6</a:t>
                      </a:r>
                      <a:endParaRPr lang="ru-RU" sz="19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Бугульминский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52000" marR="25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9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9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 dirty="0" smtClean="0">
                          <a:effectLst/>
                          <a:latin typeface="+mn-lt"/>
                        </a:rPr>
                        <a:t>7</a:t>
                      </a:r>
                      <a:endParaRPr lang="ru-RU" sz="19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Елабужский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52000" marR="25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9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45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 dirty="0" smtClean="0">
                          <a:effectLst/>
                          <a:latin typeface="+mn-lt"/>
                        </a:rPr>
                        <a:t>8</a:t>
                      </a:r>
                      <a:endParaRPr lang="ru-RU" sz="19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Нижнекамский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52000" marR="25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19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2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 dirty="0" smtClean="0">
                          <a:effectLst/>
                          <a:latin typeface="+mn-lt"/>
                        </a:rPr>
                        <a:t>9</a:t>
                      </a:r>
                      <a:endParaRPr lang="ru-RU" sz="19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Пестречинский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52000" marR="25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9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2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 dirty="0" smtClean="0">
                          <a:effectLst/>
                          <a:latin typeface="+mn-lt"/>
                        </a:rPr>
                        <a:t>10</a:t>
                      </a:r>
                      <a:endParaRPr lang="ru-RU" sz="19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Сабинский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52000" marR="25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9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2831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9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</a:t>
                      </a:r>
                      <a:r>
                        <a:rPr lang="ru-RU" sz="1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пределами РТ</a:t>
                      </a:r>
                    </a:p>
                  </a:txBody>
                  <a:tcPr marL="252000" marR="25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19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8021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ИТОГО:</a:t>
                      </a:r>
                    </a:p>
                  </a:txBody>
                  <a:tcPr marL="25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27</a:t>
                      </a:r>
                      <a:endParaRPr lang="ru-RU" sz="1900" b="1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</a:t>
                      </a:r>
                      <a:endParaRPr lang="ru-RU" b="1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730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108"/>
    </mc:Choice>
    <mc:Fallback xmlns="">
      <p:transition advTm="7108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9"/>
          <p:cNvSpPr txBox="1">
            <a:spLocks noChangeArrowheads="1"/>
          </p:cNvSpPr>
          <p:nvPr/>
        </p:nvSpPr>
        <p:spPr bwMode="auto">
          <a:xfrm>
            <a:off x="431800" y="53211"/>
            <a:ext cx="8712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Строительство объекта </a:t>
            </a:r>
            <a:r>
              <a:rPr lang="ru-RU" b="1" kern="0" spc="-100" dirty="0" smtClean="0">
                <a:solidFill>
                  <a:srgbClr val="FF0000"/>
                </a:solidFill>
              </a:rPr>
              <a:t>«Гостиница </a:t>
            </a:r>
            <a:r>
              <a:rPr lang="ru-RU" b="1" kern="0" spc="-100" dirty="0">
                <a:solidFill>
                  <a:srgbClr val="FF0000"/>
                </a:solidFill>
              </a:rPr>
              <a:t>с банным комплексом </a:t>
            </a:r>
            <a:endParaRPr lang="ru-RU" b="1" kern="0" spc="-100" dirty="0" smtClean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r>
              <a:rPr lang="ru-RU" b="1" kern="0" spc="-100" dirty="0" smtClean="0">
                <a:solidFill>
                  <a:srgbClr val="FF0000"/>
                </a:solidFill>
              </a:rPr>
              <a:t>(</a:t>
            </a:r>
            <a:r>
              <a:rPr lang="ru-RU" b="1" kern="0" spc="-100" dirty="0">
                <a:solidFill>
                  <a:srgbClr val="FF0000"/>
                </a:solidFill>
              </a:rPr>
              <a:t>аналог исторической Белой палаты в </a:t>
            </a:r>
            <a:r>
              <a:rPr lang="ru-RU" b="1" kern="0" spc="-100" dirty="0" err="1">
                <a:solidFill>
                  <a:srgbClr val="FF0000"/>
                </a:solidFill>
              </a:rPr>
              <a:t>г.Болгар</a:t>
            </a:r>
            <a:r>
              <a:rPr lang="ru-RU" b="1" kern="0" spc="-100" dirty="0">
                <a:solidFill>
                  <a:srgbClr val="FF0000"/>
                </a:solidFill>
              </a:rPr>
              <a:t> </a:t>
            </a:r>
            <a:r>
              <a:rPr lang="ru-RU" b="1" kern="0" spc="-100" dirty="0" err="1">
                <a:solidFill>
                  <a:srgbClr val="FF0000"/>
                </a:solidFill>
              </a:rPr>
              <a:t>ХIVв</a:t>
            </a:r>
            <a:r>
              <a:rPr lang="ru-RU" b="1" kern="0" spc="-100" dirty="0">
                <a:solidFill>
                  <a:srgbClr val="FF0000"/>
                </a:solidFill>
              </a:rPr>
              <a:t>.)»</a:t>
            </a:r>
          </a:p>
        </p:txBody>
      </p:sp>
      <p:graphicFrame>
        <p:nvGraphicFramePr>
          <p:cNvPr id="50180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691048"/>
              </p:ext>
            </p:extLst>
          </p:nvPr>
        </p:nvGraphicFramePr>
        <p:xfrm>
          <a:off x="179512" y="717477"/>
          <a:ext cx="8731127" cy="4276426"/>
        </p:xfrm>
        <a:graphic>
          <a:graphicData uri="http://schemas.openxmlformats.org/drawingml/2006/table">
            <a:tbl>
              <a:tblPr/>
              <a:tblGrid>
                <a:gridCol w="2038802"/>
                <a:gridCol w="2209669"/>
                <a:gridCol w="1296145"/>
                <a:gridCol w="1385199"/>
                <a:gridCol w="1801312"/>
              </a:tblGrid>
              <a:tr h="233449">
                <a:tc gridSpan="3"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Подрядчик</a:t>
                      </a:r>
                    </a:p>
                  </a:txBody>
                  <a:tcPr marL="6695" marR="6695" marT="501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ООО «Грань»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5" marR="6695" marT="501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4021">
                <a:tc gridSpan="3"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Технический заказчик</a:t>
                      </a:r>
                    </a:p>
                  </a:txBody>
                  <a:tcPr marL="6695" marR="6695" marT="501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ГКУ «ГИСУ РТ»</a:t>
                      </a:r>
                    </a:p>
                  </a:txBody>
                  <a:tcPr marL="6695" marR="6695" marT="501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4021">
                <a:tc gridSpan="3"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Стоимость объекта, млн. руб.</a:t>
                      </a:r>
                    </a:p>
                  </a:txBody>
                  <a:tcPr marL="6695" marR="6695" marT="501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 определена</a:t>
                      </a:r>
                    </a:p>
                  </a:txBody>
                  <a:tcPr marL="6695" marR="6695" marT="501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4021">
                <a:tc gridSpan="3"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Начало строительства</a:t>
                      </a:r>
                    </a:p>
                  </a:txBody>
                  <a:tcPr marL="6695" marR="6695" marT="501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Апрель 2015 г.</a:t>
                      </a:r>
                    </a:p>
                  </a:txBody>
                  <a:tcPr marL="6695" marR="6695" marT="501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4021">
                <a:tc gridSpan="3"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Срок завершения строительства</a:t>
                      </a:r>
                    </a:p>
                  </a:txBody>
                  <a:tcPr marL="6695" marR="6695" marT="501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Июль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2017 г.</a:t>
                      </a:r>
                    </a:p>
                  </a:txBody>
                  <a:tcPr marL="6695" marR="6695" marT="501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97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ВСЕГО необходимо принять КС-2</a:t>
                      </a:r>
                    </a:p>
                  </a:txBody>
                  <a:tcPr marL="6694" marR="6694" marT="502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+mn-ea"/>
                          <a:cs typeface="Arial Cyr" pitchFamily="34" charset="0"/>
                        </a:rPr>
                        <a:t>Принято КС-2 с начала строительства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ea typeface="+mn-ea"/>
                        <a:cs typeface="Arial Cyr" pitchFamily="34" charset="0"/>
                      </a:endParaRPr>
                    </a:p>
                  </a:txBody>
                  <a:tcPr marL="6694" marR="6694" marT="502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Принято за период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С 30.12.16 по 06.01.17</a:t>
                      </a:r>
                    </a:p>
                  </a:txBody>
                  <a:tcPr marL="6695" marR="6695" marT="501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+mn-ea"/>
                          <a:cs typeface="Arial Cyr" pitchFamily="34" charset="0"/>
                        </a:rPr>
                        <a:t>Остаток</a:t>
                      </a:r>
                    </a:p>
                  </a:txBody>
                  <a:tcPr marL="6695" marR="6695" marT="501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99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+mn-ea"/>
                          <a:cs typeface="Arial Cyr" pitchFamily="34" charset="0"/>
                        </a:rPr>
                        <a:t>1 434,84</a:t>
                      </a:r>
                    </a:p>
                  </a:txBody>
                  <a:tcPr marL="6695" marR="6695" marT="501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725,90</a:t>
                      </a:r>
                    </a:p>
                  </a:txBody>
                  <a:tcPr marL="6695" marR="6695" marT="501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0,00</a:t>
                      </a:r>
                    </a:p>
                  </a:txBody>
                  <a:tcPr marL="6695" marR="6695" marT="501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+mn-ea"/>
                          <a:cs typeface="Arial Cyr" pitchFamily="34" charset="0"/>
                        </a:rPr>
                        <a:t>681,29</a:t>
                      </a:r>
                    </a:p>
                  </a:txBody>
                  <a:tcPr marL="6695" marR="6695" marT="501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364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Период</a:t>
                      </a:r>
                    </a:p>
                  </a:txBody>
                  <a:tcPr marL="6695" marR="6695" marT="501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</a:p>
                  </a:txBody>
                  <a:tcPr marL="6695" marR="6695" marT="501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</a:t>
                      </a:r>
                    </a:p>
                  </a:txBody>
                  <a:tcPr marL="6695" marR="6695" marT="501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 выполнения</a:t>
                      </a:r>
                    </a:p>
                  </a:txBody>
                  <a:tcPr marL="6695" marR="6695" marT="501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5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Arial" charset="0"/>
                        </a:rPr>
                        <a:t>НЕДЕЛЯ (30.12.2016г. – 06.01.2017г.)</a:t>
                      </a:r>
                    </a:p>
                  </a:txBody>
                  <a:tcPr marL="6694" marR="6694" marT="50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9,72</a:t>
                      </a:r>
                    </a:p>
                  </a:txBody>
                  <a:tcPr marL="6695" marR="6695" marT="50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10,02</a:t>
                      </a:r>
                    </a:p>
                  </a:txBody>
                  <a:tcPr marL="6695" marR="6695" marT="50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103,08</a:t>
                      </a:r>
                    </a:p>
                  </a:txBody>
                  <a:tcPr marL="6695" marR="6695" marT="50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21607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СМР</a:t>
                      </a:r>
                    </a:p>
                  </a:txBody>
                  <a:tcPr marL="6694" marR="6694" marT="50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9,72</a:t>
                      </a:r>
                    </a:p>
                  </a:txBody>
                  <a:tcPr marL="6695" marR="6695" marT="50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10,02</a:t>
                      </a:r>
                    </a:p>
                  </a:txBody>
                  <a:tcPr marL="6695" marR="6695" marT="50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103,08</a:t>
                      </a:r>
                    </a:p>
                  </a:txBody>
                  <a:tcPr marL="6695" marR="6695" marT="50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Оборудование</a:t>
                      </a:r>
                    </a:p>
                  </a:txBody>
                  <a:tcPr marL="6694" marR="6694" marT="50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0,00</a:t>
                      </a:r>
                    </a:p>
                  </a:txBody>
                  <a:tcPr marL="6695" marR="6695" marT="50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0,00</a:t>
                      </a:r>
                    </a:p>
                  </a:txBody>
                  <a:tcPr marL="6695" marR="6695" marT="50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0,00</a:t>
                      </a:r>
                    </a:p>
                  </a:txBody>
                  <a:tcPr marL="6695" marR="6695" marT="50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63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Arial Cyr"/>
                        </a:rPr>
                        <a:t>МЕСЯЦ  ЯНВАРЬ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Arial" charset="0"/>
                        </a:rPr>
                        <a:t>(01.01.2017г. – 06.01.2017г.)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pitchFamily="34" charset="0"/>
                      </a:endParaRPr>
                    </a:p>
                  </a:txBody>
                  <a:tcPr marL="6694" marR="6694" marT="50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4,86</a:t>
                      </a:r>
                    </a:p>
                  </a:txBody>
                  <a:tcPr marL="6695" marR="6695" marT="50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5,01</a:t>
                      </a:r>
                    </a:p>
                  </a:txBody>
                  <a:tcPr marL="6695" marR="6695" marT="50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103,08</a:t>
                      </a:r>
                    </a:p>
                  </a:txBody>
                  <a:tcPr marL="6695" marR="6695" marT="50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12371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СМР</a:t>
                      </a:r>
                    </a:p>
                  </a:txBody>
                  <a:tcPr marL="6694" marR="6694" marT="50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4,86</a:t>
                      </a:r>
                    </a:p>
                  </a:txBody>
                  <a:tcPr marL="6695" marR="6695" marT="50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5,01</a:t>
                      </a:r>
                    </a:p>
                  </a:txBody>
                  <a:tcPr marL="6695" marR="6695" marT="50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103,08</a:t>
                      </a:r>
                    </a:p>
                  </a:txBody>
                  <a:tcPr marL="6695" marR="6695" marT="50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371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Оборудование</a:t>
                      </a:r>
                    </a:p>
                  </a:txBody>
                  <a:tcPr marL="6694" marR="6694" marT="50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0,00</a:t>
                      </a:r>
                    </a:p>
                  </a:txBody>
                  <a:tcPr marL="6695" marR="6695" marT="50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0,00</a:t>
                      </a:r>
                    </a:p>
                  </a:txBody>
                  <a:tcPr marL="6695" marR="6695" marT="50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0,00</a:t>
                      </a:r>
                    </a:p>
                  </a:txBody>
                  <a:tcPr marL="6695" marR="6695" marT="50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09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Arial Cyr"/>
                        </a:rPr>
                        <a:t>С НАЧАЛА СТРОИТЕЛЬСТВА (</a:t>
                      </a:r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latin typeface="Arial Cyr"/>
                          <a:ea typeface="+mn-ea"/>
                          <a:cs typeface="+mn-cs"/>
                        </a:rPr>
                        <a:t>НА</a:t>
                      </a:r>
                      <a:r>
                        <a:rPr lang="ru-RU" sz="1400" b="1" i="0" u="none" strike="noStrike" kern="1200" baseline="0" dirty="0" smtClean="0">
                          <a:solidFill>
                            <a:schemeClr val="tx1"/>
                          </a:solidFill>
                          <a:latin typeface="Arial Cyr"/>
                          <a:ea typeface="+mn-ea"/>
                          <a:cs typeface="+mn-cs"/>
                        </a:rPr>
                        <a:t> 06.01</a:t>
                      </a:r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latin typeface="Arial Cyr"/>
                          <a:ea typeface="+mn-ea"/>
                          <a:cs typeface="+mn-cs"/>
                        </a:rPr>
                        <a:t>.2017г.)</a:t>
                      </a:r>
                    </a:p>
                  </a:txBody>
                  <a:tcPr marL="6694" marR="6694" marT="50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1 458,35</a:t>
                      </a:r>
                    </a:p>
                  </a:txBody>
                  <a:tcPr marL="6695" marR="6695" marT="50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1 470,84</a:t>
                      </a:r>
                    </a:p>
                  </a:txBody>
                  <a:tcPr marL="6695" marR="6695" marT="50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100,85</a:t>
                      </a:r>
                    </a:p>
                  </a:txBody>
                  <a:tcPr marL="6695" marR="6695" marT="50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12371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СМР</a:t>
                      </a:r>
                    </a:p>
                  </a:txBody>
                  <a:tcPr marL="6694" marR="6694" marT="50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1 458,35</a:t>
                      </a:r>
                    </a:p>
                  </a:txBody>
                  <a:tcPr marL="6695" marR="6695" marT="50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1 470,84</a:t>
                      </a:r>
                    </a:p>
                  </a:txBody>
                  <a:tcPr marL="6695" marR="6695" marT="50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100,85</a:t>
                      </a:r>
                    </a:p>
                  </a:txBody>
                  <a:tcPr marL="6695" marR="6695" marT="50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2371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Оборудование</a:t>
                      </a:r>
                    </a:p>
                  </a:txBody>
                  <a:tcPr marL="6694" marR="6694" marT="50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0,00</a:t>
                      </a:r>
                    </a:p>
                  </a:txBody>
                  <a:tcPr marL="6695" marR="6695" marT="50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0,00</a:t>
                      </a:r>
                    </a:p>
                  </a:txBody>
                  <a:tcPr marL="6695" marR="6695" marT="50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0,00</a:t>
                      </a:r>
                    </a:p>
                  </a:txBody>
                  <a:tcPr marL="6695" marR="6695" marT="50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9807000"/>
              </p:ext>
            </p:extLst>
          </p:nvPr>
        </p:nvGraphicFramePr>
        <p:xfrm>
          <a:off x="34926" y="39688"/>
          <a:ext cx="720650" cy="653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92" name="CorelDRAW" r:id="rId4" imgW="6943344" imgH="6943344" progId="">
                  <p:embed/>
                </p:oleObj>
              </mc:Choice>
              <mc:Fallback>
                <p:oleObj name="CorelDRAW" r:id="rId4" imgW="6943344" imgH="6943344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6" y="39688"/>
                        <a:ext cx="720650" cy="65300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Номер слайда 10"/>
          <p:cNvSpPr txBox="1">
            <a:spLocks/>
          </p:cNvSpPr>
          <p:nvPr/>
        </p:nvSpPr>
        <p:spPr>
          <a:xfrm>
            <a:off x="8676457" y="33468"/>
            <a:ext cx="432048" cy="360000"/>
          </a:xfrm>
          <a:prstGeom prst="roundRect">
            <a:avLst/>
          </a:prstGeom>
          <a:solidFill>
            <a:srgbClr val="DDE7F3"/>
          </a:solidFill>
        </p:spPr>
        <p:txBody>
          <a:bodyPr lIns="72000" anchor="ctr"/>
          <a:lstStyle/>
          <a:p>
            <a:pPr algn="ctr">
              <a:defRPr/>
            </a:pPr>
            <a:fld id="{9290B0AC-1095-4A1C-BD1C-6C83E51E764D}" type="slidenum">
              <a:rPr lang="ru-RU" sz="1200" b="1">
                <a:solidFill>
                  <a:prstClr val="black"/>
                </a:solidFill>
              </a:rPr>
              <a:pPr algn="ctr">
                <a:defRPr/>
              </a:pPr>
              <a:t>40</a:t>
            </a:fld>
            <a:endParaRPr lang="ru-RU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88734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9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>
                <a:solidFill>
                  <a:srgbClr val="FF0000"/>
                </a:solidFill>
              </a:rPr>
              <a:t>Создание и строительство комплекса зданий 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Болгарской </a:t>
            </a:r>
            <a:r>
              <a:rPr lang="ru-RU" b="1" dirty="0">
                <a:solidFill>
                  <a:srgbClr val="FF0000"/>
                </a:solidFill>
              </a:rPr>
              <a:t>исламской </a:t>
            </a:r>
            <a:r>
              <a:rPr lang="ru-RU" b="1" dirty="0" smtClean="0">
                <a:solidFill>
                  <a:srgbClr val="FF0000"/>
                </a:solidFill>
              </a:rPr>
              <a:t>академии</a:t>
            </a:r>
            <a:endParaRPr lang="ru-RU" b="1" kern="0" spc="-100" dirty="0">
              <a:solidFill>
                <a:srgbClr val="FF0000"/>
              </a:solidFill>
            </a:endParaRPr>
          </a:p>
        </p:txBody>
      </p:sp>
      <p:graphicFrame>
        <p:nvGraphicFramePr>
          <p:cNvPr id="50180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326181"/>
              </p:ext>
            </p:extLst>
          </p:nvPr>
        </p:nvGraphicFramePr>
        <p:xfrm>
          <a:off x="95947" y="615552"/>
          <a:ext cx="8928992" cy="4403615"/>
        </p:xfrm>
        <a:graphic>
          <a:graphicData uri="http://schemas.openxmlformats.org/drawingml/2006/table">
            <a:tbl>
              <a:tblPr/>
              <a:tblGrid>
                <a:gridCol w="4108133"/>
                <a:gridCol w="1500606"/>
                <a:gridCol w="1443337"/>
                <a:gridCol w="1876916"/>
              </a:tblGrid>
              <a:tr h="289161">
                <a:tc gridSpan="2"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Подрядчик</a:t>
                      </a:r>
                    </a:p>
                  </a:txBody>
                  <a:tcPr marL="6695" marR="6695" marT="501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ООО «Грань»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5" marR="6695" marT="501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451">
                <a:tc gridSpan="2"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Технический заказчик</a:t>
                      </a:r>
                    </a:p>
                  </a:txBody>
                  <a:tcPr marL="6695" marR="6695" marT="501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ГКУ ГИСУ РТ</a:t>
                      </a:r>
                    </a:p>
                  </a:txBody>
                  <a:tcPr marL="6695" marR="6695" marT="501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2524">
                <a:tc gridSpan="2"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Стоимость объекта, млн. руб.</a:t>
                      </a:r>
                    </a:p>
                  </a:txBody>
                  <a:tcPr marL="6695" marR="6695" marT="501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 определена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5" marR="6695" marT="501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2524">
                <a:tc gridSpan="2"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Начало строительства</a:t>
                      </a:r>
                    </a:p>
                  </a:txBody>
                  <a:tcPr marL="6695" marR="6695" marT="501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Май 2016 г.</a:t>
                      </a:r>
                    </a:p>
                  </a:txBody>
                  <a:tcPr marL="6695" marR="6695" marT="501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490">
                <a:tc gridSpan="2"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Срок завершения строительства</a:t>
                      </a:r>
                    </a:p>
                  </a:txBody>
                  <a:tcPr marL="6695" marR="6695" marT="501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Май 2017 г.</a:t>
                      </a:r>
                    </a:p>
                  </a:txBody>
                  <a:tcPr marL="6695" marR="6695" marT="501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36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Период</a:t>
                      </a:r>
                    </a:p>
                  </a:txBody>
                  <a:tcPr marL="6695" marR="6695" marT="501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</a:p>
                  </a:txBody>
                  <a:tcPr marL="6695" marR="6695" marT="501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</a:t>
                      </a:r>
                    </a:p>
                  </a:txBody>
                  <a:tcPr marL="6695" marR="6695" marT="501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 выполнения</a:t>
                      </a:r>
                    </a:p>
                  </a:txBody>
                  <a:tcPr marL="6695" marR="6695" marT="501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16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Arial" charset="0"/>
                        </a:rPr>
                        <a:t>НЕДЕЛЯ (30.12.2016г. – 06.01.2017г.)</a:t>
                      </a:r>
                    </a:p>
                  </a:txBody>
                  <a:tcPr marL="6694" marR="6694" marT="50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9,87</a:t>
                      </a:r>
                    </a:p>
                  </a:txBody>
                  <a:tcPr marL="6695" marR="6695" marT="50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10,13</a:t>
                      </a:r>
                    </a:p>
                  </a:txBody>
                  <a:tcPr marL="6695" marR="6695" marT="50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102,56</a:t>
                      </a:r>
                    </a:p>
                  </a:txBody>
                  <a:tcPr marL="6695" marR="6695" marT="50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1924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СМР</a:t>
                      </a:r>
                    </a:p>
                  </a:txBody>
                  <a:tcPr marL="6694" marR="6694" marT="50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9,87</a:t>
                      </a:r>
                    </a:p>
                  </a:txBody>
                  <a:tcPr marL="6695" marR="6695" marT="50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10,13</a:t>
                      </a:r>
                    </a:p>
                  </a:txBody>
                  <a:tcPr marL="6695" marR="6695" marT="50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102,56</a:t>
                      </a:r>
                    </a:p>
                  </a:txBody>
                  <a:tcPr marL="6695" marR="6695" marT="50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16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Оборудование</a:t>
                      </a:r>
                    </a:p>
                  </a:txBody>
                  <a:tcPr marL="6694" marR="6694" marT="50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0,00</a:t>
                      </a:r>
                    </a:p>
                  </a:txBody>
                  <a:tcPr marL="6695" marR="6695" marT="50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0,00</a:t>
                      </a:r>
                    </a:p>
                  </a:txBody>
                  <a:tcPr marL="6695" marR="6695" marT="50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0,00</a:t>
                      </a:r>
                    </a:p>
                  </a:txBody>
                  <a:tcPr marL="6695" marR="6695" marT="50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4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Arial Cyr"/>
                        </a:rPr>
                        <a:t>МЕСЯЦ  ЯНВАРЬ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Arial" charset="0"/>
                        </a:rPr>
                        <a:t>(01.01.2017г. – 06.01.2017г.)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pitchFamily="34" charset="0"/>
                      </a:endParaRPr>
                    </a:p>
                  </a:txBody>
                  <a:tcPr marL="6694" marR="6694" marT="50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4,90</a:t>
                      </a:r>
                    </a:p>
                  </a:txBody>
                  <a:tcPr marL="6695" marR="6695" marT="50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5,03</a:t>
                      </a:r>
                    </a:p>
                  </a:txBody>
                  <a:tcPr marL="6695" marR="6695" marT="50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102,65</a:t>
                      </a:r>
                    </a:p>
                  </a:txBody>
                  <a:tcPr marL="6695" marR="6695" marT="50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42614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СМР</a:t>
                      </a:r>
                    </a:p>
                  </a:txBody>
                  <a:tcPr marL="6694" marR="6694" marT="50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4,90</a:t>
                      </a:r>
                    </a:p>
                  </a:txBody>
                  <a:tcPr marL="6695" marR="6695" marT="50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5,03</a:t>
                      </a:r>
                    </a:p>
                  </a:txBody>
                  <a:tcPr marL="6695" marR="6695" marT="50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102,65</a:t>
                      </a:r>
                    </a:p>
                  </a:txBody>
                  <a:tcPr marL="6695" marR="6695" marT="50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93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Оборудование</a:t>
                      </a:r>
                    </a:p>
                  </a:txBody>
                  <a:tcPr marL="6694" marR="6694" marT="50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0,00</a:t>
                      </a:r>
                    </a:p>
                  </a:txBody>
                  <a:tcPr marL="6695" marR="6695" marT="50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0,00</a:t>
                      </a:r>
                    </a:p>
                  </a:txBody>
                  <a:tcPr marL="6695" marR="6695" marT="50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0,00</a:t>
                      </a:r>
                    </a:p>
                  </a:txBody>
                  <a:tcPr marL="6695" marR="6695" marT="50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8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Arial Cyr"/>
                        </a:rPr>
                        <a:t>С НАЧАЛА СТРОИТЕЛЬСТВА (</a:t>
                      </a:r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latin typeface="Arial Cyr"/>
                          <a:ea typeface="+mn-ea"/>
                          <a:cs typeface="+mn-cs"/>
                        </a:rPr>
                        <a:t>НА</a:t>
                      </a:r>
                      <a:r>
                        <a:rPr lang="ru-RU" sz="1400" b="1" i="0" u="none" strike="noStrike" kern="1200" baseline="0" dirty="0" smtClean="0">
                          <a:solidFill>
                            <a:schemeClr val="tx1"/>
                          </a:solidFill>
                          <a:latin typeface="Arial Cyr"/>
                          <a:ea typeface="+mn-ea"/>
                          <a:cs typeface="+mn-cs"/>
                        </a:rPr>
                        <a:t> 06.01.</a:t>
                      </a:r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latin typeface="Arial Cyr"/>
                          <a:ea typeface="+mn-ea"/>
                          <a:cs typeface="+mn-cs"/>
                        </a:rPr>
                        <a:t>2017г.)</a:t>
                      </a:r>
                    </a:p>
                  </a:txBody>
                  <a:tcPr marL="6694" marR="6694" marT="50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653,79</a:t>
                      </a:r>
                    </a:p>
                  </a:txBody>
                  <a:tcPr marL="6695" marR="6695" marT="50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665,92</a:t>
                      </a:r>
                    </a:p>
                  </a:txBody>
                  <a:tcPr marL="6695" marR="6695" marT="50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101,85</a:t>
                      </a:r>
                    </a:p>
                  </a:txBody>
                  <a:tcPr marL="6695" marR="6695" marT="50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4635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СМР</a:t>
                      </a:r>
                    </a:p>
                  </a:txBody>
                  <a:tcPr marL="6694" marR="6694" marT="50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653,79</a:t>
                      </a:r>
                    </a:p>
                  </a:txBody>
                  <a:tcPr marL="6695" marR="6695" marT="50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665,92</a:t>
                      </a:r>
                    </a:p>
                  </a:txBody>
                  <a:tcPr marL="6695" marR="6695" marT="50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101,85</a:t>
                      </a:r>
                    </a:p>
                  </a:txBody>
                  <a:tcPr marL="6695" marR="6695" marT="50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250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Оборудование</a:t>
                      </a:r>
                    </a:p>
                  </a:txBody>
                  <a:tcPr marL="6694" marR="6694" marT="50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0,00</a:t>
                      </a:r>
                    </a:p>
                  </a:txBody>
                  <a:tcPr marL="6695" marR="6695" marT="50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0,00</a:t>
                      </a:r>
                    </a:p>
                  </a:txBody>
                  <a:tcPr marL="6695" marR="6695" marT="50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0,00</a:t>
                      </a:r>
                    </a:p>
                  </a:txBody>
                  <a:tcPr marL="6695" marR="6695" marT="50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1024364"/>
              </p:ext>
            </p:extLst>
          </p:nvPr>
        </p:nvGraphicFramePr>
        <p:xfrm>
          <a:off x="34926" y="39688"/>
          <a:ext cx="720650" cy="653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16" name="CorelDRAW" r:id="rId4" imgW="6943344" imgH="6943344" progId="">
                  <p:embed/>
                </p:oleObj>
              </mc:Choice>
              <mc:Fallback>
                <p:oleObj name="CorelDRAW" r:id="rId4" imgW="6943344" imgH="6943344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6" y="39688"/>
                        <a:ext cx="720650" cy="65300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Номер слайда 10"/>
          <p:cNvSpPr txBox="1">
            <a:spLocks/>
          </p:cNvSpPr>
          <p:nvPr/>
        </p:nvSpPr>
        <p:spPr>
          <a:xfrm>
            <a:off x="8676457" y="33468"/>
            <a:ext cx="432048" cy="360000"/>
          </a:xfrm>
          <a:prstGeom prst="roundRect">
            <a:avLst/>
          </a:prstGeom>
          <a:solidFill>
            <a:srgbClr val="DDE7F3"/>
          </a:solidFill>
        </p:spPr>
        <p:txBody>
          <a:bodyPr lIns="72000" anchor="ctr"/>
          <a:lstStyle/>
          <a:p>
            <a:pPr algn="ctr">
              <a:defRPr/>
            </a:pPr>
            <a:fld id="{9290B0AC-1095-4A1C-BD1C-6C83E51E764D}" type="slidenum">
              <a:rPr lang="ru-RU" sz="1200" b="1">
                <a:solidFill>
                  <a:prstClr val="black"/>
                </a:solidFill>
              </a:rPr>
              <a:pPr algn="ctr">
                <a:defRPr/>
              </a:pPr>
              <a:t>41</a:t>
            </a:fld>
            <a:endParaRPr lang="ru-RU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11610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9"/>
          <p:cNvSpPr txBox="1">
            <a:spLocks noChangeArrowheads="1"/>
          </p:cNvSpPr>
          <p:nvPr/>
        </p:nvSpPr>
        <p:spPr bwMode="auto">
          <a:xfrm>
            <a:off x="36512" y="5147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Физкультурно-оздоровительный комплекс в </a:t>
            </a:r>
            <a:r>
              <a:rPr lang="ru-RU" b="1" dirty="0" err="1" smtClean="0">
                <a:solidFill>
                  <a:srgbClr val="FF0000"/>
                </a:solidFill>
              </a:rPr>
              <a:t>г.Агрыз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50180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617189"/>
              </p:ext>
            </p:extLst>
          </p:nvPr>
        </p:nvGraphicFramePr>
        <p:xfrm>
          <a:off x="107504" y="627534"/>
          <a:ext cx="8928992" cy="4206896"/>
        </p:xfrm>
        <a:graphic>
          <a:graphicData uri="http://schemas.openxmlformats.org/drawingml/2006/table">
            <a:tbl>
              <a:tblPr/>
              <a:tblGrid>
                <a:gridCol w="4108133"/>
                <a:gridCol w="1500606"/>
                <a:gridCol w="1443337"/>
                <a:gridCol w="1876916"/>
              </a:tblGrid>
              <a:tr h="288000">
                <a:tc gridSpan="2"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Подрядчик</a:t>
                      </a:r>
                    </a:p>
                  </a:txBody>
                  <a:tcPr marL="6695" marR="6695" marT="501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ООО «</a:t>
                      </a:r>
                      <a:r>
                        <a:rPr kumimoji="0" lang="ru-RU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Фортэкс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»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5" marR="6695" marT="501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00">
                <a:tc gridSpan="2"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Технический заказчик</a:t>
                      </a:r>
                    </a:p>
                  </a:txBody>
                  <a:tcPr marL="6695" marR="6695" marT="501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5" marR="6695" marT="501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00">
                <a:tc gridSpan="2"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Ориентировочная стоимость объекта, млн. руб.</a:t>
                      </a:r>
                    </a:p>
                  </a:txBody>
                  <a:tcPr marL="6695" marR="6695" marT="501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214,55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5" marR="6695" marT="501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00">
                <a:tc gridSpan="2"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Начало строительства</a:t>
                      </a:r>
                    </a:p>
                  </a:txBody>
                  <a:tcPr marL="6695" marR="6695" marT="501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Август 2016 г.</a:t>
                      </a:r>
                    </a:p>
                  </a:txBody>
                  <a:tcPr marL="6695" marR="6695" marT="501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00">
                <a:tc gridSpan="2"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Срок завершения строительства</a:t>
                      </a:r>
                    </a:p>
                  </a:txBody>
                  <a:tcPr marL="6695" marR="6695" marT="501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5" marR="6695" marT="501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192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Период</a:t>
                      </a:r>
                    </a:p>
                  </a:txBody>
                  <a:tcPr marL="6695" marR="6695" marT="501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</a:p>
                  </a:txBody>
                  <a:tcPr marL="6695" marR="6695" marT="501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</a:t>
                      </a:r>
                    </a:p>
                  </a:txBody>
                  <a:tcPr marL="6695" marR="6695" marT="501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 выполнения</a:t>
                      </a:r>
                    </a:p>
                  </a:txBody>
                  <a:tcPr marL="6695" marR="6695" marT="501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Arial" charset="0"/>
                        </a:rPr>
                        <a:t>НЕДЕЛЯ (30.12.2016г. – 06.01.2017г.)</a:t>
                      </a:r>
                    </a:p>
                  </a:txBody>
                  <a:tcPr marL="6694" marR="6694" marT="50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1,02</a:t>
                      </a:r>
                    </a:p>
                  </a:txBody>
                  <a:tcPr marL="6695" marR="6695" marT="50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0,98</a:t>
                      </a:r>
                    </a:p>
                  </a:txBody>
                  <a:tcPr marL="6695" marR="6695" marT="50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96,08</a:t>
                      </a:r>
                    </a:p>
                  </a:txBody>
                  <a:tcPr marL="6695" marR="6695" marT="50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СМР</a:t>
                      </a:r>
                    </a:p>
                  </a:txBody>
                  <a:tcPr marL="6694" marR="6694" marT="50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1,02</a:t>
                      </a:r>
                    </a:p>
                  </a:txBody>
                  <a:tcPr marL="6695" marR="6695" marT="50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0,98</a:t>
                      </a:r>
                    </a:p>
                  </a:txBody>
                  <a:tcPr marL="6695" marR="6695" marT="50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96,08</a:t>
                      </a:r>
                    </a:p>
                  </a:txBody>
                  <a:tcPr marL="6695" marR="6695" marT="50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Оборудование</a:t>
                      </a:r>
                    </a:p>
                  </a:txBody>
                  <a:tcPr marL="6694" marR="6694" marT="50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0,00</a:t>
                      </a:r>
                    </a:p>
                  </a:txBody>
                  <a:tcPr marL="6695" marR="6695" marT="50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0,00</a:t>
                      </a:r>
                    </a:p>
                  </a:txBody>
                  <a:tcPr marL="6695" marR="6695" marT="50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0,00</a:t>
                      </a:r>
                    </a:p>
                  </a:txBody>
                  <a:tcPr marL="6695" marR="6695" marT="50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baseline="0" dirty="0" smtClean="0">
                          <a:solidFill>
                            <a:schemeClr val="tx1"/>
                          </a:solidFill>
                          <a:latin typeface="Arial Cyr"/>
                        </a:rPr>
                        <a:t>МЕСЯЦ  ЯНВАРЬ 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Arial" charset="0"/>
                        </a:rPr>
                        <a:t>(01.01.2017г. – 06.01.2017г.)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pitchFamily="34" charset="0"/>
                      </a:endParaRPr>
                    </a:p>
                  </a:txBody>
                  <a:tcPr marL="6694" marR="6694" marT="50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0,52</a:t>
                      </a:r>
                    </a:p>
                  </a:txBody>
                  <a:tcPr marL="6695" marR="6695" marT="50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0,49</a:t>
                      </a:r>
                    </a:p>
                  </a:txBody>
                  <a:tcPr marL="6695" marR="6695" marT="50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94,23</a:t>
                      </a:r>
                    </a:p>
                  </a:txBody>
                  <a:tcPr marL="6695" marR="6695" marT="50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СМР</a:t>
                      </a:r>
                    </a:p>
                  </a:txBody>
                  <a:tcPr marL="6694" marR="6694" marT="50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0,52</a:t>
                      </a:r>
                    </a:p>
                  </a:txBody>
                  <a:tcPr marL="6695" marR="6695" marT="50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0,49</a:t>
                      </a:r>
                    </a:p>
                  </a:txBody>
                  <a:tcPr marL="6695" marR="6695" marT="50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94,23</a:t>
                      </a:r>
                    </a:p>
                  </a:txBody>
                  <a:tcPr marL="6695" marR="6695" marT="50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Оборудование</a:t>
                      </a:r>
                    </a:p>
                  </a:txBody>
                  <a:tcPr marL="6694" marR="6694" marT="50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0,00</a:t>
                      </a:r>
                    </a:p>
                  </a:txBody>
                  <a:tcPr marL="6695" marR="6695" marT="50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0,00</a:t>
                      </a:r>
                    </a:p>
                  </a:txBody>
                  <a:tcPr marL="6695" marR="6695" marT="50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0,00</a:t>
                      </a:r>
                    </a:p>
                  </a:txBody>
                  <a:tcPr marL="6695" marR="6695" marT="50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4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Arial Cyr"/>
                        </a:rPr>
                        <a:t>С НАЧАЛА СТРОИТЕЛЬСТВА (</a:t>
                      </a:r>
                      <a:r>
                        <a:rPr lang="ru-RU" sz="1500" b="1" i="0" u="none" strike="noStrike" kern="1200" dirty="0" smtClean="0">
                          <a:solidFill>
                            <a:schemeClr val="tx1"/>
                          </a:solidFill>
                          <a:latin typeface="Arial Cyr"/>
                          <a:ea typeface="+mn-ea"/>
                          <a:cs typeface="+mn-cs"/>
                        </a:rPr>
                        <a:t>НА</a:t>
                      </a:r>
                      <a:r>
                        <a:rPr lang="ru-RU" sz="1500" b="1" i="0" u="none" strike="noStrike" kern="1200" baseline="0" dirty="0" smtClean="0">
                          <a:solidFill>
                            <a:schemeClr val="tx1"/>
                          </a:solidFill>
                          <a:latin typeface="Arial Cyr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Arial" charset="0"/>
                        </a:rPr>
                        <a:t>06.01.2017г.)</a:t>
                      </a:r>
                      <a:endParaRPr lang="ru-RU" sz="1500" b="1" i="0" u="none" strike="noStrike" kern="1200" dirty="0" smtClean="0">
                        <a:solidFill>
                          <a:schemeClr val="tx1"/>
                        </a:solidFill>
                        <a:latin typeface="Arial Cyr"/>
                        <a:ea typeface="+mn-ea"/>
                        <a:cs typeface="+mn-cs"/>
                      </a:endParaRPr>
                    </a:p>
                  </a:txBody>
                  <a:tcPr marL="6694" marR="6694" marT="50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33,68</a:t>
                      </a:r>
                    </a:p>
                  </a:txBody>
                  <a:tcPr marL="6695" marR="6695" marT="50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33,58</a:t>
                      </a:r>
                    </a:p>
                  </a:txBody>
                  <a:tcPr marL="6695" marR="6695" marT="50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99,70</a:t>
                      </a:r>
                    </a:p>
                  </a:txBody>
                  <a:tcPr marL="6695" marR="6695" marT="50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4024787"/>
              </p:ext>
            </p:extLst>
          </p:nvPr>
        </p:nvGraphicFramePr>
        <p:xfrm>
          <a:off x="34926" y="39688"/>
          <a:ext cx="720650" cy="653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40" name="CorelDRAW" r:id="rId4" imgW="6943344" imgH="6943344" progId="">
                  <p:embed/>
                </p:oleObj>
              </mc:Choice>
              <mc:Fallback>
                <p:oleObj name="CorelDRAW" r:id="rId4" imgW="6943344" imgH="6943344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6" y="39688"/>
                        <a:ext cx="720650" cy="65300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Номер слайда 10"/>
          <p:cNvSpPr txBox="1">
            <a:spLocks/>
          </p:cNvSpPr>
          <p:nvPr/>
        </p:nvSpPr>
        <p:spPr>
          <a:xfrm>
            <a:off x="8676457" y="33468"/>
            <a:ext cx="432048" cy="360000"/>
          </a:xfrm>
          <a:prstGeom prst="roundRect">
            <a:avLst/>
          </a:prstGeom>
          <a:solidFill>
            <a:srgbClr val="DDE7F3"/>
          </a:solidFill>
        </p:spPr>
        <p:txBody>
          <a:bodyPr lIns="72000" anchor="ctr"/>
          <a:lstStyle/>
          <a:p>
            <a:pPr algn="ctr">
              <a:defRPr/>
            </a:pPr>
            <a:fld id="{9290B0AC-1095-4A1C-BD1C-6C83E51E764D}" type="slidenum">
              <a:rPr lang="ru-RU" sz="1200" b="1">
                <a:solidFill>
                  <a:prstClr val="black"/>
                </a:solidFill>
              </a:rPr>
              <a:pPr algn="ctr">
                <a:defRPr/>
              </a:pPr>
              <a:t>42</a:t>
            </a:fld>
            <a:endParaRPr lang="ru-RU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15612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10"/>
          <p:cNvSpPr txBox="1">
            <a:spLocks/>
          </p:cNvSpPr>
          <p:nvPr/>
        </p:nvSpPr>
        <p:spPr>
          <a:xfrm>
            <a:off x="8749729" y="33468"/>
            <a:ext cx="358775" cy="360000"/>
          </a:xfrm>
          <a:prstGeom prst="roundRect">
            <a:avLst/>
          </a:prstGeom>
          <a:solidFill>
            <a:srgbClr val="DDE7F3"/>
          </a:solidFill>
        </p:spPr>
        <p:txBody>
          <a:bodyPr lIns="72000" anchor="ctr"/>
          <a:lstStyle/>
          <a:p>
            <a:pPr algn="ctr">
              <a:defRPr/>
            </a:pPr>
            <a:fld id="{9290B0AC-1095-4A1C-BD1C-6C83E51E764D}" type="slidenum">
              <a:rPr lang="ru-RU" sz="1200" b="1">
                <a:solidFill>
                  <a:prstClr val="black"/>
                </a:solidFill>
              </a:rPr>
              <a:pPr algn="ctr">
                <a:defRPr/>
              </a:pPr>
              <a:t>43</a:t>
            </a:fld>
            <a:endParaRPr lang="ru-RU" sz="1200" b="1" dirty="0">
              <a:solidFill>
                <a:prstClr val="black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198047"/>
              </p:ext>
            </p:extLst>
          </p:nvPr>
        </p:nvGraphicFramePr>
        <p:xfrm>
          <a:off x="72787" y="386705"/>
          <a:ext cx="8963709" cy="4669164"/>
        </p:xfrm>
        <a:graphic>
          <a:graphicData uri="http://schemas.openxmlformats.org/drawingml/2006/table">
            <a:tbl>
              <a:tblPr/>
              <a:tblGrid>
                <a:gridCol w="257462"/>
                <a:gridCol w="3411374"/>
                <a:gridCol w="1358114"/>
                <a:gridCol w="1325929"/>
                <a:gridCol w="1383859"/>
                <a:gridCol w="1226971"/>
              </a:tblGrid>
              <a:tr h="9059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</a:p>
                  </a:txBody>
                  <a:tcPr marL="3017" marR="3017" marT="3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Адрес </a:t>
                      </a:r>
                      <a:b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17" marR="3017" marT="3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Постановление о начале разработки ППТ не позднее </a:t>
                      </a:r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15.12.2016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17" marR="3017" marT="3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Утверждение ТЗ о разработке ППТ не позднее </a:t>
                      </a:r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20.12.2016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17" marR="3017" marT="3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Постановление об утверждении  ППТ,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размещение в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сети Интернет (основной чертеж) </a:t>
                      </a:r>
                      <a:b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 позднее              </a:t>
                      </a:r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10-15.01.2017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17" marR="3017" marT="3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Общественные слушания и утверждение ППТ не позднее </a:t>
                      </a:r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20.02.2017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17" marR="3017" marT="3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764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Агрызский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район </a:t>
                      </a:r>
                    </a:p>
                  </a:txBody>
                  <a:tcPr marL="3017" marR="3017" marT="30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27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3017" marR="3017" marT="3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г.Агрыз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ул.Гоголя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6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017" marR="3017" marT="3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017" marR="3017" marT="3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017" marR="3017" marT="3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17" marR="3017" marT="3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527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3017" marR="3017" marT="3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г.Агрыз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юго-восточная часть</a:t>
                      </a:r>
                    </a:p>
                  </a:txBody>
                  <a:tcPr marL="360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3017" marR="3017" marT="3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017" marR="3017" marT="3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017" marR="3017" marT="3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017" marR="3017" marT="3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52764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Аксубаевский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район </a:t>
                      </a:r>
                    </a:p>
                  </a:txBody>
                  <a:tcPr marL="3017" marR="3017" marT="30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33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3017" marR="3017" marT="3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пгт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Аксубаево,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ул.Саморенкина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Гусева,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Хамадиева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3017" marR="3017" marT="3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017" marR="3017" marT="3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017" marR="3017" marT="3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017" marR="3017" marT="3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527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3017" marR="3017" marT="3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п. Сосновка</a:t>
                      </a:r>
                    </a:p>
                  </a:txBody>
                  <a:tcPr marL="360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3017" marR="3017" marT="3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017" marR="3017" marT="3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017" marR="3017" marT="3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017" marR="3017" marT="3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527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3017" marR="3017" marT="3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пгт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Аксубаево,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ул.Х.Туфана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3017" marR="3017" marT="3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017" marR="3017" marT="3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017" marR="3017" marT="3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017" marR="3017" marT="3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527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3017" marR="3017" marT="3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п.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Аксубаевского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лесозавода</a:t>
                      </a:r>
                    </a:p>
                  </a:txBody>
                  <a:tcPr marL="360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3017" marR="3017" marT="3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017" marR="3017" marT="3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017" marR="3017" marT="3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017" marR="3017" marT="3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52764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Алексеевский район </a:t>
                      </a:r>
                    </a:p>
                  </a:txBody>
                  <a:tcPr marL="3017" marR="3017" marT="30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27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3017" marR="3017" marT="3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r>
                        <a:rPr lang="ru-RU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.п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Ивановский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ул.Центральная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3017" marR="3017" marT="3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017" marR="3017" marT="3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017" marR="3017" marT="3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017" marR="3017" marT="3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52764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Алькеевский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район</a:t>
                      </a:r>
                    </a:p>
                  </a:txBody>
                  <a:tcPr marL="3017" marR="3017" marT="30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27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3017" marR="3017" marT="3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н.п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Каргополь</a:t>
                      </a:r>
                    </a:p>
                  </a:txBody>
                  <a:tcPr marL="36000" marR="0" marT="30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017" marR="3017" marT="3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017" marR="3017" marT="3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017" marR="3017" marT="3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017" marR="3017" marT="3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564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108"/>
    </mc:Choice>
    <mc:Fallback xmlns="">
      <p:transition advTm="7108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10"/>
          <p:cNvSpPr txBox="1">
            <a:spLocks/>
          </p:cNvSpPr>
          <p:nvPr/>
        </p:nvSpPr>
        <p:spPr>
          <a:xfrm>
            <a:off x="8749729" y="33468"/>
            <a:ext cx="358775" cy="360000"/>
          </a:xfrm>
          <a:prstGeom prst="roundRect">
            <a:avLst/>
          </a:prstGeom>
          <a:solidFill>
            <a:srgbClr val="DDE7F3"/>
          </a:solidFill>
        </p:spPr>
        <p:txBody>
          <a:bodyPr lIns="72000" anchor="ctr"/>
          <a:lstStyle/>
          <a:p>
            <a:pPr algn="ctr">
              <a:defRPr/>
            </a:pPr>
            <a:fld id="{9290B0AC-1095-4A1C-BD1C-6C83E51E764D}" type="slidenum">
              <a:rPr lang="ru-RU" sz="1200" b="1">
                <a:solidFill>
                  <a:prstClr val="black"/>
                </a:solidFill>
              </a:rPr>
              <a:pPr algn="ctr">
                <a:defRPr/>
              </a:pPr>
              <a:t>44</a:t>
            </a:fld>
            <a:endParaRPr lang="ru-RU" sz="1200" b="1" dirty="0">
              <a:solidFill>
                <a:prstClr val="black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260101"/>
              </p:ext>
            </p:extLst>
          </p:nvPr>
        </p:nvGraphicFramePr>
        <p:xfrm>
          <a:off x="72787" y="51470"/>
          <a:ext cx="8963709" cy="5066634"/>
        </p:xfrm>
        <a:graphic>
          <a:graphicData uri="http://schemas.openxmlformats.org/drawingml/2006/table">
            <a:tbl>
              <a:tblPr/>
              <a:tblGrid>
                <a:gridCol w="257462"/>
                <a:gridCol w="3411374"/>
                <a:gridCol w="1358114"/>
                <a:gridCol w="1325929"/>
                <a:gridCol w="1383859"/>
                <a:gridCol w="1226971"/>
              </a:tblGrid>
              <a:tr h="1152128">
                <a:tc>
                  <a:txBody>
                    <a:bodyPr/>
                    <a:lstStyle/>
                    <a:p>
                      <a:pPr algn="ctr" fontAlgn="ctr">
                        <a:lnSpc>
                          <a:spcPct val="98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</a:p>
                  </a:txBody>
                  <a:tcPr marL="3017" marR="3017" marT="3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8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Адрес </a:t>
                      </a:r>
                      <a:b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17" marR="3017" marT="3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8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Постановление о начале разработки ППТ не позднее </a:t>
                      </a:r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15.12.2016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17" marR="3017" marT="3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8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Утверждение ТЗ о разработке ППТ не позднее </a:t>
                      </a:r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20.12.2016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17" marR="3017" marT="3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8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Постановление об утверждении  ППТ,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размещение в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сети Интернет (основной чертеж) </a:t>
                      </a:r>
                      <a:b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 позднее              </a:t>
                      </a:r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10-15.01.2017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17" marR="3017" marT="3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8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Общественные слушания и утверждение ППТ не позднее </a:t>
                      </a:r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20.02.2017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17" marR="3017" marT="3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983">
                <a:tc gridSpan="6">
                  <a:txBody>
                    <a:bodyPr/>
                    <a:lstStyle/>
                    <a:p>
                      <a:pPr algn="ctr" fontAlgn="t">
                        <a:lnSpc>
                          <a:spcPct val="98000"/>
                        </a:lnSpc>
                      </a:pPr>
                      <a:r>
                        <a:rPr lang="ru-RU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Альметьевский</a:t>
                      </a: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район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98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8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г. Альметьевск, микрорайон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Урсала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ул.Бахорина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360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8000"/>
                        </a:lnSpc>
                      </a:pP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8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8000"/>
                        </a:lnSpc>
                      </a:pPr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8000"/>
                        </a:lnSpc>
                      </a:pPr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98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8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г. Альметьевск,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ул.Кислородная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Карьерная, Промышленная</a:t>
                      </a:r>
                    </a:p>
                  </a:txBody>
                  <a:tcPr marL="360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8000"/>
                        </a:lnSpc>
                      </a:pP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8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8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8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98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8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г. Альметьевск,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ул.Радио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Спартак</a:t>
                      </a:r>
                    </a:p>
                  </a:txBody>
                  <a:tcPr marL="360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8000"/>
                        </a:lnSpc>
                      </a:pP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8000"/>
                        </a:lnSpc>
                      </a:pPr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8000"/>
                        </a:lnSpc>
                      </a:pPr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8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2764">
                <a:tc gridSpan="6">
                  <a:txBody>
                    <a:bodyPr/>
                    <a:lstStyle/>
                    <a:p>
                      <a:pPr algn="ctr" fontAlgn="t">
                        <a:lnSpc>
                          <a:spcPct val="98000"/>
                        </a:lnSpc>
                      </a:pP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Арский район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2764">
                <a:tc>
                  <a:txBody>
                    <a:bodyPr/>
                    <a:lstStyle/>
                    <a:p>
                      <a:pPr algn="ctr" fontAlgn="ctr">
                        <a:lnSpc>
                          <a:spcPct val="98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8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д.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Ташкич,ул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Х.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Такташ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ул. Г. Тукая</a:t>
                      </a:r>
                    </a:p>
                  </a:txBody>
                  <a:tcPr marL="360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8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8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8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8000"/>
                        </a:lnSpc>
                      </a:pPr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2764">
                <a:tc>
                  <a:txBody>
                    <a:bodyPr/>
                    <a:lstStyle/>
                    <a:p>
                      <a:pPr algn="ctr" fontAlgn="ctr">
                        <a:lnSpc>
                          <a:spcPct val="98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8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с.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Ташкичу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ул.Нариманова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ул.Ленина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8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8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8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8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2764">
                <a:tc>
                  <a:txBody>
                    <a:bodyPr/>
                    <a:lstStyle/>
                    <a:p>
                      <a:pPr algn="ctr" fontAlgn="ctr">
                        <a:lnSpc>
                          <a:spcPct val="98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8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с. Большие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Верези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ул.Татарстан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8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8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8000"/>
                        </a:lnSpc>
                      </a:pPr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8000"/>
                        </a:lnSpc>
                      </a:pPr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2764">
                <a:tc>
                  <a:txBody>
                    <a:bodyPr/>
                    <a:lstStyle/>
                    <a:p>
                      <a:pPr algn="ctr" fontAlgn="ctr">
                        <a:lnSpc>
                          <a:spcPct val="98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8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с. Старый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Айван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ул.М.Айвань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8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8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8000"/>
                        </a:lnSpc>
                      </a:pPr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8000"/>
                        </a:lnSpc>
                      </a:pPr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2764">
                <a:tc>
                  <a:txBody>
                    <a:bodyPr/>
                    <a:lstStyle/>
                    <a:p>
                      <a:pPr algn="ctr" fontAlgn="ctr">
                        <a:lnSpc>
                          <a:spcPct val="98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8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с.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Купербаш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ул.Школьная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ул.Татарстан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8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8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8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8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3397">
                <a:tc>
                  <a:txBody>
                    <a:bodyPr/>
                    <a:lstStyle/>
                    <a:p>
                      <a:pPr algn="ctr" fontAlgn="ctr">
                        <a:lnSpc>
                          <a:spcPct val="98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8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д. Васильева Бужа,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ул.Магистральная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ул.Полевая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ул.Центральная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8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8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8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8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2764">
                <a:tc>
                  <a:txBody>
                    <a:bodyPr/>
                    <a:lstStyle/>
                    <a:p>
                      <a:pPr algn="ctr" fontAlgn="ctr">
                        <a:lnSpc>
                          <a:spcPct val="98000"/>
                        </a:lnSpc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8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с. Новое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Чурилино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ул.Сергина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ул.Школьная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8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8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8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8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121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108"/>
    </mc:Choice>
    <mc:Fallback xmlns="">
      <p:transition advTm="7108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10"/>
          <p:cNvSpPr txBox="1">
            <a:spLocks/>
          </p:cNvSpPr>
          <p:nvPr/>
        </p:nvSpPr>
        <p:spPr>
          <a:xfrm>
            <a:off x="8749729" y="33468"/>
            <a:ext cx="358775" cy="360000"/>
          </a:xfrm>
          <a:prstGeom prst="roundRect">
            <a:avLst/>
          </a:prstGeom>
          <a:solidFill>
            <a:srgbClr val="DDE7F3"/>
          </a:solidFill>
        </p:spPr>
        <p:txBody>
          <a:bodyPr lIns="72000" anchor="ctr"/>
          <a:lstStyle/>
          <a:p>
            <a:pPr algn="ctr">
              <a:defRPr/>
            </a:pPr>
            <a:fld id="{9290B0AC-1095-4A1C-BD1C-6C83E51E764D}" type="slidenum">
              <a:rPr lang="ru-RU" sz="1200" b="1">
                <a:solidFill>
                  <a:prstClr val="black"/>
                </a:solidFill>
              </a:rPr>
              <a:pPr algn="ctr">
                <a:defRPr/>
              </a:pPr>
              <a:t>45</a:t>
            </a:fld>
            <a:endParaRPr lang="ru-RU" sz="1200" b="1" dirty="0">
              <a:solidFill>
                <a:prstClr val="black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263587"/>
              </p:ext>
            </p:extLst>
          </p:nvPr>
        </p:nvGraphicFramePr>
        <p:xfrm>
          <a:off x="35496" y="53596"/>
          <a:ext cx="9035718" cy="5023194"/>
        </p:xfrm>
        <a:graphic>
          <a:graphicData uri="http://schemas.openxmlformats.org/drawingml/2006/table">
            <a:tbl>
              <a:tblPr/>
              <a:tblGrid>
                <a:gridCol w="261632"/>
                <a:gridCol w="3466627"/>
                <a:gridCol w="1380111"/>
                <a:gridCol w="1347405"/>
                <a:gridCol w="1406273"/>
                <a:gridCol w="1173670"/>
              </a:tblGrid>
              <a:tr h="905932"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</a:p>
                  </a:txBody>
                  <a:tcPr marL="3017" marR="3017" marT="3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Адрес </a:t>
                      </a:r>
                      <a:b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17" marR="3017" marT="3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Постановление о начале разработки ППТ не позднее </a:t>
                      </a:r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15.12.2016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17" marR="3017" marT="3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Утверждение ТЗ о разработке ППТ не позднее </a:t>
                      </a:r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20.12.2016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17" marR="3017" marT="3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Постановление об утверждении  ППТ,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размещение в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сети Интернет (основной чертеж) </a:t>
                      </a:r>
                      <a:b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 позднее              </a:t>
                      </a:r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10-15.01.2017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17" marR="3017" marT="3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Общественные слушания и утверждение ППТ не позднее </a:t>
                      </a:r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20.02.2017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17" marR="3017" marT="3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764">
                <a:tc gridSpan="6"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Атнинский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район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2764"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н.п.Большая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Атня, ул. Б.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Зиганшина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Октябрьская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2764">
                <a:tc gridSpan="6"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Бавлинский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район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2764"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н.п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Старые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Чути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ул.Речная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2764"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г. Бавлы,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ул.Юбилейная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Западная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2764"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г. Бавлы,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ул.Радужная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Горная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2764">
                <a:tc gridSpan="6"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Балтасинский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район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2764"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с. Старый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Салаусь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ул.Мира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Минуллина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2764"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с. Ципья,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ул.Чайникова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2764"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пгт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,Балтаси,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мкр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Южный,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ул.Халяльная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Воинов-Интернационалистов,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Б.Ахмадуллиной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7620" marR="7620" marT="7620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3397"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н.п.Верхний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Субаш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ул.Школьная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2764"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н.п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Сала-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Кушкет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ул.Комсомольская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2764"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с.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Арбор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ул.Молодежная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Татарстан</a:t>
                      </a:r>
                    </a:p>
                  </a:txBody>
                  <a:tcPr marL="360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2764"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н.п.Верхний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Шубан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ул.Центральная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073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108"/>
    </mc:Choice>
    <mc:Fallback xmlns="">
      <p:transition advTm="7108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10"/>
          <p:cNvSpPr txBox="1">
            <a:spLocks/>
          </p:cNvSpPr>
          <p:nvPr/>
        </p:nvSpPr>
        <p:spPr>
          <a:xfrm>
            <a:off x="8749729" y="33468"/>
            <a:ext cx="358775" cy="360000"/>
          </a:xfrm>
          <a:prstGeom prst="roundRect">
            <a:avLst/>
          </a:prstGeom>
          <a:solidFill>
            <a:srgbClr val="DDE7F3"/>
          </a:solidFill>
        </p:spPr>
        <p:txBody>
          <a:bodyPr lIns="72000" anchor="ctr"/>
          <a:lstStyle/>
          <a:p>
            <a:pPr algn="ctr">
              <a:defRPr/>
            </a:pPr>
            <a:fld id="{9290B0AC-1095-4A1C-BD1C-6C83E51E764D}" type="slidenum">
              <a:rPr lang="ru-RU" sz="1200" b="1">
                <a:solidFill>
                  <a:prstClr val="black"/>
                </a:solidFill>
              </a:rPr>
              <a:pPr algn="ctr">
                <a:defRPr/>
              </a:pPr>
              <a:t>46</a:t>
            </a:fld>
            <a:endParaRPr lang="ru-RU" sz="1200" b="1" dirty="0">
              <a:solidFill>
                <a:prstClr val="black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925130"/>
              </p:ext>
            </p:extLst>
          </p:nvPr>
        </p:nvGraphicFramePr>
        <p:xfrm>
          <a:off x="72787" y="51470"/>
          <a:ext cx="8963709" cy="4995260"/>
        </p:xfrm>
        <a:graphic>
          <a:graphicData uri="http://schemas.openxmlformats.org/drawingml/2006/table">
            <a:tbl>
              <a:tblPr/>
              <a:tblGrid>
                <a:gridCol w="257462"/>
                <a:gridCol w="3411374"/>
                <a:gridCol w="1358114"/>
                <a:gridCol w="1325929"/>
                <a:gridCol w="1383859"/>
                <a:gridCol w="1226971"/>
              </a:tblGrid>
              <a:tr h="879423"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</a:p>
                  </a:txBody>
                  <a:tcPr marL="3017" marR="3017" marT="3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Адрес </a:t>
                      </a:r>
                      <a:b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17" marR="3017" marT="3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Постановление о начале разработки ППТ не позднее </a:t>
                      </a:r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15.12.2016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17" marR="3017" marT="3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Утверждение ТЗ о разработке ППТ не позднее </a:t>
                      </a:r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20.12.2016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17" marR="3017" marT="3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Постановление об утверждении  ППТ,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размещение в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сети Интернет (основной чертеж) </a:t>
                      </a:r>
                      <a:b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 позднее              </a:t>
                      </a:r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10-15.01.2017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17" marR="3017" marT="3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Общественные слушания и утверждение ППТ не позднее </a:t>
                      </a:r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20.02.2017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17" marR="3017" marT="3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448">
                <a:tc gridSpan="6"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Буинский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район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1448"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с.Черки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-Гришино</a:t>
                      </a:r>
                    </a:p>
                  </a:txBody>
                  <a:tcPr marL="360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448"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д.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Мещеряково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448"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г.Буинск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ул.Комарова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448"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г.Буинск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ул.Железнодорожная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448"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г.Буинск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ул.Кольцевая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448">
                <a:tc gridSpan="6"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Верхнеуслонский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район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51448"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д.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Елизаветено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Верхнеуслонский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р-н РТ</a:t>
                      </a:r>
                    </a:p>
                  </a:txBody>
                  <a:tcPr marL="360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448"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д. Рудник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Верхнеуслонский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р-н РТ</a:t>
                      </a:r>
                    </a:p>
                  </a:txBody>
                  <a:tcPr marL="360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448"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с. Набережные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Моркваши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448">
                <a:tc gridSpan="6"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Высокогорский район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207933"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с.Дубьязы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ул.Авдеева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97674"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п.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Бирюлинский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зверосовхоз,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ул.Садовая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Светлая, Залесная</a:t>
                      </a:r>
                    </a:p>
                  </a:txBody>
                  <a:tcPr marL="360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448"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с. Высокая Гора,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ул.Озерная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448"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н.п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Ильино</a:t>
                      </a:r>
                    </a:p>
                  </a:txBody>
                  <a:tcPr marL="360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448"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д.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Мазяр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067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108"/>
    </mc:Choice>
    <mc:Fallback xmlns="">
      <p:transition advTm="7108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10"/>
          <p:cNvSpPr txBox="1">
            <a:spLocks/>
          </p:cNvSpPr>
          <p:nvPr/>
        </p:nvSpPr>
        <p:spPr>
          <a:xfrm>
            <a:off x="8749729" y="33468"/>
            <a:ext cx="358775" cy="360000"/>
          </a:xfrm>
          <a:prstGeom prst="roundRect">
            <a:avLst/>
          </a:prstGeom>
          <a:solidFill>
            <a:srgbClr val="DDE7F3"/>
          </a:solidFill>
        </p:spPr>
        <p:txBody>
          <a:bodyPr lIns="72000" anchor="ctr"/>
          <a:lstStyle/>
          <a:p>
            <a:pPr algn="ctr">
              <a:defRPr/>
            </a:pPr>
            <a:fld id="{9290B0AC-1095-4A1C-BD1C-6C83E51E764D}" type="slidenum">
              <a:rPr lang="ru-RU" sz="1200" b="1">
                <a:solidFill>
                  <a:prstClr val="black"/>
                </a:solidFill>
              </a:rPr>
              <a:pPr algn="ctr">
                <a:defRPr/>
              </a:pPr>
              <a:t>47</a:t>
            </a:fld>
            <a:endParaRPr lang="ru-RU" sz="1200" b="1" dirty="0">
              <a:solidFill>
                <a:prstClr val="black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695728"/>
              </p:ext>
            </p:extLst>
          </p:nvPr>
        </p:nvGraphicFramePr>
        <p:xfrm>
          <a:off x="72787" y="123478"/>
          <a:ext cx="8963709" cy="4948019"/>
        </p:xfrm>
        <a:graphic>
          <a:graphicData uri="http://schemas.openxmlformats.org/drawingml/2006/table">
            <a:tbl>
              <a:tblPr/>
              <a:tblGrid>
                <a:gridCol w="257462"/>
                <a:gridCol w="3411374"/>
                <a:gridCol w="1358114"/>
                <a:gridCol w="1325929"/>
                <a:gridCol w="1383859"/>
                <a:gridCol w="1226971"/>
              </a:tblGrid>
              <a:tr h="879423"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</a:p>
                  </a:txBody>
                  <a:tcPr marL="3017" marR="3017" marT="3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Адрес </a:t>
                      </a:r>
                      <a:b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17" marR="3017" marT="3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Постановление о начале разработки ППТ не позднее </a:t>
                      </a:r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15.12.2016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17" marR="3017" marT="3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Утверждение ТЗ о разработке ППТ не позднее </a:t>
                      </a:r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20.12.2016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17" marR="3017" marT="3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Постановление об утверждении  ППТ,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размещение в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сети Интернет (основной чертеж) </a:t>
                      </a:r>
                      <a:b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 позднее              </a:t>
                      </a:r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10-15.01.2017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17" marR="3017" marT="3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Общественные слушания и утверждение ППТ не позднее </a:t>
                      </a:r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20.02.2017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17" marR="3017" marT="3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448">
                <a:tc gridSpan="6"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Дрожжановский</a:t>
                      </a: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район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1448"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С. Шланга</a:t>
                      </a:r>
                    </a:p>
                  </a:txBody>
                  <a:tcPr marL="360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5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448">
                <a:tc gridSpan="6"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Елабужский</a:t>
                      </a: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район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51448"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г. Елабуга, </a:t>
                      </a:r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ул.Московская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Городищенская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5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448"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г. Елабуга, </a:t>
                      </a:r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ул.Пристанская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Прикамская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5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448"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г. Елабуга, </a:t>
                      </a:r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ул.Окружное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шоссе (кольцо), микрорайон Лесная Поляна</a:t>
                      </a:r>
                    </a:p>
                  </a:txBody>
                  <a:tcPr marL="360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5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448"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г. Елабуга,  </a:t>
                      </a:r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ул.Отрадная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микрорайон Лесная Поляна</a:t>
                      </a:r>
                    </a:p>
                  </a:txBody>
                  <a:tcPr marL="360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5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448"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г. Елабуга,  </a:t>
                      </a:r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ул.Северная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5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448"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г. Елабуга,  микрорайон </a:t>
                      </a:r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Елабужский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5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448"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г. Елабуга,  микрорайон 4-10</a:t>
                      </a:r>
                    </a:p>
                  </a:txBody>
                  <a:tcPr marL="360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5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448"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д. Большая </a:t>
                      </a:r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Тарловка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5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448"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д. Колосовка</a:t>
                      </a:r>
                    </a:p>
                  </a:txBody>
                  <a:tcPr marL="360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5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7620" marR="7620" marT="7620" marB="0" anchor="b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470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108"/>
    </mc:Choice>
    <mc:Fallback xmlns="">
      <p:transition advTm="7108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10"/>
          <p:cNvSpPr txBox="1">
            <a:spLocks/>
          </p:cNvSpPr>
          <p:nvPr/>
        </p:nvSpPr>
        <p:spPr>
          <a:xfrm>
            <a:off x="8749729" y="33468"/>
            <a:ext cx="358775" cy="360000"/>
          </a:xfrm>
          <a:prstGeom prst="roundRect">
            <a:avLst/>
          </a:prstGeom>
          <a:solidFill>
            <a:srgbClr val="DDE7F3"/>
          </a:solidFill>
        </p:spPr>
        <p:txBody>
          <a:bodyPr lIns="72000" anchor="ctr"/>
          <a:lstStyle/>
          <a:p>
            <a:pPr algn="ctr">
              <a:defRPr/>
            </a:pPr>
            <a:fld id="{9290B0AC-1095-4A1C-BD1C-6C83E51E764D}" type="slidenum">
              <a:rPr lang="ru-RU" sz="1200" b="1">
                <a:solidFill>
                  <a:prstClr val="black"/>
                </a:solidFill>
              </a:rPr>
              <a:pPr algn="ctr">
                <a:defRPr/>
              </a:pPr>
              <a:t>48</a:t>
            </a:fld>
            <a:endParaRPr lang="ru-RU" sz="1200" b="1" dirty="0">
              <a:solidFill>
                <a:prstClr val="black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87682"/>
              </p:ext>
            </p:extLst>
          </p:nvPr>
        </p:nvGraphicFramePr>
        <p:xfrm>
          <a:off x="72787" y="144397"/>
          <a:ext cx="8963709" cy="4894428"/>
        </p:xfrm>
        <a:graphic>
          <a:graphicData uri="http://schemas.openxmlformats.org/drawingml/2006/table">
            <a:tbl>
              <a:tblPr/>
              <a:tblGrid>
                <a:gridCol w="257462"/>
                <a:gridCol w="3411374"/>
                <a:gridCol w="1358114"/>
                <a:gridCol w="1325929"/>
                <a:gridCol w="1383859"/>
                <a:gridCol w="1226971"/>
              </a:tblGrid>
              <a:tr h="879423">
                <a:tc>
                  <a:txBody>
                    <a:bodyPr/>
                    <a:lstStyle/>
                    <a:p>
                      <a:pPr algn="ctr" fontAlgn="ctr">
                        <a:lnSpc>
                          <a:spcPct val="98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</a:p>
                  </a:txBody>
                  <a:tcPr marL="3017" marR="3017" marT="3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8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Адрес </a:t>
                      </a:r>
                      <a:b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17" marR="3017" marT="3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8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Постановление о начале разработки ППТ не позднее </a:t>
                      </a:r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15.12.2016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17" marR="3017" marT="3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8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Утверждение ТЗ о разработке ППТ не позднее </a:t>
                      </a:r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20.12.2016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17" marR="3017" marT="3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8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Постановление об утверждении  ППТ,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размещение в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сети Интернет (основной чертеж) </a:t>
                      </a:r>
                      <a:b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 позднее              </a:t>
                      </a:r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10-15.01.2017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17" marR="3017" marT="3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8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Общественные слушания и утверждение ППТ не позднее </a:t>
                      </a:r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20.02.2017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17" marR="3017" marT="3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448">
                <a:tc gridSpan="6">
                  <a:txBody>
                    <a:bodyPr/>
                    <a:lstStyle/>
                    <a:p>
                      <a:pPr algn="ctr" fontAlgn="t">
                        <a:lnSpc>
                          <a:spcPct val="98000"/>
                        </a:lnSpc>
                      </a:pP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Зеленодольский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район 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1448">
                <a:tc>
                  <a:txBody>
                    <a:bodyPr/>
                    <a:lstStyle/>
                    <a:p>
                      <a:pPr algn="l" fontAlgn="t">
                        <a:lnSpc>
                          <a:spcPct val="98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8000"/>
                        </a:lnSpc>
                      </a:pP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д.Воронино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ул.Садовая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Поперечная, Центральная </a:t>
                      </a:r>
                    </a:p>
                  </a:txBody>
                  <a:tcPr marL="360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98000"/>
                        </a:lnSpc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8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8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8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448">
                <a:tc>
                  <a:txBody>
                    <a:bodyPr/>
                    <a:lstStyle/>
                    <a:p>
                      <a:pPr algn="l" fontAlgn="t">
                        <a:lnSpc>
                          <a:spcPct val="98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8000"/>
                        </a:lnSpc>
                      </a:pP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г.Зеленодольск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ул.Октябрьская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Островского </a:t>
                      </a:r>
                    </a:p>
                  </a:txBody>
                  <a:tcPr marL="360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98000"/>
                        </a:lnSpc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8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8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8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448">
                <a:tc>
                  <a:txBody>
                    <a:bodyPr/>
                    <a:lstStyle/>
                    <a:p>
                      <a:pPr algn="l" fontAlgn="t">
                        <a:lnSpc>
                          <a:spcPct val="98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8000"/>
                        </a:lnSpc>
                      </a:pP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п.Новочувашское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360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98000"/>
                        </a:lnSpc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8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8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8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448">
                <a:tc>
                  <a:txBody>
                    <a:bodyPr/>
                    <a:lstStyle/>
                    <a:p>
                      <a:pPr algn="l" fontAlgn="t">
                        <a:lnSpc>
                          <a:spcPct val="98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8000"/>
                        </a:lnSpc>
                      </a:pP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пгт.Нижние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Вязовые,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ул.Мира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360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98000"/>
                        </a:lnSpc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8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8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8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448">
                <a:tc>
                  <a:txBody>
                    <a:bodyPr/>
                    <a:lstStyle/>
                    <a:p>
                      <a:pPr algn="l" fontAlgn="t">
                        <a:lnSpc>
                          <a:spcPct val="98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8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д.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Бритвино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98000"/>
                        </a:lnSpc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8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8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8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448">
                <a:tc>
                  <a:txBody>
                    <a:bodyPr/>
                    <a:lstStyle/>
                    <a:p>
                      <a:pPr algn="l" fontAlgn="t">
                        <a:lnSpc>
                          <a:spcPct val="98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8000"/>
                        </a:lnSpc>
                      </a:pP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с.Айша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ул.Новая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ул.Школьная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98000"/>
                        </a:lnSpc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8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8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8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448">
                <a:tc gridSpan="6">
                  <a:txBody>
                    <a:bodyPr/>
                    <a:lstStyle/>
                    <a:p>
                      <a:pPr algn="ctr" fontAlgn="t">
                        <a:lnSpc>
                          <a:spcPct val="98000"/>
                        </a:lnSpc>
                      </a:pP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Кукморский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район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51448">
                <a:tc>
                  <a:txBody>
                    <a:bodyPr/>
                    <a:lstStyle/>
                    <a:p>
                      <a:pPr algn="l" fontAlgn="t">
                        <a:lnSpc>
                          <a:spcPct val="98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8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с. Новый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Сардек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ул.Центральная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8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8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8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8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448">
                <a:tc>
                  <a:txBody>
                    <a:bodyPr/>
                    <a:lstStyle/>
                    <a:p>
                      <a:pPr algn="l" fontAlgn="t">
                        <a:lnSpc>
                          <a:spcPct val="98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8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д. Красный  Цветок</a:t>
                      </a:r>
                    </a:p>
                  </a:txBody>
                  <a:tcPr marL="360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8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8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8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8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448">
                <a:tc>
                  <a:txBody>
                    <a:bodyPr/>
                    <a:lstStyle/>
                    <a:p>
                      <a:pPr algn="l" fontAlgn="t">
                        <a:lnSpc>
                          <a:spcPct val="98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61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8000"/>
                        </a:lnSpc>
                      </a:pP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пгт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Кукмор,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ул.Почтовая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8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8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8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8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448">
                <a:tc>
                  <a:txBody>
                    <a:bodyPr/>
                    <a:lstStyle/>
                    <a:p>
                      <a:pPr algn="l" fontAlgn="t">
                        <a:lnSpc>
                          <a:spcPct val="98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8000"/>
                        </a:lnSpc>
                      </a:pP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н.п.Копки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8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8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8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8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448">
                <a:tc gridSpan="6">
                  <a:txBody>
                    <a:bodyPr/>
                    <a:lstStyle/>
                    <a:p>
                      <a:pPr algn="ctr" fontAlgn="t">
                        <a:lnSpc>
                          <a:spcPct val="98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Лаишевский район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207933">
                <a:tc>
                  <a:txBody>
                    <a:bodyPr/>
                    <a:lstStyle/>
                    <a:p>
                      <a:pPr algn="l" fontAlgn="t">
                        <a:lnSpc>
                          <a:spcPct val="98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8000"/>
                        </a:lnSpc>
                      </a:pP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н.п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Тарлаши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8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8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8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8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904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108"/>
    </mc:Choice>
    <mc:Fallback xmlns="">
      <p:transition advTm="7108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10"/>
          <p:cNvSpPr txBox="1">
            <a:spLocks/>
          </p:cNvSpPr>
          <p:nvPr/>
        </p:nvSpPr>
        <p:spPr>
          <a:xfrm>
            <a:off x="8749729" y="33468"/>
            <a:ext cx="358775" cy="360000"/>
          </a:xfrm>
          <a:prstGeom prst="roundRect">
            <a:avLst/>
          </a:prstGeom>
          <a:solidFill>
            <a:srgbClr val="DDE7F3"/>
          </a:solidFill>
        </p:spPr>
        <p:txBody>
          <a:bodyPr lIns="72000" anchor="ctr"/>
          <a:lstStyle/>
          <a:p>
            <a:pPr algn="ctr">
              <a:defRPr/>
            </a:pPr>
            <a:fld id="{9290B0AC-1095-4A1C-BD1C-6C83E51E764D}" type="slidenum">
              <a:rPr lang="ru-RU" sz="1200" b="1">
                <a:solidFill>
                  <a:prstClr val="black"/>
                </a:solidFill>
              </a:rPr>
              <a:pPr algn="ctr">
                <a:defRPr/>
              </a:pPr>
              <a:t>49</a:t>
            </a:fld>
            <a:endParaRPr lang="ru-RU" sz="1200" b="1" dirty="0">
              <a:solidFill>
                <a:prstClr val="black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67250"/>
              </p:ext>
            </p:extLst>
          </p:nvPr>
        </p:nvGraphicFramePr>
        <p:xfrm>
          <a:off x="72787" y="123478"/>
          <a:ext cx="8963709" cy="4910297"/>
        </p:xfrm>
        <a:graphic>
          <a:graphicData uri="http://schemas.openxmlformats.org/drawingml/2006/table">
            <a:tbl>
              <a:tblPr/>
              <a:tblGrid>
                <a:gridCol w="257462"/>
                <a:gridCol w="3411374"/>
                <a:gridCol w="1358114"/>
                <a:gridCol w="1325929"/>
                <a:gridCol w="1383859"/>
                <a:gridCol w="1226971"/>
              </a:tblGrid>
              <a:tr h="8794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</a:p>
                  </a:txBody>
                  <a:tcPr marL="3017" marR="3017" marT="3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Адрес </a:t>
                      </a:r>
                      <a:b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17" marR="3017" marT="3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Постановление о начале разработки ППТ не позднее </a:t>
                      </a:r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15.12.2016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17" marR="3017" marT="3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Утверждение ТЗ о разработке ППТ не позднее </a:t>
                      </a:r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20.12.2016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17" marR="3017" marT="3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Постановление об утверждении  ППТ,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размещение в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сети Интернет (основной чертеж) </a:t>
                      </a:r>
                      <a:b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 позднее              </a:t>
                      </a:r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10-15.01.2017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17" marR="3017" marT="3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Общественные слушания и утверждение ППТ не позднее </a:t>
                      </a:r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20.02.2017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17" marR="3017" marT="3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448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Менделеевский район 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144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г. Менделеевск, ГРП-5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ул.Пушкина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ГРП-6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ул.Бурмистрова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44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г. Менделеевск, 112 земельных участков,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ул.Пастернака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Георгиевского, Полевая</a:t>
                      </a:r>
                    </a:p>
                  </a:txBody>
                  <a:tcPr marL="360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44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г.Менделеевск,4,84-х квартирный жилой дом</a:t>
                      </a:r>
                    </a:p>
                  </a:txBody>
                  <a:tcPr marL="360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448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Мензелинский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район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5144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н.п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Подгорый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Байлар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ул.Мирная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Школьная, Центральная</a:t>
                      </a:r>
                    </a:p>
                  </a:txBody>
                  <a:tcPr marL="360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44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г. Мензелинск,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ул.К.Либкнехта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448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Муслюмовский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район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5144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69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с. Муслюмово,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мкр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«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Янарыш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», ул. Ф.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Садриева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Б.Валиева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Тынычлык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Тургай,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Шатлык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Таулы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Дуслык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84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108"/>
    </mc:Choice>
    <mc:Fallback xmlns="">
      <p:transition advTm="710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2"/>
          <p:cNvSpPr>
            <a:spLocks noChangeArrowheads="1"/>
          </p:cNvSpPr>
          <p:nvPr/>
        </p:nvSpPr>
        <p:spPr bwMode="auto">
          <a:xfrm>
            <a:off x="0" y="135102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dirty="0" smtClean="0"/>
              <a:t>Виды </a:t>
            </a:r>
            <a:r>
              <a:rPr lang="ru-RU" sz="2800" b="1" dirty="0"/>
              <a:t>несчастных </a:t>
            </a:r>
            <a:r>
              <a:rPr lang="ru-RU" sz="2800" b="1" dirty="0" smtClean="0"/>
              <a:t>случаев</a:t>
            </a:r>
            <a:endParaRPr lang="ru-RU" sz="2800" b="1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7474252"/>
              </p:ext>
            </p:extLst>
          </p:nvPr>
        </p:nvGraphicFramePr>
        <p:xfrm>
          <a:off x="-12902" y="735546"/>
          <a:ext cx="9144000" cy="4407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6208525"/>
              </p:ext>
            </p:extLst>
          </p:nvPr>
        </p:nvGraphicFramePr>
        <p:xfrm>
          <a:off x="899592" y="789552"/>
          <a:ext cx="7704856" cy="2646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3509093"/>
              </p:ext>
            </p:extLst>
          </p:nvPr>
        </p:nvGraphicFramePr>
        <p:xfrm>
          <a:off x="17604" y="551115"/>
          <a:ext cx="9126396" cy="3049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3347864" y="3327834"/>
            <a:ext cx="1152128" cy="810090"/>
          </a:xfrm>
          <a:prstGeom prst="straightConnector1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5210489" y="3354102"/>
            <a:ext cx="1184390" cy="810090"/>
          </a:xfrm>
          <a:prstGeom prst="straightConnector1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2236964"/>
              </p:ext>
            </p:extLst>
          </p:nvPr>
        </p:nvGraphicFramePr>
        <p:xfrm>
          <a:off x="314562" y="771550"/>
          <a:ext cx="8514876" cy="3366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4400067"/>
              </p:ext>
            </p:extLst>
          </p:nvPr>
        </p:nvGraphicFramePr>
        <p:xfrm>
          <a:off x="107950" y="33338"/>
          <a:ext cx="719138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49" name="CorelDRAW" r:id="rId8" imgW="6943344" imgH="6943344" progId="">
                  <p:embed/>
                </p:oleObj>
              </mc:Choice>
              <mc:Fallback>
                <p:oleObj name="CorelDRAW" r:id="rId8" imgW="6943344" imgH="69433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33338"/>
                        <a:ext cx="719138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Номер слайда 10"/>
          <p:cNvSpPr txBox="1">
            <a:spLocks/>
          </p:cNvSpPr>
          <p:nvPr/>
        </p:nvSpPr>
        <p:spPr>
          <a:xfrm>
            <a:off x="8604449" y="25100"/>
            <a:ext cx="504056" cy="386409"/>
          </a:xfrm>
          <a:prstGeom prst="roundRect">
            <a:avLst/>
          </a:prstGeom>
          <a:solidFill>
            <a:srgbClr val="DDE7F3"/>
          </a:solidFill>
        </p:spPr>
        <p:txBody>
          <a:bodyPr l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290B0AC-1095-4A1C-BD1C-6C83E51E764D}" type="slidenum">
              <a:rPr lang="ru-RU" sz="1200" b="1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ru-RU" sz="1200" b="1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16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10"/>
          <p:cNvSpPr txBox="1">
            <a:spLocks/>
          </p:cNvSpPr>
          <p:nvPr/>
        </p:nvSpPr>
        <p:spPr>
          <a:xfrm>
            <a:off x="8749729" y="33468"/>
            <a:ext cx="358775" cy="360000"/>
          </a:xfrm>
          <a:prstGeom prst="roundRect">
            <a:avLst/>
          </a:prstGeom>
          <a:solidFill>
            <a:srgbClr val="DDE7F3"/>
          </a:solidFill>
        </p:spPr>
        <p:txBody>
          <a:bodyPr lIns="72000" anchor="ctr"/>
          <a:lstStyle/>
          <a:p>
            <a:pPr algn="ctr">
              <a:defRPr/>
            </a:pPr>
            <a:fld id="{9290B0AC-1095-4A1C-BD1C-6C83E51E764D}" type="slidenum">
              <a:rPr lang="ru-RU" sz="1200" b="1">
                <a:solidFill>
                  <a:prstClr val="black"/>
                </a:solidFill>
              </a:rPr>
              <a:pPr algn="ctr">
                <a:defRPr/>
              </a:pPr>
              <a:t>50</a:t>
            </a:fld>
            <a:endParaRPr lang="ru-RU" sz="1200" b="1" dirty="0">
              <a:solidFill>
                <a:prstClr val="black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811300"/>
              </p:ext>
            </p:extLst>
          </p:nvPr>
        </p:nvGraphicFramePr>
        <p:xfrm>
          <a:off x="72786" y="190003"/>
          <a:ext cx="9035718" cy="4817446"/>
        </p:xfrm>
        <a:graphic>
          <a:graphicData uri="http://schemas.openxmlformats.org/drawingml/2006/table">
            <a:tbl>
              <a:tblPr/>
              <a:tblGrid>
                <a:gridCol w="261632"/>
                <a:gridCol w="3466627"/>
                <a:gridCol w="1380111"/>
                <a:gridCol w="1347405"/>
                <a:gridCol w="1406273"/>
                <a:gridCol w="1173670"/>
              </a:tblGrid>
              <a:tr h="879423"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</a:p>
                  </a:txBody>
                  <a:tcPr marL="3017" marR="3017" marT="3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Адрес </a:t>
                      </a:r>
                      <a:b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17" marR="3017" marT="3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Постановление о начале разработки ППТ не позднее </a:t>
                      </a:r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15.12.2016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17" marR="3017" marT="3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Утверждение ТЗ о разработке ППТ не позднее </a:t>
                      </a:r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20.12.2016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17" marR="3017" marT="3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Постановление об утверждении  ППТ,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размещение в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сети Интернет (основной чертеж) </a:t>
                      </a:r>
                      <a:b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 позднее              </a:t>
                      </a:r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10-15.01.2017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17" marR="3017" marT="3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Общественные слушания и утверждение ППТ не позднее </a:t>
                      </a:r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20.02.2017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17" marR="3017" marT="3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448">
                <a:tc gridSpan="6"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Нижнекамский район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1448"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г. Нижнекамск,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п.Красный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Ключ,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ул.Ключевая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5,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ул.Центральная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1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448"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н.п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Н.Афанасово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ул.Центральная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448"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п. Красный Ключ,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ул.Ключевая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448">
                <a:tc gridSpan="6"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Нурлатский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район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51448"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п. Старый Аул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448">
                <a:tc gridSpan="6"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Пестречинский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район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51448"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п. Первое Мая,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ул.Первомайская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448"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н.п.Куюки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448">
                <a:tc gridSpan="6"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Рыбно-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Слободский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район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448"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н.п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Новый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Арыш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7620" marR="7620" marT="7620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7933">
                <a:tc gridSpan="6"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Сабинский район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7674"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с. Б. Сабы,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ул.Пионерская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448"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с. Шемордан,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ул.Семейная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Солнечная, Дальняя, Родниковая, Радужная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5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093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108"/>
    </mc:Choice>
    <mc:Fallback xmlns="">
      <p:transition advTm="7108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10"/>
          <p:cNvSpPr txBox="1">
            <a:spLocks/>
          </p:cNvSpPr>
          <p:nvPr/>
        </p:nvSpPr>
        <p:spPr>
          <a:xfrm>
            <a:off x="8749729" y="33468"/>
            <a:ext cx="358775" cy="360000"/>
          </a:xfrm>
          <a:prstGeom prst="roundRect">
            <a:avLst/>
          </a:prstGeom>
          <a:solidFill>
            <a:srgbClr val="DDE7F3"/>
          </a:solidFill>
        </p:spPr>
        <p:txBody>
          <a:bodyPr lIns="72000" anchor="ctr"/>
          <a:lstStyle/>
          <a:p>
            <a:pPr algn="ctr">
              <a:defRPr/>
            </a:pPr>
            <a:fld id="{9290B0AC-1095-4A1C-BD1C-6C83E51E764D}" type="slidenum">
              <a:rPr lang="ru-RU" sz="1200" b="1">
                <a:solidFill>
                  <a:prstClr val="black"/>
                </a:solidFill>
              </a:rPr>
              <a:pPr algn="ctr">
                <a:defRPr/>
              </a:pPr>
              <a:t>51</a:t>
            </a:fld>
            <a:endParaRPr lang="ru-RU" sz="1200" b="1" dirty="0">
              <a:solidFill>
                <a:prstClr val="black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712606"/>
              </p:ext>
            </p:extLst>
          </p:nvPr>
        </p:nvGraphicFramePr>
        <p:xfrm>
          <a:off x="72787" y="51470"/>
          <a:ext cx="8963709" cy="5068793"/>
        </p:xfrm>
        <a:graphic>
          <a:graphicData uri="http://schemas.openxmlformats.org/drawingml/2006/table">
            <a:tbl>
              <a:tblPr/>
              <a:tblGrid>
                <a:gridCol w="257462"/>
                <a:gridCol w="3411374"/>
                <a:gridCol w="1358114"/>
                <a:gridCol w="1325929"/>
                <a:gridCol w="1383859"/>
                <a:gridCol w="1226971"/>
              </a:tblGrid>
              <a:tr h="879423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</a:p>
                  </a:txBody>
                  <a:tcPr marL="3017" marR="3017" marT="3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Адрес </a:t>
                      </a:r>
                      <a:b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17" marR="3017" marT="3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Постановление о начале разработки ППТ не позднее </a:t>
                      </a:r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15.12.2016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17" marR="3017" marT="3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Утверждение ТЗ о разработке ППТ не позднее </a:t>
                      </a:r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20.12.2016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17" marR="3017" marT="3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Постановление об утверждении  ППТ,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размещение в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сети Интернет (основной чертеж) </a:t>
                      </a:r>
                      <a:b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 позднее              </a:t>
                      </a:r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10-15.01.2017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17" marR="3017" marT="3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Общественные слушания и утверждение ППТ не позднее </a:t>
                      </a:r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20.02.2017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17" marR="3017" marT="3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448">
                <a:tc gridSpan="6">
                  <a:txBody>
                    <a:bodyPr/>
                    <a:lstStyle/>
                    <a:p>
                      <a:pPr algn="ctr" fontAlgn="t">
                        <a:lnSpc>
                          <a:spcPct val="90000"/>
                        </a:lnSpc>
                      </a:pP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Сармановский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район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1448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с. Сарманово,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ул.Мира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Новая, Болгар,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Айтуган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Победы,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Сююмбике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С.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Рафикова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Р.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Камалетдинова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448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с.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Муртыш-Тамак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ул.Молодежная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448">
                <a:tc gridSpan="6">
                  <a:txBody>
                    <a:bodyPr/>
                    <a:lstStyle/>
                    <a:p>
                      <a:pPr algn="ctr" fontAlgn="t">
                        <a:lnSpc>
                          <a:spcPct val="9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Спасский район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51448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п.  Коминтерн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448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г. Болгар,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ул.Вахитова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ж.д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№66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448">
                <a:tc>
                  <a:txBody>
                    <a:bodyPr/>
                    <a:lstStyle/>
                    <a:p>
                      <a:pPr algn="l" fontAlgn="t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п.Приволжский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ул.Заповедная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Ленинградская, Приволжская, Луговая, Щорса, Лермонтова, Витебская, Владимирская, Декабристов, Спасская,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Тенишевская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Орловская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448">
                <a:tc gridSpan="6">
                  <a:txBody>
                    <a:bodyPr/>
                    <a:lstStyle/>
                    <a:p>
                      <a:pPr algn="ctr" fontAlgn="t">
                        <a:lnSpc>
                          <a:spcPct val="90000"/>
                        </a:lnSpc>
                      </a:pP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Тукаевский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район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51448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н.п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Старые Ерыклы,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ул.Восточная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Народная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448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н.п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.Биклянь,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ул.Магариф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448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н.п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Новотроицкий,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ул.Челнинская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Ленина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864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108"/>
    </mc:Choice>
    <mc:Fallback xmlns="">
      <p:transition advTm="7108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10"/>
          <p:cNvSpPr txBox="1">
            <a:spLocks/>
          </p:cNvSpPr>
          <p:nvPr/>
        </p:nvSpPr>
        <p:spPr>
          <a:xfrm>
            <a:off x="8604449" y="33468"/>
            <a:ext cx="504056" cy="360000"/>
          </a:xfrm>
          <a:prstGeom prst="roundRect">
            <a:avLst/>
          </a:prstGeom>
          <a:solidFill>
            <a:srgbClr val="DDE7F3"/>
          </a:solidFill>
        </p:spPr>
        <p:txBody>
          <a:bodyPr lIns="72000" anchor="ctr"/>
          <a:lstStyle/>
          <a:p>
            <a:pPr algn="ctr">
              <a:defRPr/>
            </a:pPr>
            <a:fld id="{9290B0AC-1095-4A1C-BD1C-6C83E51E764D}" type="slidenum">
              <a:rPr lang="ru-RU" sz="1200" b="1">
                <a:solidFill>
                  <a:prstClr val="black"/>
                </a:solidFill>
              </a:rPr>
              <a:pPr algn="ctr">
                <a:defRPr/>
              </a:pPr>
              <a:t>52</a:t>
            </a:fld>
            <a:endParaRPr lang="ru-RU" sz="1200" b="1" dirty="0">
              <a:solidFill>
                <a:prstClr val="black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711450"/>
              </p:ext>
            </p:extLst>
          </p:nvPr>
        </p:nvGraphicFramePr>
        <p:xfrm>
          <a:off x="72787" y="51470"/>
          <a:ext cx="8963709" cy="5034523"/>
        </p:xfrm>
        <a:graphic>
          <a:graphicData uri="http://schemas.openxmlformats.org/drawingml/2006/table">
            <a:tbl>
              <a:tblPr/>
              <a:tblGrid>
                <a:gridCol w="257462"/>
                <a:gridCol w="3411374"/>
                <a:gridCol w="1358114"/>
                <a:gridCol w="1325929"/>
                <a:gridCol w="1383859"/>
                <a:gridCol w="1226971"/>
              </a:tblGrid>
              <a:tr h="879423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</a:p>
                  </a:txBody>
                  <a:tcPr marL="3017" marR="3017" marT="3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Адрес </a:t>
                      </a:r>
                      <a:b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17" marR="3017" marT="3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Постановление о начале разработки ППТ не позднее </a:t>
                      </a:r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15.12.2016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17" marR="3017" marT="3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Утверждение ТЗ о разработке ППТ не позднее </a:t>
                      </a:r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20.12.2016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17" marR="3017" marT="3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Постановление об утверждении  ППТ,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размещение в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сети Интернет (основной чертеж) </a:t>
                      </a:r>
                      <a:b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 позднее              </a:t>
                      </a:r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10-15.01.2017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17" marR="3017" marT="3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Общественные слушания и утверждение ППТ не позднее </a:t>
                      </a:r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20.02.2017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17" marR="3017" marT="3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448">
                <a:tc gridSpan="6">
                  <a:txBody>
                    <a:bodyPr/>
                    <a:lstStyle/>
                    <a:p>
                      <a:pPr algn="ctr" fontAlgn="t">
                        <a:lnSpc>
                          <a:spcPct val="90000"/>
                        </a:lnSpc>
                      </a:pPr>
                      <a:r>
                        <a:rPr lang="ru-RU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Тюлячинский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район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1448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с. Тюлячи,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ул.Спортивная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448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с. Тюлячи,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ул.Ш.Усманова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448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д. Большие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Меретяки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д. Удельные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Меретяки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448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с.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Максабаш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ул.Нагорная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448">
                <a:tc gridSpan="6">
                  <a:txBody>
                    <a:bodyPr/>
                    <a:lstStyle/>
                    <a:p>
                      <a:pPr algn="ctr" fontAlgn="t">
                        <a:lnSpc>
                          <a:spcPct val="90000"/>
                        </a:lnSpc>
                      </a:pPr>
                      <a:r>
                        <a:rPr lang="ru-RU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Чистопольский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район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51448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с. Бурнашева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448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г. Чистополь,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мкр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Подсобного хозяйства кондитерской фабрики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448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г. Чистополь,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ул.Левитана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Репина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448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г. Чистополь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448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0000"/>
                        </a:lnSpc>
                      </a:pP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н.п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Бахта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448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0000"/>
                        </a:lnSpc>
                      </a:pP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н.п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Ст.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Иванаево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7620" marR="7620" marT="7620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7933">
                <a:tc gridSpan="6">
                  <a:txBody>
                    <a:bodyPr/>
                    <a:lstStyle/>
                    <a:p>
                      <a:pPr algn="ctr" fontAlgn="t">
                        <a:lnSpc>
                          <a:spcPct val="90000"/>
                        </a:lnSpc>
                      </a:pPr>
                      <a:r>
                        <a:rPr lang="ru-RU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Ютазинский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район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7674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0000"/>
                        </a:lnSpc>
                      </a:pP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н.п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Дым-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Тамак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ул.Матросова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Ленина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448">
                <a:tc gridSpan="6">
                  <a:txBody>
                    <a:bodyPr/>
                    <a:lstStyle/>
                    <a:p>
                      <a:pPr algn="ctr" fontAlgn="t">
                        <a:lnSpc>
                          <a:spcPct val="90000"/>
                        </a:lnSpc>
                      </a:pP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Казань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448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п. Петровский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448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9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П.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Алтан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ул.Заветная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672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108"/>
    </mc:Choice>
    <mc:Fallback xmlns="">
      <p:transition advTm="710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2"/>
          <p:cNvSpPr txBox="1">
            <a:spLocks noChangeArrowheads="1"/>
          </p:cNvSpPr>
          <p:nvPr/>
        </p:nvSpPr>
        <p:spPr bwMode="auto">
          <a:xfrm>
            <a:off x="561381" y="33326"/>
            <a:ext cx="82081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2400" b="1" dirty="0"/>
              <a:t>Виды объектов, </a:t>
            </a:r>
          </a:p>
          <a:p>
            <a:pPr algn="ctr"/>
            <a:r>
              <a:rPr lang="ru-RU" sz="2400" b="1" dirty="0"/>
              <a:t>на которых произошли несчастные случаи </a:t>
            </a:r>
          </a:p>
        </p:txBody>
      </p:sp>
      <p:sp>
        <p:nvSpPr>
          <p:cNvPr id="21" name="Номер слайда 10"/>
          <p:cNvSpPr txBox="1">
            <a:spLocks/>
          </p:cNvSpPr>
          <p:nvPr/>
        </p:nvSpPr>
        <p:spPr>
          <a:xfrm>
            <a:off x="8604449" y="25100"/>
            <a:ext cx="504056" cy="386409"/>
          </a:xfrm>
          <a:prstGeom prst="roundRect">
            <a:avLst/>
          </a:prstGeom>
          <a:solidFill>
            <a:srgbClr val="DDE7F3"/>
          </a:solidFill>
        </p:spPr>
        <p:txBody>
          <a:bodyPr l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290B0AC-1095-4A1C-BD1C-6C83E51E764D}" type="slidenum">
              <a:rPr lang="ru-RU" sz="1200" b="1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ru-RU" sz="1200" b="1" dirty="0">
              <a:latin typeface="+mn-lt"/>
              <a:cs typeface="+mn-cs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459832"/>
              </p:ext>
            </p:extLst>
          </p:nvPr>
        </p:nvGraphicFramePr>
        <p:xfrm>
          <a:off x="107950" y="33338"/>
          <a:ext cx="719138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73" name="CorelDRAW" r:id="rId3" imgW="6943344" imgH="6943344" progId="">
                  <p:embed/>
                </p:oleObj>
              </mc:Choice>
              <mc:Fallback>
                <p:oleObj name="CorelDRAW" r:id="rId3" imgW="6943344" imgH="69433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33338"/>
                        <a:ext cx="719138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0963059"/>
              </p:ext>
            </p:extLst>
          </p:nvPr>
        </p:nvGraphicFramePr>
        <p:xfrm>
          <a:off x="395536" y="843558"/>
          <a:ext cx="8352928" cy="4299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2615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108"/>
    </mc:Choice>
    <mc:Fallback xmlns="">
      <p:transition advTm="710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4492399"/>
              </p:ext>
            </p:extLst>
          </p:nvPr>
        </p:nvGraphicFramePr>
        <p:xfrm>
          <a:off x="107504" y="33468"/>
          <a:ext cx="720080" cy="733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7" name="CorelDRAW" r:id="rId4" imgW="6943344" imgH="6943344" progId="">
                  <p:embed/>
                </p:oleObj>
              </mc:Choice>
              <mc:Fallback>
                <p:oleObj name="CorelDRAW" r:id="rId4" imgW="6943344" imgH="69433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33468"/>
                        <a:ext cx="720080" cy="7330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233"/>
          <p:cNvSpPr txBox="1">
            <a:spLocks noChangeArrowheads="1"/>
          </p:cNvSpPr>
          <p:nvPr/>
        </p:nvSpPr>
        <p:spPr bwMode="auto">
          <a:xfrm>
            <a:off x="899592" y="51470"/>
            <a:ext cx="783652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Контроль за соблюдением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норм охраны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труда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(по 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данным Государственной инспекции труда в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РТ и</a:t>
            </a:r>
          </a:p>
          <a:p>
            <a:pPr algn="ctr">
              <a:defRPr/>
            </a:pP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Инспекции 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государственного строительного надзора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РТ)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33309791"/>
              </p:ext>
            </p:extLst>
          </p:nvPr>
        </p:nvGraphicFramePr>
        <p:xfrm>
          <a:off x="107504" y="1047750"/>
          <a:ext cx="8844638" cy="3954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Номер слайда 10"/>
          <p:cNvSpPr txBox="1">
            <a:spLocks/>
          </p:cNvSpPr>
          <p:nvPr/>
        </p:nvSpPr>
        <p:spPr>
          <a:xfrm>
            <a:off x="8604449" y="25101"/>
            <a:ext cx="504056" cy="270000"/>
          </a:xfrm>
          <a:prstGeom prst="roundRect">
            <a:avLst/>
          </a:prstGeom>
          <a:solidFill>
            <a:srgbClr val="DDE7F3"/>
          </a:solidFill>
        </p:spPr>
        <p:txBody>
          <a:bodyPr l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290B0AC-1095-4A1C-BD1C-6C83E51E764D}" type="slidenum">
              <a:rPr lang="ru-RU" sz="1200" b="1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ru-RU" sz="1200" b="1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22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108"/>
    </mc:Choice>
    <mc:Fallback xmlns="">
      <p:transition advTm="710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33"/>
          <p:cNvSpPr txBox="1">
            <a:spLocks noChangeArrowheads="1"/>
          </p:cNvSpPr>
          <p:nvPr/>
        </p:nvSpPr>
        <p:spPr bwMode="auto">
          <a:xfrm>
            <a:off x="186366" y="48592"/>
            <a:ext cx="8847558" cy="1200329"/>
          </a:xfrm>
          <a:prstGeom prst="rect">
            <a:avLst/>
          </a:prstGeom>
          <a:noFill/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 за соблюдением норм охраны труда </a:t>
            </a:r>
          </a:p>
          <a:p>
            <a:pPr algn="ctr">
              <a:defRPr/>
            </a:pP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(по данным АСРО «Содружество строителей РТ»)</a:t>
            </a:r>
          </a:p>
          <a:p>
            <a:pPr marL="715963" algn="ctr">
              <a:defRPr/>
            </a:pPr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37455291"/>
              </p:ext>
            </p:extLst>
          </p:nvPr>
        </p:nvGraphicFramePr>
        <p:xfrm>
          <a:off x="179512" y="843558"/>
          <a:ext cx="8784976" cy="4158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Номер слайда 10"/>
          <p:cNvSpPr txBox="1">
            <a:spLocks/>
          </p:cNvSpPr>
          <p:nvPr/>
        </p:nvSpPr>
        <p:spPr>
          <a:xfrm>
            <a:off x="8604449" y="25101"/>
            <a:ext cx="504056" cy="270000"/>
          </a:xfrm>
          <a:prstGeom prst="roundRect">
            <a:avLst/>
          </a:prstGeom>
          <a:solidFill>
            <a:srgbClr val="DDE7F3"/>
          </a:solidFill>
        </p:spPr>
        <p:txBody>
          <a:bodyPr l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290B0AC-1095-4A1C-BD1C-6C83E51E764D}" type="slidenum">
              <a:rPr lang="ru-RU" sz="1200" b="1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ru-RU" sz="1200" b="1" dirty="0">
              <a:latin typeface="+mn-lt"/>
              <a:cs typeface="+mn-cs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619792"/>
              </p:ext>
            </p:extLst>
          </p:nvPr>
        </p:nvGraphicFramePr>
        <p:xfrm>
          <a:off x="107950" y="33338"/>
          <a:ext cx="719138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21" name="CorelDRAW" r:id="rId9" imgW="6943344" imgH="6943344" progId="">
                  <p:embed/>
                </p:oleObj>
              </mc:Choice>
              <mc:Fallback>
                <p:oleObj name="CorelDRAW" r:id="rId9" imgW="6943344" imgH="69433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33338"/>
                        <a:ext cx="719138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493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108"/>
    </mc:Choice>
    <mc:Fallback xmlns="">
      <p:transition advTm="710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33"/>
          <p:cNvSpPr txBox="1">
            <a:spLocks noChangeArrowheads="1"/>
          </p:cNvSpPr>
          <p:nvPr/>
        </p:nvSpPr>
        <p:spPr bwMode="auto">
          <a:xfrm>
            <a:off x="1115616" y="172817"/>
            <a:ext cx="7836526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Контроль за соблюдением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норм охраны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труда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>
              <a:defRPr/>
            </a:pP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(Главное инвестиционно-строительное управление РТ)</a:t>
            </a:r>
          </a:p>
          <a:p>
            <a:pPr algn="ctr">
              <a:defRPr/>
            </a:pP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16781421"/>
              </p:ext>
            </p:extLst>
          </p:nvPr>
        </p:nvGraphicFramePr>
        <p:xfrm>
          <a:off x="121146" y="1131590"/>
          <a:ext cx="8844638" cy="3882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Номер слайда 10"/>
          <p:cNvSpPr txBox="1">
            <a:spLocks/>
          </p:cNvSpPr>
          <p:nvPr/>
        </p:nvSpPr>
        <p:spPr>
          <a:xfrm>
            <a:off x="8604449" y="25101"/>
            <a:ext cx="504056" cy="270000"/>
          </a:xfrm>
          <a:prstGeom prst="roundRect">
            <a:avLst/>
          </a:prstGeom>
          <a:solidFill>
            <a:srgbClr val="DDE7F3"/>
          </a:solidFill>
        </p:spPr>
        <p:txBody>
          <a:bodyPr l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290B0AC-1095-4A1C-BD1C-6C83E51E764D}" type="slidenum">
              <a:rPr lang="ru-RU" sz="1200" b="1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ru-RU" sz="1200" b="1" dirty="0">
              <a:latin typeface="+mn-lt"/>
              <a:cs typeface="+mn-cs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194785"/>
              </p:ext>
            </p:extLst>
          </p:nvPr>
        </p:nvGraphicFramePr>
        <p:xfrm>
          <a:off x="107950" y="33338"/>
          <a:ext cx="719138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45" name="CorelDRAW" r:id="rId9" imgW="6943344" imgH="6943344" progId="">
                  <p:embed/>
                </p:oleObj>
              </mc:Choice>
              <mc:Fallback>
                <p:oleObj name="CorelDRAW" r:id="rId9" imgW="6943344" imgH="69433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33338"/>
                        <a:ext cx="719138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75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108"/>
    </mc:Choice>
    <mc:Fallback xmlns="">
      <p:transition advTm="7108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42437</TotalTime>
  <Words>4791</Words>
  <Application>Microsoft Office PowerPoint</Application>
  <PresentationFormat>Экран (16:9)</PresentationFormat>
  <Paragraphs>2478</Paragraphs>
  <Slides>52</Slides>
  <Notes>23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4" baseType="lpstr"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Фонд Газификации</vt:lpstr>
      <vt:lpstr>Фонд Газификации</vt:lpstr>
      <vt:lpstr>Презентация PowerPoint</vt:lpstr>
      <vt:lpstr> Программа развития общественных пространств в муниципальных образованиях на 2017 год (проект РКМ РТ, согл-5211331-1 от 5.01.2017) </vt:lpstr>
      <vt:lpstr>  Программа  «Доступная среда» на 2017 год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Фанис Сагдиев</dc:creator>
  <cp:lastModifiedBy>Гульназ Минниханова</cp:lastModifiedBy>
  <cp:revision>3371</cp:revision>
  <cp:lastPrinted>2016-12-29T12:04:21Z</cp:lastPrinted>
  <dcterms:created xsi:type="dcterms:W3CDTF">2013-01-31T07:48:42Z</dcterms:created>
  <dcterms:modified xsi:type="dcterms:W3CDTF">2017-01-11T08:46:13Z</dcterms:modified>
</cp:coreProperties>
</file>